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17"/>
  </p:notesMasterIdLst>
  <p:sldIdLst>
    <p:sldId id="256" r:id="rId4"/>
    <p:sldId id="403" r:id="rId5"/>
    <p:sldId id="402" r:id="rId6"/>
    <p:sldId id="401" r:id="rId7"/>
    <p:sldId id="404" r:id="rId8"/>
    <p:sldId id="396" r:id="rId9"/>
    <p:sldId id="399" r:id="rId10"/>
    <p:sldId id="405" r:id="rId11"/>
    <p:sldId id="406" r:id="rId12"/>
    <p:sldId id="407" r:id="rId13"/>
    <p:sldId id="408" r:id="rId14"/>
    <p:sldId id="397" r:id="rId15"/>
    <p:sldId id="389" r:id="rId16"/>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960" userDrawn="1">
          <p15:clr>
            <a:srgbClr val="A4A3A4"/>
          </p15:clr>
        </p15:guide>
        <p15:guide id="2" orient="horz" pos="3432" userDrawn="1">
          <p15:clr>
            <a:srgbClr val="A4A3A4"/>
          </p15:clr>
        </p15:guide>
        <p15:guide id="3" orient="horz" pos="3048" userDrawn="1">
          <p15:clr>
            <a:srgbClr val="A4A3A4"/>
          </p15:clr>
        </p15:guide>
        <p15:guide id="4" pos="6720" userDrawn="1">
          <p15:clr>
            <a:srgbClr val="A4A3A4"/>
          </p15:clr>
        </p15:guide>
        <p15:guide id="5"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tonio Bushati" initials="AB" lastIdx="2" clrIdx="0">
    <p:extLst>
      <p:ext uri="{19B8F6BF-5375-455C-9EA6-DF929625EA0E}">
        <p15:presenceInfo xmlns:p15="http://schemas.microsoft.com/office/powerpoint/2012/main" userId="Antonio Bushat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C9C9"/>
    <a:srgbClr val="FED5CA"/>
    <a:srgbClr val="F3F3F3"/>
    <a:srgbClr val="CB8C7F"/>
    <a:srgbClr val="EA86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95581" autoAdjust="0"/>
  </p:normalViewPr>
  <p:slideViewPr>
    <p:cSldViewPr snapToGrid="0">
      <p:cViewPr varScale="1">
        <p:scale>
          <a:sx n="110" d="100"/>
          <a:sy n="110" d="100"/>
        </p:scale>
        <p:origin x="618" y="102"/>
      </p:cViewPr>
      <p:guideLst>
        <p:guide pos="960"/>
        <p:guide orient="horz" pos="3432"/>
        <p:guide orient="horz" pos="3048"/>
        <p:guide pos="6720"/>
        <p:guide pos="3840"/>
      </p:guideLst>
    </p:cSldViewPr>
  </p:slideViewPr>
  <p:notesTextViewPr>
    <p:cViewPr>
      <p:scale>
        <a:sx n="150" d="100"/>
        <a:sy n="150" d="100"/>
      </p:scale>
      <p:origin x="0" y="0"/>
    </p:cViewPr>
  </p:notesTextViewPr>
  <p:sorterViewPr>
    <p:cViewPr>
      <p:scale>
        <a:sx n="100" d="100"/>
        <a:sy n="100" d="100"/>
      </p:scale>
      <p:origin x="0" y="-746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commentAuthors" Target="commentAuthors.xml"/><Relationship Id="rId3" Type="http://schemas.openxmlformats.org/officeDocument/2006/relationships/slideMaster" Target="slideMasters/slideMaster1.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E6A3FC-6B20-4704-BC72-A0231A3F1632}" type="datetimeFigureOut">
              <a:rPr lang="en-US" smtClean="0"/>
              <a:pPr/>
              <a:t>12/19/2022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A28635-9F1F-4291-B52F-56EAA0FD54F4}" type="slidenum">
              <a:rPr lang="en-US" smtClean="0"/>
              <a:pPr/>
              <a:t>‹#›</a:t>
            </a:fld>
            <a:endParaRPr lang="en-US"/>
          </a:p>
        </p:txBody>
      </p:sp>
    </p:spTree>
    <p:extLst>
      <p:ext uri="{BB962C8B-B14F-4D97-AF65-F5344CB8AC3E}">
        <p14:creationId xmlns:p14="http://schemas.microsoft.com/office/powerpoint/2010/main" val="398619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82674-BE02-4FF6-6461-F2C5FA0DBB0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x-none"/>
          </a:p>
        </p:txBody>
      </p:sp>
      <p:sp>
        <p:nvSpPr>
          <p:cNvPr id="3" name="Subtitle 2">
            <a:extLst>
              <a:ext uri="{FF2B5EF4-FFF2-40B4-BE49-F238E27FC236}">
                <a16:creationId xmlns:a16="http://schemas.microsoft.com/office/drawing/2014/main" id="{3C998382-87A8-C63B-36A0-8B168E5F7D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x-none"/>
          </a:p>
        </p:txBody>
      </p:sp>
      <p:sp>
        <p:nvSpPr>
          <p:cNvPr id="4" name="Date Placeholder 3">
            <a:extLst>
              <a:ext uri="{FF2B5EF4-FFF2-40B4-BE49-F238E27FC236}">
                <a16:creationId xmlns:a16="http://schemas.microsoft.com/office/drawing/2014/main" id="{5741244A-F2B7-A819-FB62-AA26F4C00163}"/>
              </a:ext>
            </a:extLst>
          </p:cNvPr>
          <p:cNvSpPr>
            <a:spLocks noGrp="1"/>
          </p:cNvSpPr>
          <p:nvPr>
            <p:ph type="dt" sz="half" idx="10"/>
          </p:nvPr>
        </p:nvSpPr>
        <p:spPr/>
        <p:txBody>
          <a:bodyPr/>
          <a:lstStyle/>
          <a:p>
            <a:fld id="{E212DEFB-2370-7147-A048-EE0ABD1466EE}" type="datetimeFigureOut">
              <a:rPr lang="x-none" smtClean="0"/>
              <a:pPr/>
              <a:t>19.12.2022</a:t>
            </a:fld>
            <a:endParaRPr lang="x-none"/>
          </a:p>
        </p:txBody>
      </p:sp>
      <p:sp>
        <p:nvSpPr>
          <p:cNvPr id="5" name="Footer Placeholder 4">
            <a:extLst>
              <a:ext uri="{FF2B5EF4-FFF2-40B4-BE49-F238E27FC236}">
                <a16:creationId xmlns:a16="http://schemas.microsoft.com/office/drawing/2014/main" id="{44D93C2B-0DC5-FA23-E1FD-F7AE592868A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AD9D708A-BB18-D43B-74DA-CBE6B8D8E424}"/>
              </a:ext>
            </a:extLst>
          </p:cNvPr>
          <p:cNvSpPr>
            <a:spLocks noGrp="1"/>
          </p:cNvSpPr>
          <p:nvPr>
            <p:ph type="sldNum" sz="quarter" idx="12"/>
          </p:nvPr>
        </p:nvSpPr>
        <p:spPr/>
        <p:txBody>
          <a:bodyPr/>
          <a:lstStyle/>
          <a:p>
            <a:fld id="{E5C777C8-DB89-C340-B6E1-A054B2D3623B}" type="slidenum">
              <a:rPr lang="x-none" smtClean="0"/>
              <a:pPr/>
              <a:t>‹#›</a:t>
            </a:fld>
            <a:endParaRPr lang="x-none"/>
          </a:p>
        </p:txBody>
      </p:sp>
    </p:spTree>
    <p:extLst>
      <p:ext uri="{BB962C8B-B14F-4D97-AF65-F5344CB8AC3E}">
        <p14:creationId xmlns:p14="http://schemas.microsoft.com/office/powerpoint/2010/main" val="49578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0453D-49DC-DDCC-4708-B7BF5509B9A5}"/>
              </a:ext>
            </a:extLst>
          </p:cNvPr>
          <p:cNvSpPr>
            <a:spLocks noGrp="1"/>
          </p:cNvSpPr>
          <p:nvPr>
            <p:ph type="title"/>
          </p:nvPr>
        </p:nvSpPr>
        <p:spPr/>
        <p:txBody>
          <a:bodyPr/>
          <a:lstStyle/>
          <a:p>
            <a:r>
              <a:rPr lang="en-GB"/>
              <a:t>Click to edit Master title style</a:t>
            </a:r>
            <a:endParaRPr lang="x-none"/>
          </a:p>
        </p:txBody>
      </p:sp>
      <p:sp>
        <p:nvSpPr>
          <p:cNvPr id="3" name="Vertical Text Placeholder 2">
            <a:extLst>
              <a:ext uri="{FF2B5EF4-FFF2-40B4-BE49-F238E27FC236}">
                <a16:creationId xmlns:a16="http://schemas.microsoft.com/office/drawing/2014/main" id="{90068A05-F1AC-7D5C-0A3F-91C9FA12097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9CA05FB3-CAE6-7C1A-897F-9B63FF3C3EE3}"/>
              </a:ext>
            </a:extLst>
          </p:cNvPr>
          <p:cNvSpPr>
            <a:spLocks noGrp="1"/>
          </p:cNvSpPr>
          <p:nvPr>
            <p:ph type="dt" sz="half" idx="10"/>
          </p:nvPr>
        </p:nvSpPr>
        <p:spPr/>
        <p:txBody>
          <a:bodyPr/>
          <a:lstStyle/>
          <a:p>
            <a:fld id="{E212DEFB-2370-7147-A048-EE0ABD1466EE}" type="datetimeFigureOut">
              <a:rPr lang="x-none" smtClean="0"/>
              <a:pPr/>
              <a:t>19.12.2022</a:t>
            </a:fld>
            <a:endParaRPr lang="x-none"/>
          </a:p>
        </p:txBody>
      </p:sp>
      <p:sp>
        <p:nvSpPr>
          <p:cNvPr id="5" name="Footer Placeholder 4">
            <a:extLst>
              <a:ext uri="{FF2B5EF4-FFF2-40B4-BE49-F238E27FC236}">
                <a16:creationId xmlns:a16="http://schemas.microsoft.com/office/drawing/2014/main" id="{33253383-BA28-1106-A350-1F27AFAFB5A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E0C80389-6570-89F9-FCEA-D5844CAF7C83}"/>
              </a:ext>
            </a:extLst>
          </p:cNvPr>
          <p:cNvSpPr>
            <a:spLocks noGrp="1"/>
          </p:cNvSpPr>
          <p:nvPr>
            <p:ph type="sldNum" sz="quarter" idx="12"/>
          </p:nvPr>
        </p:nvSpPr>
        <p:spPr/>
        <p:txBody>
          <a:bodyPr/>
          <a:lstStyle/>
          <a:p>
            <a:fld id="{E5C777C8-DB89-C340-B6E1-A054B2D3623B}" type="slidenum">
              <a:rPr lang="x-none" smtClean="0"/>
              <a:pPr/>
              <a:t>‹#›</a:t>
            </a:fld>
            <a:endParaRPr lang="x-none"/>
          </a:p>
        </p:txBody>
      </p:sp>
    </p:spTree>
    <p:extLst>
      <p:ext uri="{BB962C8B-B14F-4D97-AF65-F5344CB8AC3E}">
        <p14:creationId xmlns:p14="http://schemas.microsoft.com/office/powerpoint/2010/main" val="3707672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C43847-CB3D-1EA1-D877-AD564D0AD1A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x-none"/>
          </a:p>
        </p:txBody>
      </p:sp>
      <p:sp>
        <p:nvSpPr>
          <p:cNvPr id="3" name="Vertical Text Placeholder 2">
            <a:extLst>
              <a:ext uri="{FF2B5EF4-FFF2-40B4-BE49-F238E27FC236}">
                <a16:creationId xmlns:a16="http://schemas.microsoft.com/office/drawing/2014/main" id="{7EA4D5F8-BE9B-3E74-7C54-06D00891E5B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68CE72FA-DFB4-5BF4-D149-44FF2AA2A983}"/>
              </a:ext>
            </a:extLst>
          </p:cNvPr>
          <p:cNvSpPr>
            <a:spLocks noGrp="1"/>
          </p:cNvSpPr>
          <p:nvPr>
            <p:ph type="dt" sz="half" idx="10"/>
          </p:nvPr>
        </p:nvSpPr>
        <p:spPr/>
        <p:txBody>
          <a:bodyPr/>
          <a:lstStyle/>
          <a:p>
            <a:fld id="{E212DEFB-2370-7147-A048-EE0ABD1466EE}" type="datetimeFigureOut">
              <a:rPr lang="x-none" smtClean="0"/>
              <a:pPr/>
              <a:t>19.12.2022</a:t>
            </a:fld>
            <a:endParaRPr lang="x-none"/>
          </a:p>
        </p:txBody>
      </p:sp>
      <p:sp>
        <p:nvSpPr>
          <p:cNvPr id="5" name="Footer Placeholder 4">
            <a:extLst>
              <a:ext uri="{FF2B5EF4-FFF2-40B4-BE49-F238E27FC236}">
                <a16:creationId xmlns:a16="http://schemas.microsoft.com/office/drawing/2014/main" id="{D9FA82C3-6EA8-D54D-5B98-B9B2CC31B646}"/>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E094318B-EBAC-B9BE-3466-15CBA873184D}"/>
              </a:ext>
            </a:extLst>
          </p:cNvPr>
          <p:cNvSpPr>
            <a:spLocks noGrp="1"/>
          </p:cNvSpPr>
          <p:nvPr>
            <p:ph type="sldNum" sz="quarter" idx="12"/>
          </p:nvPr>
        </p:nvSpPr>
        <p:spPr/>
        <p:txBody>
          <a:bodyPr/>
          <a:lstStyle/>
          <a:p>
            <a:fld id="{E5C777C8-DB89-C340-B6E1-A054B2D3623B}" type="slidenum">
              <a:rPr lang="x-none" smtClean="0"/>
              <a:pPr/>
              <a:t>‹#›</a:t>
            </a:fld>
            <a:endParaRPr lang="x-none"/>
          </a:p>
        </p:txBody>
      </p:sp>
    </p:spTree>
    <p:extLst>
      <p:ext uri="{BB962C8B-B14F-4D97-AF65-F5344CB8AC3E}">
        <p14:creationId xmlns:p14="http://schemas.microsoft.com/office/powerpoint/2010/main" val="4005921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7AC2E-C5CE-94DB-63BA-02C241261C93}"/>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id="{05F4E1C1-7B60-B529-EC30-F607B6045AB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F6DB1ED3-1D0C-3750-ECF6-3BC9341A3710}"/>
              </a:ext>
            </a:extLst>
          </p:cNvPr>
          <p:cNvSpPr>
            <a:spLocks noGrp="1"/>
          </p:cNvSpPr>
          <p:nvPr>
            <p:ph type="dt" sz="half" idx="10"/>
          </p:nvPr>
        </p:nvSpPr>
        <p:spPr/>
        <p:txBody>
          <a:bodyPr/>
          <a:lstStyle/>
          <a:p>
            <a:fld id="{E212DEFB-2370-7147-A048-EE0ABD1466EE}" type="datetimeFigureOut">
              <a:rPr lang="x-none" smtClean="0"/>
              <a:pPr/>
              <a:t>19.12.2022</a:t>
            </a:fld>
            <a:endParaRPr lang="x-none"/>
          </a:p>
        </p:txBody>
      </p:sp>
      <p:sp>
        <p:nvSpPr>
          <p:cNvPr id="5" name="Footer Placeholder 4">
            <a:extLst>
              <a:ext uri="{FF2B5EF4-FFF2-40B4-BE49-F238E27FC236}">
                <a16:creationId xmlns:a16="http://schemas.microsoft.com/office/drawing/2014/main" id="{2D9D257D-DD99-6465-C0D0-36488AD1C0E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6D1E0E45-F6C0-200D-13A9-EB6243E7B843}"/>
              </a:ext>
            </a:extLst>
          </p:cNvPr>
          <p:cNvSpPr>
            <a:spLocks noGrp="1"/>
          </p:cNvSpPr>
          <p:nvPr>
            <p:ph type="sldNum" sz="quarter" idx="12"/>
          </p:nvPr>
        </p:nvSpPr>
        <p:spPr/>
        <p:txBody>
          <a:bodyPr/>
          <a:lstStyle/>
          <a:p>
            <a:fld id="{E5C777C8-DB89-C340-B6E1-A054B2D3623B}" type="slidenum">
              <a:rPr lang="x-none" smtClean="0"/>
              <a:pPr/>
              <a:t>‹#›</a:t>
            </a:fld>
            <a:endParaRPr lang="x-none"/>
          </a:p>
        </p:txBody>
      </p:sp>
    </p:spTree>
    <p:extLst>
      <p:ext uri="{BB962C8B-B14F-4D97-AF65-F5344CB8AC3E}">
        <p14:creationId xmlns:p14="http://schemas.microsoft.com/office/powerpoint/2010/main" val="3381368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4D73A-7601-E2E0-B558-76E1A60501C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x-none"/>
          </a:p>
        </p:txBody>
      </p:sp>
      <p:sp>
        <p:nvSpPr>
          <p:cNvPr id="3" name="Text Placeholder 2">
            <a:extLst>
              <a:ext uri="{FF2B5EF4-FFF2-40B4-BE49-F238E27FC236}">
                <a16:creationId xmlns:a16="http://schemas.microsoft.com/office/drawing/2014/main" id="{4FCB2252-4238-5913-EA77-F0D20A226C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87F48CD-7039-A617-2096-BE588BCC0BFE}"/>
              </a:ext>
            </a:extLst>
          </p:cNvPr>
          <p:cNvSpPr>
            <a:spLocks noGrp="1"/>
          </p:cNvSpPr>
          <p:nvPr>
            <p:ph type="dt" sz="half" idx="10"/>
          </p:nvPr>
        </p:nvSpPr>
        <p:spPr/>
        <p:txBody>
          <a:bodyPr/>
          <a:lstStyle/>
          <a:p>
            <a:fld id="{E212DEFB-2370-7147-A048-EE0ABD1466EE}" type="datetimeFigureOut">
              <a:rPr lang="x-none" smtClean="0"/>
              <a:pPr/>
              <a:t>19.12.2022</a:t>
            </a:fld>
            <a:endParaRPr lang="x-none"/>
          </a:p>
        </p:txBody>
      </p:sp>
      <p:sp>
        <p:nvSpPr>
          <p:cNvPr id="5" name="Footer Placeholder 4">
            <a:extLst>
              <a:ext uri="{FF2B5EF4-FFF2-40B4-BE49-F238E27FC236}">
                <a16:creationId xmlns:a16="http://schemas.microsoft.com/office/drawing/2014/main" id="{A3D0C30E-D15B-AF3A-D878-A170D135FE48}"/>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4F136E3C-DA18-C978-1B61-36A9E840F61C}"/>
              </a:ext>
            </a:extLst>
          </p:cNvPr>
          <p:cNvSpPr>
            <a:spLocks noGrp="1"/>
          </p:cNvSpPr>
          <p:nvPr>
            <p:ph type="sldNum" sz="quarter" idx="12"/>
          </p:nvPr>
        </p:nvSpPr>
        <p:spPr/>
        <p:txBody>
          <a:bodyPr/>
          <a:lstStyle/>
          <a:p>
            <a:fld id="{E5C777C8-DB89-C340-B6E1-A054B2D3623B}" type="slidenum">
              <a:rPr lang="x-none" smtClean="0"/>
              <a:pPr/>
              <a:t>‹#›</a:t>
            </a:fld>
            <a:endParaRPr lang="x-none"/>
          </a:p>
        </p:txBody>
      </p:sp>
    </p:spTree>
    <p:extLst>
      <p:ext uri="{BB962C8B-B14F-4D97-AF65-F5344CB8AC3E}">
        <p14:creationId xmlns:p14="http://schemas.microsoft.com/office/powerpoint/2010/main" val="1769053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14C7B-8EC9-2E55-79CB-64888FA2F4D2}"/>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id="{FB96A1F3-6632-9E5E-8AE3-9DD357EC0E0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Content Placeholder 3">
            <a:extLst>
              <a:ext uri="{FF2B5EF4-FFF2-40B4-BE49-F238E27FC236}">
                <a16:creationId xmlns:a16="http://schemas.microsoft.com/office/drawing/2014/main" id="{2314E87C-06F6-68BE-3E02-B54F83939D7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Date Placeholder 4">
            <a:extLst>
              <a:ext uri="{FF2B5EF4-FFF2-40B4-BE49-F238E27FC236}">
                <a16:creationId xmlns:a16="http://schemas.microsoft.com/office/drawing/2014/main" id="{BC3D8F61-25BB-3D87-CDE0-29F55BBEEF07}"/>
              </a:ext>
            </a:extLst>
          </p:cNvPr>
          <p:cNvSpPr>
            <a:spLocks noGrp="1"/>
          </p:cNvSpPr>
          <p:nvPr>
            <p:ph type="dt" sz="half" idx="10"/>
          </p:nvPr>
        </p:nvSpPr>
        <p:spPr/>
        <p:txBody>
          <a:bodyPr/>
          <a:lstStyle/>
          <a:p>
            <a:fld id="{E212DEFB-2370-7147-A048-EE0ABD1466EE}" type="datetimeFigureOut">
              <a:rPr lang="x-none" smtClean="0"/>
              <a:pPr/>
              <a:t>19.12.2022</a:t>
            </a:fld>
            <a:endParaRPr lang="x-none"/>
          </a:p>
        </p:txBody>
      </p:sp>
      <p:sp>
        <p:nvSpPr>
          <p:cNvPr id="6" name="Footer Placeholder 5">
            <a:extLst>
              <a:ext uri="{FF2B5EF4-FFF2-40B4-BE49-F238E27FC236}">
                <a16:creationId xmlns:a16="http://schemas.microsoft.com/office/drawing/2014/main" id="{5D16811E-A6E1-CFE6-F84C-EEB44DBDD63B}"/>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58DCAA07-047A-32BD-7799-F765FB93ACFB}"/>
              </a:ext>
            </a:extLst>
          </p:cNvPr>
          <p:cNvSpPr>
            <a:spLocks noGrp="1"/>
          </p:cNvSpPr>
          <p:nvPr>
            <p:ph type="sldNum" sz="quarter" idx="12"/>
          </p:nvPr>
        </p:nvSpPr>
        <p:spPr/>
        <p:txBody>
          <a:bodyPr/>
          <a:lstStyle/>
          <a:p>
            <a:fld id="{E5C777C8-DB89-C340-B6E1-A054B2D3623B}" type="slidenum">
              <a:rPr lang="x-none" smtClean="0"/>
              <a:pPr/>
              <a:t>‹#›</a:t>
            </a:fld>
            <a:endParaRPr lang="x-none"/>
          </a:p>
        </p:txBody>
      </p:sp>
    </p:spTree>
    <p:extLst>
      <p:ext uri="{BB962C8B-B14F-4D97-AF65-F5344CB8AC3E}">
        <p14:creationId xmlns:p14="http://schemas.microsoft.com/office/powerpoint/2010/main" val="1613817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9D69A-D0F9-B204-B6A5-D4D15A571FD7}"/>
              </a:ext>
            </a:extLst>
          </p:cNvPr>
          <p:cNvSpPr>
            <a:spLocks noGrp="1"/>
          </p:cNvSpPr>
          <p:nvPr>
            <p:ph type="title"/>
          </p:nvPr>
        </p:nvSpPr>
        <p:spPr>
          <a:xfrm>
            <a:off x="839788" y="365125"/>
            <a:ext cx="10515600" cy="1325563"/>
          </a:xfrm>
        </p:spPr>
        <p:txBody>
          <a:bodyPr/>
          <a:lstStyle/>
          <a:p>
            <a:r>
              <a:rPr lang="en-GB"/>
              <a:t>Click to edit Master title style</a:t>
            </a:r>
            <a:endParaRPr lang="x-none"/>
          </a:p>
        </p:txBody>
      </p:sp>
      <p:sp>
        <p:nvSpPr>
          <p:cNvPr id="3" name="Text Placeholder 2">
            <a:extLst>
              <a:ext uri="{FF2B5EF4-FFF2-40B4-BE49-F238E27FC236}">
                <a16:creationId xmlns:a16="http://schemas.microsoft.com/office/drawing/2014/main" id="{79721FA4-F75A-036E-AFBD-474F0A928C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E385CD7-074D-8DF7-BE4F-6E86C1BEED1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Text Placeholder 4">
            <a:extLst>
              <a:ext uri="{FF2B5EF4-FFF2-40B4-BE49-F238E27FC236}">
                <a16:creationId xmlns:a16="http://schemas.microsoft.com/office/drawing/2014/main" id="{79EEE20D-5446-3DF3-726D-06D18840CA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800F54F-B0C8-2B1A-7A5F-9E73C794593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7" name="Date Placeholder 6">
            <a:extLst>
              <a:ext uri="{FF2B5EF4-FFF2-40B4-BE49-F238E27FC236}">
                <a16:creationId xmlns:a16="http://schemas.microsoft.com/office/drawing/2014/main" id="{1A6DC09F-7ED4-A268-6563-544115E5280E}"/>
              </a:ext>
            </a:extLst>
          </p:cNvPr>
          <p:cNvSpPr>
            <a:spLocks noGrp="1"/>
          </p:cNvSpPr>
          <p:nvPr>
            <p:ph type="dt" sz="half" idx="10"/>
          </p:nvPr>
        </p:nvSpPr>
        <p:spPr/>
        <p:txBody>
          <a:bodyPr/>
          <a:lstStyle/>
          <a:p>
            <a:fld id="{E212DEFB-2370-7147-A048-EE0ABD1466EE}" type="datetimeFigureOut">
              <a:rPr lang="x-none" smtClean="0"/>
              <a:pPr/>
              <a:t>19.12.2022</a:t>
            </a:fld>
            <a:endParaRPr lang="x-none"/>
          </a:p>
        </p:txBody>
      </p:sp>
      <p:sp>
        <p:nvSpPr>
          <p:cNvPr id="8" name="Footer Placeholder 7">
            <a:extLst>
              <a:ext uri="{FF2B5EF4-FFF2-40B4-BE49-F238E27FC236}">
                <a16:creationId xmlns:a16="http://schemas.microsoft.com/office/drawing/2014/main" id="{C6B956D5-D9C7-597B-FDEF-A6C94DDAFAB4}"/>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220D2D2E-8D8C-345A-15AE-D3DB7AE5AC88}"/>
              </a:ext>
            </a:extLst>
          </p:cNvPr>
          <p:cNvSpPr>
            <a:spLocks noGrp="1"/>
          </p:cNvSpPr>
          <p:nvPr>
            <p:ph type="sldNum" sz="quarter" idx="12"/>
          </p:nvPr>
        </p:nvSpPr>
        <p:spPr/>
        <p:txBody>
          <a:bodyPr/>
          <a:lstStyle/>
          <a:p>
            <a:fld id="{E5C777C8-DB89-C340-B6E1-A054B2D3623B}" type="slidenum">
              <a:rPr lang="x-none" smtClean="0"/>
              <a:pPr/>
              <a:t>‹#›</a:t>
            </a:fld>
            <a:endParaRPr lang="x-none"/>
          </a:p>
        </p:txBody>
      </p:sp>
    </p:spTree>
    <p:extLst>
      <p:ext uri="{BB962C8B-B14F-4D97-AF65-F5344CB8AC3E}">
        <p14:creationId xmlns:p14="http://schemas.microsoft.com/office/powerpoint/2010/main" val="1251004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460EE-9B6A-AD64-2A2F-A85D381796DF}"/>
              </a:ext>
            </a:extLst>
          </p:cNvPr>
          <p:cNvSpPr>
            <a:spLocks noGrp="1"/>
          </p:cNvSpPr>
          <p:nvPr>
            <p:ph type="title"/>
          </p:nvPr>
        </p:nvSpPr>
        <p:spPr/>
        <p:txBody>
          <a:bodyPr/>
          <a:lstStyle/>
          <a:p>
            <a:r>
              <a:rPr lang="en-GB"/>
              <a:t>Click to edit Master title style</a:t>
            </a:r>
            <a:endParaRPr lang="x-none"/>
          </a:p>
        </p:txBody>
      </p:sp>
      <p:sp>
        <p:nvSpPr>
          <p:cNvPr id="3" name="Date Placeholder 2">
            <a:extLst>
              <a:ext uri="{FF2B5EF4-FFF2-40B4-BE49-F238E27FC236}">
                <a16:creationId xmlns:a16="http://schemas.microsoft.com/office/drawing/2014/main" id="{BE927C81-DE81-C899-023D-D0E53E519ADA}"/>
              </a:ext>
            </a:extLst>
          </p:cNvPr>
          <p:cNvSpPr>
            <a:spLocks noGrp="1"/>
          </p:cNvSpPr>
          <p:nvPr>
            <p:ph type="dt" sz="half" idx="10"/>
          </p:nvPr>
        </p:nvSpPr>
        <p:spPr/>
        <p:txBody>
          <a:bodyPr/>
          <a:lstStyle/>
          <a:p>
            <a:fld id="{E212DEFB-2370-7147-A048-EE0ABD1466EE}" type="datetimeFigureOut">
              <a:rPr lang="x-none" smtClean="0"/>
              <a:pPr/>
              <a:t>19.12.2022</a:t>
            </a:fld>
            <a:endParaRPr lang="x-none"/>
          </a:p>
        </p:txBody>
      </p:sp>
      <p:sp>
        <p:nvSpPr>
          <p:cNvPr id="4" name="Footer Placeholder 3">
            <a:extLst>
              <a:ext uri="{FF2B5EF4-FFF2-40B4-BE49-F238E27FC236}">
                <a16:creationId xmlns:a16="http://schemas.microsoft.com/office/drawing/2014/main" id="{54BB0184-F0E0-9532-9993-90ACCC30F45B}"/>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C8C3E8CF-DB29-A420-3AD9-6580F3EBE9E4}"/>
              </a:ext>
            </a:extLst>
          </p:cNvPr>
          <p:cNvSpPr>
            <a:spLocks noGrp="1"/>
          </p:cNvSpPr>
          <p:nvPr>
            <p:ph type="sldNum" sz="quarter" idx="12"/>
          </p:nvPr>
        </p:nvSpPr>
        <p:spPr/>
        <p:txBody>
          <a:bodyPr/>
          <a:lstStyle/>
          <a:p>
            <a:fld id="{E5C777C8-DB89-C340-B6E1-A054B2D3623B}" type="slidenum">
              <a:rPr lang="x-none" smtClean="0"/>
              <a:pPr/>
              <a:t>‹#›</a:t>
            </a:fld>
            <a:endParaRPr lang="x-none"/>
          </a:p>
        </p:txBody>
      </p:sp>
    </p:spTree>
    <p:extLst>
      <p:ext uri="{BB962C8B-B14F-4D97-AF65-F5344CB8AC3E}">
        <p14:creationId xmlns:p14="http://schemas.microsoft.com/office/powerpoint/2010/main" val="2793855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9AEA7E-857A-BA24-8D91-E05A2E6800C4}"/>
              </a:ext>
            </a:extLst>
          </p:cNvPr>
          <p:cNvSpPr>
            <a:spLocks noGrp="1"/>
          </p:cNvSpPr>
          <p:nvPr>
            <p:ph type="dt" sz="half" idx="10"/>
          </p:nvPr>
        </p:nvSpPr>
        <p:spPr/>
        <p:txBody>
          <a:bodyPr/>
          <a:lstStyle/>
          <a:p>
            <a:fld id="{E212DEFB-2370-7147-A048-EE0ABD1466EE}" type="datetimeFigureOut">
              <a:rPr lang="x-none" smtClean="0"/>
              <a:pPr/>
              <a:t>19.12.2022</a:t>
            </a:fld>
            <a:endParaRPr lang="x-none"/>
          </a:p>
        </p:txBody>
      </p:sp>
      <p:sp>
        <p:nvSpPr>
          <p:cNvPr id="3" name="Footer Placeholder 2">
            <a:extLst>
              <a:ext uri="{FF2B5EF4-FFF2-40B4-BE49-F238E27FC236}">
                <a16:creationId xmlns:a16="http://schemas.microsoft.com/office/drawing/2014/main" id="{776BC7C7-5E8A-DA4F-51BB-3554321EF589}"/>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89615150-8788-6EE5-D2EC-2F8EC040F27E}"/>
              </a:ext>
            </a:extLst>
          </p:cNvPr>
          <p:cNvSpPr>
            <a:spLocks noGrp="1"/>
          </p:cNvSpPr>
          <p:nvPr>
            <p:ph type="sldNum" sz="quarter" idx="12"/>
          </p:nvPr>
        </p:nvSpPr>
        <p:spPr/>
        <p:txBody>
          <a:bodyPr/>
          <a:lstStyle/>
          <a:p>
            <a:fld id="{E5C777C8-DB89-C340-B6E1-A054B2D3623B}" type="slidenum">
              <a:rPr lang="x-none" smtClean="0"/>
              <a:pPr/>
              <a:t>‹#›</a:t>
            </a:fld>
            <a:endParaRPr lang="x-none"/>
          </a:p>
        </p:txBody>
      </p:sp>
    </p:spTree>
    <p:extLst>
      <p:ext uri="{BB962C8B-B14F-4D97-AF65-F5344CB8AC3E}">
        <p14:creationId xmlns:p14="http://schemas.microsoft.com/office/powerpoint/2010/main" val="822978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AFC94-7E97-EFE0-2145-441050C720F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x-none"/>
          </a:p>
        </p:txBody>
      </p:sp>
      <p:sp>
        <p:nvSpPr>
          <p:cNvPr id="3" name="Content Placeholder 2">
            <a:extLst>
              <a:ext uri="{FF2B5EF4-FFF2-40B4-BE49-F238E27FC236}">
                <a16:creationId xmlns:a16="http://schemas.microsoft.com/office/drawing/2014/main" id="{5D6766F5-4362-493C-4450-2E88471653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Text Placeholder 3">
            <a:extLst>
              <a:ext uri="{FF2B5EF4-FFF2-40B4-BE49-F238E27FC236}">
                <a16:creationId xmlns:a16="http://schemas.microsoft.com/office/drawing/2014/main" id="{BA57BC8A-B1EF-4F63-4E86-56BFFF875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485C360-E580-E622-E0E1-5A982392C546}"/>
              </a:ext>
            </a:extLst>
          </p:cNvPr>
          <p:cNvSpPr>
            <a:spLocks noGrp="1"/>
          </p:cNvSpPr>
          <p:nvPr>
            <p:ph type="dt" sz="half" idx="10"/>
          </p:nvPr>
        </p:nvSpPr>
        <p:spPr/>
        <p:txBody>
          <a:bodyPr/>
          <a:lstStyle/>
          <a:p>
            <a:fld id="{E212DEFB-2370-7147-A048-EE0ABD1466EE}" type="datetimeFigureOut">
              <a:rPr lang="x-none" smtClean="0"/>
              <a:pPr/>
              <a:t>19.12.2022</a:t>
            </a:fld>
            <a:endParaRPr lang="x-none"/>
          </a:p>
        </p:txBody>
      </p:sp>
      <p:sp>
        <p:nvSpPr>
          <p:cNvPr id="6" name="Footer Placeholder 5">
            <a:extLst>
              <a:ext uri="{FF2B5EF4-FFF2-40B4-BE49-F238E27FC236}">
                <a16:creationId xmlns:a16="http://schemas.microsoft.com/office/drawing/2014/main" id="{C6688ECA-D139-1A43-F72B-BBC1D8C74E37}"/>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210303D6-F097-B191-153D-3D3099E100E6}"/>
              </a:ext>
            </a:extLst>
          </p:cNvPr>
          <p:cNvSpPr>
            <a:spLocks noGrp="1"/>
          </p:cNvSpPr>
          <p:nvPr>
            <p:ph type="sldNum" sz="quarter" idx="12"/>
          </p:nvPr>
        </p:nvSpPr>
        <p:spPr/>
        <p:txBody>
          <a:bodyPr/>
          <a:lstStyle/>
          <a:p>
            <a:fld id="{E5C777C8-DB89-C340-B6E1-A054B2D3623B}" type="slidenum">
              <a:rPr lang="x-none" smtClean="0"/>
              <a:pPr/>
              <a:t>‹#›</a:t>
            </a:fld>
            <a:endParaRPr lang="x-none"/>
          </a:p>
        </p:txBody>
      </p:sp>
    </p:spTree>
    <p:extLst>
      <p:ext uri="{BB962C8B-B14F-4D97-AF65-F5344CB8AC3E}">
        <p14:creationId xmlns:p14="http://schemas.microsoft.com/office/powerpoint/2010/main" val="3811080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A590-D152-E70D-599E-C3F1492F6CC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x-none"/>
          </a:p>
        </p:txBody>
      </p:sp>
      <p:sp>
        <p:nvSpPr>
          <p:cNvPr id="3" name="Picture Placeholder 2">
            <a:extLst>
              <a:ext uri="{FF2B5EF4-FFF2-40B4-BE49-F238E27FC236}">
                <a16:creationId xmlns:a16="http://schemas.microsoft.com/office/drawing/2014/main" id="{8A274C97-C744-B5CF-953F-4A4E260BEA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D0F05489-478C-19FF-AA1A-10A78461CC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CDD871F-5328-FF4C-E355-9AB063259B22}"/>
              </a:ext>
            </a:extLst>
          </p:cNvPr>
          <p:cNvSpPr>
            <a:spLocks noGrp="1"/>
          </p:cNvSpPr>
          <p:nvPr>
            <p:ph type="dt" sz="half" idx="10"/>
          </p:nvPr>
        </p:nvSpPr>
        <p:spPr/>
        <p:txBody>
          <a:bodyPr/>
          <a:lstStyle/>
          <a:p>
            <a:fld id="{E212DEFB-2370-7147-A048-EE0ABD1466EE}" type="datetimeFigureOut">
              <a:rPr lang="x-none" smtClean="0"/>
              <a:pPr/>
              <a:t>19.12.2022</a:t>
            </a:fld>
            <a:endParaRPr lang="x-none"/>
          </a:p>
        </p:txBody>
      </p:sp>
      <p:sp>
        <p:nvSpPr>
          <p:cNvPr id="6" name="Footer Placeholder 5">
            <a:extLst>
              <a:ext uri="{FF2B5EF4-FFF2-40B4-BE49-F238E27FC236}">
                <a16:creationId xmlns:a16="http://schemas.microsoft.com/office/drawing/2014/main" id="{24F3AB9C-89DA-5EE8-0934-DAD2DD8173CC}"/>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34CFAD46-F50A-D9A0-50D5-C70A4DA6941B}"/>
              </a:ext>
            </a:extLst>
          </p:cNvPr>
          <p:cNvSpPr>
            <a:spLocks noGrp="1"/>
          </p:cNvSpPr>
          <p:nvPr>
            <p:ph type="sldNum" sz="quarter" idx="12"/>
          </p:nvPr>
        </p:nvSpPr>
        <p:spPr/>
        <p:txBody>
          <a:bodyPr/>
          <a:lstStyle/>
          <a:p>
            <a:fld id="{E5C777C8-DB89-C340-B6E1-A054B2D3623B}" type="slidenum">
              <a:rPr lang="x-none" smtClean="0"/>
              <a:pPr/>
              <a:t>‹#›</a:t>
            </a:fld>
            <a:endParaRPr lang="x-none"/>
          </a:p>
        </p:txBody>
      </p:sp>
    </p:spTree>
    <p:extLst>
      <p:ext uri="{BB962C8B-B14F-4D97-AF65-F5344CB8AC3E}">
        <p14:creationId xmlns:p14="http://schemas.microsoft.com/office/powerpoint/2010/main" val="3003611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A8BD52-314A-D9CA-2816-59C06CC2DD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x-none"/>
          </a:p>
        </p:txBody>
      </p:sp>
      <p:sp>
        <p:nvSpPr>
          <p:cNvPr id="3" name="Text Placeholder 2">
            <a:extLst>
              <a:ext uri="{FF2B5EF4-FFF2-40B4-BE49-F238E27FC236}">
                <a16:creationId xmlns:a16="http://schemas.microsoft.com/office/drawing/2014/main" id="{BC8CFF11-2111-177B-0707-F92860C545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027C14B3-A5FB-1AAA-365A-D88F77A31B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12DEFB-2370-7147-A048-EE0ABD1466EE}" type="datetimeFigureOut">
              <a:rPr lang="x-none" smtClean="0"/>
              <a:pPr/>
              <a:t>19.12.2022</a:t>
            </a:fld>
            <a:endParaRPr lang="x-none"/>
          </a:p>
        </p:txBody>
      </p:sp>
      <p:sp>
        <p:nvSpPr>
          <p:cNvPr id="5" name="Footer Placeholder 4">
            <a:extLst>
              <a:ext uri="{FF2B5EF4-FFF2-40B4-BE49-F238E27FC236}">
                <a16:creationId xmlns:a16="http://schemas.microsoft.com/office/drawing/2014/main" id="{228D1428-62D2-D444-4BF7-A517D39F10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4E575AF6-42B1-361D-DAE8-3533001A7A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C777C8-DB89-C340-B6E1-A054B2D3623B}" type="slidenum">
              <a:rPr lang="x-none" smtClean="0"/>
              <a:pPr/>
              <a:t>‹#›</a:t>
            </a:fld>
            <a:endParaRPr lang="x-none"/>
          </a:p>
        </p:txBody>
      </p:sp>
    </p:spTree>
    <p:extLst>
      <p:ext uri="{BB962C8B-B14F-4D97-AF65-F5344CB8AC3E}">
        <p14:creationId xmlns:p14="http://schemas.microsoft.com/office/powerpoint/2010/main" val="16422212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AC7DBC29-D89A-6326-3F2A-E257D6BB884C}"/>
              </a:ext>
            </a:extLst>
          </p:cNvPr>
          <p:cNvSpPr txBox="1">
            <a:spLocks/>
          </p:cNvSpPr>
          <p:nvPr/>
        </p:nvSpPr>
        <p:spPr>
          <a:xfrm>
            <a:off x="7609840" y="5425441"/>
            <a:ext cx="3901439" cy="9152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400"/>
              </a:spcBef>
            </a:pPr>
            <a:r>
              <a:rPr lang="en-GB" sz="1400" b="1" spc="-10" dirty="0">
                <a:solidFill>
                  <a:srgbClr val="003399"/>
                </a:solidFill>
                <a:latin typeface="Calibri" panose="020F0502020204030204" pitchFamily="34" charset="0"/>
              </a:rPr>
              <a:t>20 DECEMBER 2022</a:t>
            </a:r>
          </a:p>
          <a:p>
            <a:pPr>
              <a:spcBef>
                <a:spcPts val="400"/>
              </a:spcBef>
            </a:pPr>
            <a:r>
              <a:rPr lang="en-GB" sz="1400" b="1" spc="-10" dirty="0">
                <a:solidFill>
                  <a:srgbClr val="003399"/>
                </a:solidFill>
                <a:latin typeface="Calibri" panose="020F0502020204030204" pitchFamily="34" charset="0"/>
              </a:rPr>
              <a:t>VENUE: ALEKSANDËR MOISIU UNIVERSITY, DURRËS</a:t>
            </a:r>
          </a:p>
        </p:txBody>
      </p:sp>
      <p:sp>
        <p:nvSpPr>
          <p:cNvPr id="21" name="Rectangle 3">
            <a:extLst>
              <a:ext uri="{FF2B5EF4-FFF2-40B4-BE49-F238E27FC236}">
                <a16:creationId xmlns:a16="http://schemas.microsoft.com/office/drawing/2014/main" id="{976F13E4-7FDE-63F3-451D-BDBAFFB3C451}"/>
              </a:ext>
            </a:extLst>
          </p:cNvPr>
          <p:cNvSpPr>
            <a:spLocks noChangeArrowheads="1"/>
          </p:cNvSpPr>
          <p:nvPr/>
        </p:nvSpPr>
        <p:spPr bwMode="auto">
          <a:xfrm>
            <a:off x="2639683" y="3190797"/>
            <a:ext cx="6618617" cy="137160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3200" i="0" u="none" strike="noStrike" kern="1200" cap="none" spc="0" normalizeH="0" baseline="0" noProof="0" dirty="0">
              <a:ln>
                <a:noFill/>
              </a:ln>
              <a:solidFill>
                <a:srgbClr val="C00000"/>
              </a:solidFill>
              <a:effectLst/>
              <a:uLnTx/>
              <a:uFillTx/>
              <a:latin typeface="Calibri"/>
              <a:ea typeface="+mn-ea"/>
              <a:cs typeface="Arial" charset="0"/>
            </a:endParaRPr>
          </a:p>
        </p:txBody>
      </p:sp>
      <p:pic>
        <p:nvPicPr>
          <p:cNvPr id="2" name="Picture 1">
            <a:extLst>
              <a:ext uri="{FF2B5EF4-FFF2-40B4-BE49-F238E27FC236}">
                <a16:creationId xmlns:a16="http://schemas.microsoft.com/office/drawing/2014/main" id="{35AA08FD-7A69-472E-9002-4EE62C54DDBB}"/>
              </a:ext>
            </a:extLst>
          </p:cNvPr>
          <p:cNvPicPr>
            <a:picLocks noChangeAspect="1"/>
          </p:cNvPicPr>
          <p:nvPr/>
        </p:nvPicPr>
        <p:blipFill>
          <a:blip r:embed="rId2"/>
          <a:stretch>
            <a:fillRect/>
          </a:stretch>
        </p:blipFill>
        <p:spPr>
          <a:xfrm>
            <a:off x="3027680" y="426720"/>
            <a:ext cx="6230620" cy="1345227"/>
          </a:xfrm>
          <a:prstGeom prst="rect">
            <a:avLst/>
          </a:prstGeom>
        </p:spPr>
      </p:pic>
      <p:sp>
        <p:nvSpPr>
          <p:cNvPr id="19" name="TextBox 18">
            <a:extLst>
              <a:ext uri="{FF2B5EF4-FFF2-40B4-BE49-F238E27FC236}">
                <a16:creationId xmlns:a16="http://schemas.microsoft.com/office/drawing/2014/main" id="{DCFA7154-90B8-469E-8A0C-A70EA55205F2}"/>
              </a:ext>
            </a:extLst>
          </p:cNvPr>
          <p:cNvSpPr txBox="1"/>
          <p:nvPr/>
        </p:nvSpPr>
        <p:spPr>
          <a:xfrm>
            <a:off x="2265680" y="2782669"/>
            <a:ext cx="8727440" cy="1631216"/>
          </a:xfrm>
          <a:prstGeom prst="rect">
            <a:avLst/>
          </a:prstGeom>
          <a:noFill/>
        </p:spPr>
        <p:txBody>
          <a:bodyPr wrap="square">
            <a:spAutoFit/>
          </a:bodyPr>
          <a:lstStyle/>
          <a:p>
            <a:pPr marL="950595" marR="1328420" algn="ctr">
              <a:spcBef>
                <a:spcPts val="975"/>
              </a:spcBef>
              <a:spcAft>
                <a:spcPts val="0"/>
              </a:spcAft>
            </a:pPr>
            <a:r>
              <a:rPr lang="en-US" sz="1400" b="1" spc="-10" dirty="0" smtClean="0">
                <a:solidFill>
                  <a:srgbClr val="003399"/>
                </a:solidFill>
                <a:effectLst/>
                <a:latin typeface="Calibri" panose="020F0502020204030204" pitchFamily="34" charset="0"/>
                <a:ea typeface="Calibri" panose="020F0502020204030204" pitchFamily="34" charset="0"/>
              </a:rPr>
              <a:t>CONFERENCE ON CRITICALITY OF WB6 NODES AND LINKS</a:t>
            </a:r>
            <a:endParaRPr lang="en-US" sz="105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400" b="1" dirty="0">
                <a:effectLst/>
                <a:latin typeface="Calibri" panose="020F0502020204030204" pitchFamily="34" charset="0"/>
                <a:ea typeface="Calibri" panose="020F0502020204030204" pitchFamily="34" charset="0"/>
              </a:rPr>
              <a:t>  </a:t>
            </a:r>
            <a:endParaRPr lang="en-US" sz="1050" dirty="0">
              <a:effectLst/>
              <a:latin typeface="Calibri" panose="020F0502020204030204" pitchFamily="34" charset="0"/>
              <a:ea typeface="Calibri" panose="020F0502020204030204" pitchFamily="34" charset="0"/>
            </a:endParaRPr>
          </a:p>
          <a:p>
            <a:pPr marL="943610" marR="1328420" algn="ctr">
              <a:spcBef>
                <a:spcPts val="0"/>
              </a:spcBef>
              <a:spcAft>
                <a:spcPts val="0"/>
              </a:spcAft>
            </a:pPr>
            <a:r>
              <a:rPr lang="en-US" sz="1800" b="1" dirty="0">
                <a:solidFill>
                  <a:srgbClr val="003399"/>
                </a:solidFill>
                <a:effectLst/>
                <a:latin typeface="Calibri" panose="020F0502020204030204" pitchFamily="34" charset="0"/>
                <a:ea typeface="Calibri" panose="020F0502020204030204" pitchFamily="34" charset="0"/>
              </a:rPr>
              <a:t>WB6</a:t>
            </a:r>
            <a:r>
              <a:rPr lang="en-US" sz="1800" b="1" spc="-75" dirty="0">
                <a:solidFill>
                  <a:srgbClr val="003399"/>
                </a:solidFill>
                <a:effectLst/>
                <a:latin typeface="Calibri" panose="020F0502020204030204" pitchFamily="34" charset="0"/>
                <a:ea typeface="Calibri" panose="020F0502020204030204" pitchFamily="34" charset="0"/>
              </a:rPr>
              <a:t> </a:t>
            </a:r>
            <a:r>
              <a:rPr lang="en-US" sz="1800" b="1" dirty="0">
                <a:solidFill>
                  <a:srgbClr val="003399"/>
                </a:solidFill>
                <a:effectLst/>
                <a:latin typeface="Calibri" panose="020F0502020204030204" pitchFamily="34" charset="0"/>
                <a:ea typeface="Calibri" panose="020F0502020204030204" pitchFamily="34" charset="0"/>
              </a:rPr>
              <a:t>EUROPEAN</a:t>
            </a:r>
            <a:r>
              <a:rPr lang="en-US" sz="1800" b="1" spc="-75" dirty="0">
                <a:solidFill>
                  <a:srgbClr val="003399"/>
                </a:solidFill>
                <a:effectLst/>
                <a:latin typeface="Calibri" panose="020F0502020204030204" pitchFamily="34" charset="0"/>
                <a:ea typeface="Calibri" panose="020F0502020204030204" pitchFamily="34" charset="0"/>
              </a:rPr>
              <a:t> </a:t>
            </a:r>
            <a:r>
              <a:rPr lang="en-US" sz="1800" b="1" dirty="0">
                <a:solidFill>
                  <a:srgbClr val="003399"/>
                </a:solidFill>
                <a:effectLst/>
                <a:latin typeface="Calibri" panose="020F0502020204030204" pitchFamily="34" charset="0"/>
                <a:ea typeface="Calibri" panose="020F0502020204030204" pitchFamily="34" charset="0"/>
              </a:rPr>
              <a:t>TRANSPORT</a:t>
            </a:r>
            <a:r>
              <a:rPr lang="en-US" sz="1800" b="1" spc="-65" dirty="0">
                <a:solidFill>
                  <a:srgbClr val="003399"/>
                </a:solidFill>
                <a:effectLst/>
                <a:latin typeface="Calibri" panose="020F0502020204030204" pitchFamily="34" charset="0"/>
                <a:ea typeface="Calibri" panose="020F0502020204030204" pitchFamily="34" charset="0"/>
              </a:rPr>
              <a:t> </a:t>
            </a:r>
            <a:r>
              <a:rPr lang="en-US" sz="1800" b="1" spc="-10" dirty="0" smtClean="0">
                <a:solidFill>
                  <a:srgbClr val="003399"/>
                </a:solidFill>
                <a:effectLst/>
                <a:latin typeface="Calibri" panose="020F0502020204030204" pitchFamily="34" charset="0"/>
                <a:ea typeface="Calibri" panose="020F0502020204030204" pitchFamily="34" charset="0"/>
              </a:rPr>
              <a:t>CORRIDOR WESTERN GATE</a:t>
            </a:r>
            <a:endParaRPr lang="en-US" sz="1800" b="1" spc="-10" dirty="0">
              <a:solidFill>
                <a:srgbClr val="003399"/>
              </a:solidFill>
              <a:effectLst/>
              <a:latin typeface="Calibri" panose="020F0502020204030204" pitchFamily="34" charset="0"/>
              <a:ea typeface="Calibri" panose="020F0502020204030204" pitchFamily="34" charset="0"/>
            </a:endParaRPr>
          </a:p>
          <a:p>
            <a:pPr marL="943610" marR="1328420" algn="ctr">
              <a:spcBef>
                <a:spcPts val="0"/>
              </a:spcBef>
              <a:spcAft>
                <a:spcPts val="0"/>
              </a:spcAft>
            </a:pPr>
            <a:endParaRPr lang="en-US" b="1" spc="-10" dirty="0">
              <a:solidFill>
                <a:srgbClr val="003399"/>
              </a:solidFill>
              <a:latin typeface="Calibri" panose="020F0502020204030204" pitchFamily="34" charset="0"/>
            </a:endParaRPr>
          </a:p>
          <a:p>
            <a:pPr marL="943610" marR="1328420" algn="ctr">
              <a:spcBef>
                <a:spcPts val="0"/>
              </a:spcBef>
              <a:spcAft>
                <a:spcPts val="0"/>
              </a:spcAft>
            </a:pPr>
            <a:r>
              <a:rPr lang="en-US" b="1" dirty="0">
                <a:solidFill>
                  <a:srgbClr val="003399"/>
                </a:solidFill>
                <a:latin typeface="Calibri" panose="020F0502020204030204" pitchFamily="34" charset="0"/>
              </a:rPr>
              <a:t>State of Play of the main railway sections in Albania that are part of / connected to Corridor VIII. </a:t>
            </a:r>
          </a:p>
        </p:txBody>
      </p:sp>
    </p:spTree>
    <p:extLst>
      <p:ext uri="{BB962C8B-B14F-4D97-AF65-F5344CB8AC3E}">
        <p14:creationId xmlns:p14="http://schemas.microsoft.com/office/powerpoint/2010/main" val="1667346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D4CDC87-43EE-8ADF-FD1C-2E645F8D6E5E}"/>
              </a:ext>
            </a:extLst>
          </p:cNvPr>
          <p:cNvSpPr>
            <a:spLocks noGrp="1"/>
          </p:cNvSpPr>
          <p:nvPr>
            <p:ph idx="1"/>
          </p:nvPr>
        </p:nvSpPr>
        <p:spPr>
          <a:xfrm>
            <a:off x="197224" y="1842412"/>
            <a:ext cx="7584141" cy="4122959"/>
          </a:xfrm>
        </p:spPr>
        <p:txBody>
          <a:bodyPr>
            <a:noAutofit/>
          </a:bodyPr>
          <a:lstStyle/>
          <a:p>
            <a:pPr lvl="1" algn="just">
              <a:lnSpc>
                <a:spcPct val="150000"/>
              </a:lnSpc>
              <a:buFont typeface="Wingdings" pitchFamily="2" charset="2"/>
              <a:buChar char="§"/>
            </a:pPr>
            <a:r>
              <a:rPr lang="en-US" sz="1600" dirty="0">
                <a:latin typeface="Calibri" panose="020F0502020204030204" pitchFamily="34" charset="0"/>
                <a:cs typeface="Calibri" panose="020F0502020204030204" pitchFamily="34" charset="0"/>
              </a:rPr>
              <a:t>Railway Connection with Montenegro</a:t>
            </a:r>
          </a:p>
          <a:p>
            <a:pPr marL="457200" lvl="1" indent="0" algn="just">
              <a:lnSpc>
                <a:spcPct val="150000"/>
              </a:lnSpc>
              <a:buNone/>
            </a:pPr>
            <a:r>
              <a:rPr lang="en-US" sz="1600" dirty="0" smtClean="0">
                <a:latin typeface="Calibri" panose="020F0502020204030204" pitchFamily="34" charset="0"/>
                <a:cs typeface="Calibri" panose="020F0502020204030204" pitchFamily="34" charset="0"/>
              </a:rPr>
              <a:t>Project </a:t>
            </a:r>
            <a:r>
              <a:rPr lang="en-US" sz="1600" dirty="0">
                <a:latin typeface="Calibri" panose="020F0502020204030204" pitchFamily="34" charset="0"/>
                <a:cs typeface="Calibri" panose="020F0502020204030204" pitchFamily="34" charset="0"/>
              </a:rPr>
              <a:t>of the Rehabilitation of the railway line </a:t>
            </a:r>
            <a:r>
              <a:rPr lang="en-US" sz="1600" dirty="0" err="1">
                <a:latin typeface="Calibri" panose="020F0502020204030204" pitchFamily="34" charset="0"/>
                <a:cs typeface="Calibri" panose="020F0502020204030204" pitchFamily="34" charset="0"/>
              </a:rPr>
              <a:t>Vora</a:t>
            </a:r>
            <a:r>
              <a:rPr lang="en-US" sz="1600" dirty="0">
                <a:latin typeface="Calibri" panose="020F0502020204030204" pitchFamily="34" charset="0"/>
                <a:cs typeface="Calibri" panose="020F0502020204030204" pitchFamily="34" charset="0"/>
              </a:rPr>
              <a:t> – Hani i </a:t>
            </a:r>
            <a:r>
              <a:rPr lang="en-US" sz="1600" dirty="0" err="1">
                <a:latin typeface="Calibri" panose="020F0502020204030204" pitchFamily="34" charset="0"/>
                <a:cs typeface="Calibri" panose="020F0502020204030204" pitchFamily="34" charset="0"/>
              </a:rPr>
              <a:t>Hotit</a:t>
            </a:r>
            <a:r>
              <a:rPr lang="en-US" sz="1600" dirty="0">
                <a:latin typeface="Calibri" panose="020F0502020204030204" pitchFamily="34" charset="0"/>
                <a:cs typeface="Calibri" panose="020F0502020204030204" pitchFamily="34" charset="0"/>
              </a:rPr>
              <a:t> (approx.. 120 km) </a:t>
            </a:r>
          </a:p>
          <a:p>
            <a:pPr marL="457200" lvl="1" indent="0" algn="just">
              <a:lnSpc>
                <a:spcPct val="150000"/>
              </a:lnSpc>
              <a:buNone/>
            </a:pPr>
            <a:r>
              <a:rPr lang="en-US" sz="1600" dirty="0">
                <a:latin typeface="Calibri" panose="020F0502020204030204" pitchFamily="34" charset="0"/>
                <a:cs typeface="Calibri" panose="020F0502020204030204" pitchFamily="34" charset="0"/>
              </a:rPr>
              <a:t>Total cost:	267 million Euros; </a:t>
            </a:r>
          </a:p>
          <a:p>
            <a:pPr marL="457200" lvl="1" indent="0" algn="just">
              <a:lnSpc>
                <a:spcPct val="150000"/>
              </a:lnSpc>
              <a:buNone/>
            </a:pPr>
            <a:r>
              <a:rPr lang="en-US" sz="1600" dirty="0" smtClean="0">
                <a:latin typeface="Calibri" panose="020F0502020204030204" pitchFamily="34" charset="0"/>
                <a:cs typeface="Calibri" panose="020F0502020204030204" pitchFamily="34" charset="0"/>
              </a:rPr>
              <a:t>The </a:t>
            </a:r>
            <a:r>
              <a:rPr lang="en-US" sz="1600" dirty="0">
                <a:latin typeface="Calibri" panose="020F0502020204030204" pitchFamily="34" charset="0"/>
                <a:cs typeface="Calibri" panose="020F0502020204030204" pitchFamily="34" charset="0"/>
              </a:rPr>
              <a:t>financing of this project is secured with a co-financing of WBIF, EBRD, EIB and </a:t>
            </a:r>
            <a:r>
              <a:rPr lang="en-US" sz="1600" dirty="0" err="1">
                <a:latin typeface="Calibri" panose="020F0502020204030204" pitchFamily="34" charset="0"/>
                <a:cs typeface="Calibri" panose="020F0502020204030204" pitchFamily="34" charset="0"/>
              </a:rPr>
              <a:t>GoA</a:t>
            </a:r>
            <a:r>
              <a:rPr lang="en-US" sz="1600" dirty="0">
                <a:latin typeface="Calibri" panose="020F0502020204030204" pitchFamily="34" charset="0"/>
                <a:cs typeface="Calibri" panose="020F0502020204030204" pitchFamily="34" charset="0"/>
              </a:rPr>
              <a:t>.       </a:t>
            </a:r>
            <a:endParaRPr lang="en-GB" sz="1600" dirty="0">
              <a:latin typeface="Calibri" panose="020F0502020204030204" pitchFamily="34" charset="0"/>
              <a:cs typeface="Calibri" panose="020F0502020204030204" pitchFamily="34" charset="0"/>
            </a:endParaRPr>
          </a:p>
          <a:p>
            <a:pPr marL="4763" lvl="1" indent="0" algn="just">
              <a:lnSpc>
                <a:spcPct val="150000"/>
              </a:lnSpc>
              <a:buNone/>
            </a:pPr>
            <a:endParaRPr lang="en-US" sz="1600" b="1"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EC8EA22D-F707-882A-BAFD-8CF8C9D35007}"/>
              </a:ext>
            </a:extLst>
          </p:cNvPr>
          <p:cNvSpPr txBox="1">
            <a:spLocks/>
          </p:cNvSpPr>
          <p:nvPr/>
        </p:nvSpPr>
        <p:spPr>
          <a:xfrm>
            <a:off x="570271" y="1412890"/>
            <a:ext cx="11451400" cy="4295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1">
              <a:lnSpc>
                <a:spcPct val="90000"/>
              </a:lnSpc>
              <a:spcBef>
                <a:spcPct val="0"/>
              </a:spcBef>
            </a:pPr>
            <a:r>
              <a:rPr lang="en-US" sz="2800" dirty="0">
                <a:solidFill>
                  <a:srgbClr val="C00000"/>
                </a:solidFill>
                <a:latin typeface="Calibri" panose="020F0502020204030204" pitchFamily="34" charset="0"/>
                <a:cs typeface="Calibri" panose="020F0502020204030204" pitchFamily="34" charset="0"/>
              </a:rPr>
              <a:t>Priority interventions/projects to address the weaknesses </a:t>
            </a:r>
            <a:r>
              <a:rPr lang="en-US" sz="2800" dirty="0" smtClean="0">
                <a:solidFill>
                  <a:srgbClr val="C00000"/>
                </a:solidFill>
                <a:latin typeface="Calibri" panose="020F0502020204030204" pitchFamily="34" charset="0"/>
                <a:cs typeface="Calibri" panose="020F0502020204030204" pitchFamily="34" charset="0"/>
              </a:rPr>
              <a:t>(Railway</a:t>
            </a:r>
            <a:r>
              <a:rPr lang="en-US" sz="2800" dirty="0">
                <a:solidFill>
                  <a:srgbClr val="C00000"/>
                </a:solidFill>
                <a:latin typeface="Calibri" panose="020F0502020204030204" pitchFamily="34" charset="0"/>
                <a:cs typeface="Calibri" panose="020F0502020204030204" pitchFamily="34" charset="0"/>
              </a:rPr>
              <a:t>)</a:t>
            </a:r>
            <a:endParaRPr lang="x-none" sz="2800" dirty="0">
              <a:solidFill>
                <a:srgbClr val="C0000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99E8162E-55C4-437E-9352-895162F0D231}"/>
              </a:ext>
            </a:extLst>
          </p:cNvPr>
          <p:cNvPicPr>
            <a:picLocks noChangeAspect="1"/>
          </p:cNvPicPr>
          <p:nvPr/>
        </p:nvPicPr>
        <p:blipFill>
          <a:blip r:embed="rId2"/>
          <a:stretch>
            <a:fillRect/>
          </a:stretch>
        </p:blipFill>
        <p:spPr>
          <a:xfrm>
            <a:off x="2980674" y="170329"/>
            <a:ext cx="6230652" cy="1347333"/>
          </a:xfrm>
          <a:prstGeom prst="rect">
            <a:avLst/>
          </a:prstGeom>
        </p:spPr>
      </p:pic>
      <p:pic>
        <p:nvPicPr>
          <p:cNvPr id="3" name="Picture 2"/>
          <p:cNvPicPr>
            <a:picLocks noChangeAspect="1"/>
          </p:cNvPicPr>
          <p:nvPr/>
        </p:nvPicPr>
        <p:blipFill>
          <a:blip r:embed="rId3"/>
          <a:stretch>
            <a:fillRect/>
          </a:stretch>
        </p:blipFill>
        <p:spPr>
          <a:xfrm>
            <a:off x="426607" y="4023360"/>
            <a:ext cx="2456492" cy="2530976"/>
          </a:xfrm>
          <a:prstGeom prst="rect">
            <a:avLst/>
          </a:prstGeom>
        </p:spPr>
      </p:pic>
      <p:pic>
        <p:nvPicPr>
          <p:cNvPr id="4" name="Picture 3"/>
          <p:cNvPicPr>
            <a:picLocks noChangeAspect="1"/>
          </p:cNvPicPr>
          <p:nvPr/>
        </p:nvPicPr>
        <p:blipFill>
          <a:blip r:embed="rId4"/>
          <a:stretch>
            <a:fillRect/>
          </a:stretch>
        </p:blipFill>
        <p:spPr>
          <a:xfrm>
            <a:off x="8107680" y="2218855"/>
            <a:ext cx="3274423" cy="3990356"/>
          </a:xfrm>
          <a:prstGeom prst="rect">
            <a:avLst/>
          </a:prstGeom>
        </p:spPr>
      </p:pic>
      <p:pic>
        <p:nvPicPr>
          <p:cNvPr id="6" name="Picture 5"/>
          <p:cNvPicPr>
            <a:picLocks noChangeAspect="1"/>
          </p:cNvPicPr>
          <p:nvPr/>
        </p:nvPicPr>
        <p:blipFill>
          <a:blip r:embed="rId5"/>
          <a:stretch>
            <a:fillRect/>
          </a:stretch>
        </p:blipFill>
        <p:spPr>
          <a:xfrm>
            <a:off x="2571256" y="4841966"/>
            <a:ext cx="3250681" cy="1938793"/>
          </a:xfrm>
          <a:prstGeom prst="rect">
            <a:avLst/>
          </a:prstGeom>
        </p:spPr>
      </p:pic>
      <p:pic>
        <p:nvPicPr>
          <p:cNvPr id="10" name="Picture 9"/>
          <p:cNvPicPr>
            <a:picLocks noChangeAspect="1"/>
          </p:cNvPicPr>
          <p:nvPr/>
        </p:nvPicPr>
        <p:blipFill>
          <a:blip r:embed="rId6"/>
          <a:stretch>
            <a:fillRect/>
          </a:stretch>
        </p:blipFill>
        <p:spPr>
          <a:xfrm>
            <a:off x="5464410" y="4023360"/>
            <a:ext cx="2643270" cy="1569918"/>
          </a:xfrm>
          <a:prstGeom prst="rect">
            <a:avLst/>
          </a:prstGeom>
        </p:spPr>
      </p:pic>
    </p:spTree>
    <p:extLst>
      <p:ext uri="{BB962C8B-B14F-4D97-AF65-F5344CB8AC3E}">
        <p14:creationId xmlns:p14="http://schemas.microsoft.com/office/powerpoint/2010/main" val="1689899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D4CDC87-43EE-8ADF-FD1C-2E645F8D6E5E}"/>
              </a:ext>
            </a:extLst>
          </p:cNvPr>
          <p:cNvSpPr>
            <a:spLocks noGrp="1"/>
          </p:cNvSpPr>
          <p:nvPr>
            <p:ph idx="1"/>
          </p:nvPr>
        </p:nvSpPr>
        <p:spPr>
          <a:xfrm>
            <a:off x="3448595" y="2030194"/>
            <a:ext cx="5538652" cy="4309645"/>
          </a:xfrm>
        </p:spPr>
        <p:txBody>
          <a:bodyPr>
            <a:noAutofit/>
          </a:bodyPr>
          <a:lstStyle/>
          <a:p>
            <a:pPr marL="285750" lvl="1" indent="-285750" algn="just">
              <a:lnSpc>
                <a:spcPct val="150000"/>
              </a:lnSpc>
            </a:pPr>
            <a:r>
              <a:rPr lang="en-US" sz="1800" dirty="0" smtClean="0">
                <a:latin typeface="Calibri" panose="020F0502020204030204" pitchFamily="34" charset="0"/>
                <a:cs typeface="Calibri" panose="020F0502020204030204" pitchFamily="34" charset="0"/>
              </a:rPr>
              <a:t>New </a:t>
            </a:r>
            <a:r>
              <a:rPr lang="en-US" sz="1800" dirty="0">
                <a:latin typeface="Calibri" panose="020F0502020204030204" pitchFamily="34" charset="0"/>
                <a:cs typeface="Calibri" panose="020F0502020204030204" pitchFamily="34" charset="0"/>
              </a:rPr>
              <a:t>railway connection with Kosovo (approx. 100 km)</a:t>
            </a:r>
          </a:p>
          <a:p>
            <a:pPr marL="285750" lvl="1" indent="-285750" algn="just">
              <a:lnSpc>
                <a:spcPct val="150000"/>
              </a:lnSpc>
            </a:pPr>
            <a:r>
              <a:rPr lang="en-US" sz="1800" dirty="0" smtClean="0">
                <a:latin typeface="Calibri" panose="020F0502020204030204" pitchFamily="34" charset="0"/>
                <a:cs typeface="Calibri" panose="020F0502020204030204" pitchFamily="34" charset="0"/>
              </a:rPr>
              <a:t>New </a:t>
            </a:r>
            <a:r>
              <a:rPr lang="en-US" sz="1800" dirty="0">
                <a:latin typeface="Calibri" panose="020F0502020204030204" pitchFamily="34" charset="0"/>
                <a:cs typeface="Calibri" panose="020F0502020204030204" pitchFamily="34" charset="0"/>
              </a:rPr>
              <a:t>railway connection with Greece (</a:t>
            </a:r>
            <a:r>
              <a:rPr lang="en-US" sz="1800" dirty="0" err="1">
                <a:latin typeface="Calibri" panose="020F0502020204030204" pitchFamily="34" charset="0"/>
                <a:cs typeface="Calibri" panose="020F0502020204030204" pitchFamily="34" charset="0"/>
              </a:rPr>
              <a:t>Pogradec</a:t>
            </a:r>
            <a:r>
              <a:rPr lang="en-US" sz="1800" dirty="0">
                <a:latin typeface="Calibri" panose="020F0502020204030204" pitchFamily="34" charset="0"/>
                <a:cs typeface="Calibri" panose="020F0502020204030204" pitchFamily="34" charset="0"/>
              </a:rPr>
              <a:t> – </a:t>
            </a:r>
            <a:r>
              <a:rPr lang="en-US" sz="1800" dirty="0" err="1">
                <a:latin typeface="Calibri" panose="020F0502020204030204" pitchFamily="34" charset="0"/>
                <a:cs typeface="Calibri" panose="020F0502020204030204" pitchFamily="34" charset="0"/>
              </a:rPr>
              <a:t>Korca</a:t>
            </a:r>
            <a:r>
              <a:rPr lang="en-US" sz="1800" dirty="0">
                <a:latin typeface="Calibri" panose="020F0502020204030204" pitchFamily="34" charset="0"/>
                <a:cs typeface="Calibri" panose="020F0502020204030204" pitchFamily="34" charset="0"/>
              </a:rPr>
              <a:t> – Greece) (approx. 60km</a:t>
            </a:r>
            <a:r>
              <a:rPr lang="en-US" sz="1800" dirty="0" smtClean="0">
                <a:latin typeface="Calibri" panose="020F0502020204030204" pitchFamily="34" charset="0"/>
                <a:cs typeface="Calibri" panose="020F0502020204030204" pitchFamily="34" charset="0"/>
              </a:rPr>
              <a:t>)</a:t>
            </a:r>
          </a:p>
          <a:p>
            <a:pPr marL="0" lvl="1" indent="0" algn="just">
              <a:lnSpc>
                <a:spcPct val="150000"/>
              </a:lnSpc>
              <a:buNone/>
            </a:pPr>
            <a:r>
              <a:rPr lang="en-US" sz="1800" dirty="0" smtClean="0">
                <a:latin typeface="Calibri" panose="020F0502020204030204" pitchFamily="34" charset="0"/>
                <a:cs typeface="Calibri" panose="020F0502020204030204" pitchFamily="34" charset="0"/>
              </a:rPr>
              <a:t>Benefits:</a:t>
            </a:r>
            <a:endParaRPr lang="en-US" sz="1800" dirty="0">
              <a:latin typeface="Calibri" panose="020F0502020204030204" pitchFamily="34" charset="0"/>
              <a:cs typeface="Calibri" panose="020F0502020204030204" pitchFamily="34" charset="0"/>
            </a:endParaRPr>
          </a:p>
          <a:p>
            <a:pPr marL="233363" lvl="1" algn="just">
              <a:lnSpc>
                <a:spcPct val="150000"/>
              </a:lnSpc>
              <a:buFont typeface="Wingdings" panose="05000000000000000000" pitchFamily="2" charset="2"/>
              <a:buChar char="§"/>
            </a:pPr>
            <a:r>
              <a:rPr lang="en-US" sz="1600" dirty="0">
                <a:latin typeface="Calibri" panose="020F0502020204030204" pitchFamily="34" charset="0"/>
                <a:cs typeface="Calibri" panose="020F0502020204030204" pitchFamily="34" charset="0"/>
              </a:rPr>
              <a:t>Establish an interoperable railway infrastructure connected to neighboring </a:t>
            </a:r>
            <a:r>
              <a:rPr lang="en-US" sz="1600" dirty="0" smtClean="0">
                <a:latin typeface="Calibri" panose="020F0502020204030204" pitchFamily="34" charset="0"/>
                <a:cs typeface="Calibri" panose="020F0502020204030204" pitchFamily="34" charset="0"/>
              </a:rPr>
              <a:t>countries;</a:t>
            </a:r>
            <a:endParaRPr lang="en-US" sz="1600" dirty="0">
              <a:latin typeface="Calibri" panose="020F0502020204030204" pitchFamily="34" charset="0"/>
              <a:cs typeface="Calibri" panose="020F0502020204030204" pitchFamily="34" charset="0"/>
            </a:endParaRPr>
          </a:p>
          <a:p>
            <a:pPr marL="233363" lvl="1" algn="just">
              <a:lnSpc>
                <a:spcPct val="150000"/>
              </a:lnSpc>
              <a:buFont typeface="Wingdings" panose="05000000000000000000" pitchFamily="2" charset="2"/>
              <a:buChar char="§"/>
            </a:pPr>
            <a:r>
              <a:rPr lang="en-US" sz="1600" dirty="0" smtClean="0">
                <a:latin typeface="Calibri" panose="020F0502020204030204" pitchFamily="34" charset="0"/>
                <a:cs typeface="Calibri" panose="020F0502020204030204" pitchFamily="34" charset="0"/>
              </a:rPr>
              <a:t>Facilitate </a:t>
            </a:r>
            <a:r>
              <a:rPr lang="en-US" sz="1600" dirty="0">
                <a:latin typeface="Calibri" panose="020F0502020204030204" pitchFamily="34" charset="0"/>
                <a:cs typeface="Calibri" panose="020F0502020204030204" pitchFamily="34" charset="0"/>
              </a:rPr>
              <a:t>trade and economic links with EU Member States;</a:t>
            </a:r>
          </a:p>
          <a:p>
            <a:pPr marL="233363" lvl="1" algn="just">
              <a:lnSpc>
                <a:spcPct val="150000"/>
              </a:lnSpc>
              <a:buFont typeface="Wingdings" panose="05000000000000000000" pitchFamily="2" charset="2"/>
              <a:buChar char="§"/>
            </a:pPr>
            <a:r>
              <a:rPr lang="en-US" sz="1600" dirty="0" smtClean="0">
                <a:latin typeface="Calibri" panose="020F0502020204030204" pitchFamily="34" charset="0"/>
                <a:cs typeface="Calibri" panose="020F0502020204030204" pitchFamily="34" charset="0"/>
              </a:rPr>
              <a:t>Lower </a:t>
            </a:r>
            <a:r>
              <a:rPr lang="en-US" sz="1600" dirty="0">
                <a:latin typeface="Calibri" panose="020F0502020204030204" pitchFamily="34" charset="0"/>
                <a:cs typeface="Calibri" panose="020F0502020204030204" pitchFamily="34" charset="0"/>
              </a:rPr>
              <a:t>commodity prices for the end </a:t>
            </a:r>
            <a:r>
              <a:rPr lang="en-US" sz="1600" dirty="0" smtClean="0">
                <a:latin typeface="Calibri" panose="020F0502020204030204" pitchFamily="34" charset="0"/>
                <a:cs typeface="Calibri" panose="020F0502020204030204" pitchFamily="34" charset="0"/>
              </a:rPr>
              <a:t>consumer;</a:t>
            </a:r>
            <a:endParaRPr lang="en-US" sz="1600" dirty="0">
              <a:latin typeface="Calibri" panose="020F0502020204030204" pitchFamily="34" charset="0"/>
              <a:cs typeface="Calibri" panose="020F0502020204030204" pitchFamily="34" charset="0"/>
            </a:endParaRPr>
          </a:p>
          <a:p>
            <a:pPr marL="233363" lvl="1" algn="just">
              <a:lnSpc>
                <a:spcPct val="150000"/>
              </a:lnSpc>
              <a:buFont typeface="Wingdings" panose="05000000000000000000" pitchFamily="2" charset="2"/>
              <a:buChar char="§"/>
            </a:pPr>
            <a:r>
              <a:rPr lang="en-US" sz="1600" dirty="0">
                <a:latin typeface="Calibri" panose="020F0502020204030204" pitchFamily="34" charset="0"/>
                <a:cs typeface="Calibri" panose="020F0502020204030204" pitchFamily="34" charset="0"/>
              </a:rPr>
              <a:t>Enable the conjuncture of economic development to change, </a:t>
            </a:r>
            <a:endParaRPr lang="en-US" sz="1600" dirty="0" smtClean="0">
              <a:latin typeface="Calibri" panose="020F0502020204030204" pitchFamily="34" charset="0"/>
              <a:cs typeface="Calibri" panose="020F0502020204030204" pitchFamily="34" charset="0"/>
            </a:endParaRPr>
          </a:p>
          <a:p>
            <a:pPr marL="4763" lvl="1" indent="0" algn="just">
              <a:lnSpc>
                <a:spcPct val="150000"/>
              </a:lnSpc>
              <a:buNone/>
            </a:pPr>
            <a:r>
              <a:rPr lang="en-US" sz="1600" dirty="0" smtClean="0">
                <a:latin typeface="Calibri" panose="020F0502020204030204" pitchFamily="34" charset="0"/>
                <a:cs typeface="Calibri" panose="020F0502020204030204" pitchFamily="34" charset="0"/>
              </a:rPr>
              <a:t>in </a:t>
            </a:r>
            <a:r>
              <a:rPr lang="en-US" sz="1600" dirty="0">
                <a:latin typeface="Calibri" panose="020F0502020204030204" pitchFamily="34" charset="0"/>
                <a:cs typeface="Calibri" panose="020F0502020204030204" pitchFamily="34" charset="0"/>
              </a:rPr>
              <a:t>orientation to the most profitable industries that provide wages of European </a:t>
            </a:r>
            <a:r>
              <a:rPr lang="en-US" sz="1600" dirty="0" smtClean="0">
                <a:latin typeface="Calibri" panose="020F0502020204030204" pitchFamily="34" charset="0"/>
                <a:cs typeface="Calibri" panose="020F0502020204030204" pitchFamily="34" charset="0"/>
              </a:rPr>
              <a:t>standards.</a:t>
            </a:r>
            <a:endParaRPr lang="en-US" sz="1600" dirty="0">
              <a:latin typeface="Calibri" panose="020F0502020204030204" pitchFamily="34" charset="0"/>
              <a:cs typeface="Calibri" panose="020F0502020204030204" pitchFamily="34" charset="0"/>
            </a:endParaRPr>
          </a:p>
          <a:p>
            <a:pPr marL="4763" lvl="1" indent="0" algn="just">
              <a:lnSpc>
                <a:spcPct val="150000"/>
              </a:lnSpc>
              <a:buNone/>
            </a:pPr>
            <a:endParaRPr lang="en-US" sz="1600" b="1"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EC8EA22D-F707-882A-BAFD-8CF8C9D35007}"/>
              </a:ext>
            </a:extLst>
          </p:cNvPr>
          <p:cNvSpPr txBox="1">
            <a:spLocks/>
          </p:cNvSpPr>
          <p:nvPr/>
        </p:nvSpPr>
        <p:spPr>
          <a:xfrm>
            <a:off x="570271" y="1412890"/>
            <a:ext cx="11451400" cy="4295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1">
              <a:lnSpc>
                <a:spcPct val="90000"/>
              </a:lnSpc>
              <a:spcBef>
                <a:spcPct val="0"/>
              </a:spcBef>
            </a:pPr>
            <a:r>
              <a:rPr lang="en-US" sz="2800" dirty="0">
                <a:solidFill>
                  <a:srgbClr val="C00000"/>
                </a:solidFill>
                <a:latin typeface="Calibri" panose="020F0502020204030204" pitchFamily="34" charset="0"/>
                <a:cs typeface="Calibri" panose="020F0502020204030204" pitchFamily="34" charset="0"/>
              </a:rPr>
              <a:t>Priority interventions/projects to address the weaknesses </a:t>
            </a:r>
            <a:r>
              <a:rPr lang="en-US" sz="2800" dirty="0" smtClean="0">
                <a:solidFill>
                  <a:srgbClr val="C00000"/>
                </a:solidFill>
                <a:latin typeface="Calibri" panose="020F0502020204030204" pitchFamily="34" charset="0"/>
                <a:cs typeface="Calibri" panose="020F0502020204030204" pitchFamily="34" charset="0"/>
              </a:rPr>
              <a:t>(Railway</a:t>
            </a:r>
            <a:r>
              <a:rPr lang="en-US" sz="2800" dirty="0">
                <a:solidFill>
                  <a:srgbClr val="C00000"/>
                </a:solidFill>
                <a:latin typeface="Calibri" panose="020F0502020204030204" pitchFamily="34" charset="0"/>
                <a:cs typeface="Calibri" panose="020F0502020204030204" pitchFamily="34" charset="0"/>
              </a:rPr>
              <a:t>)</a:t>
            </a:r>
            <a:endParaRPr lang="x-none" sz="2800" dirty="0">
              <a:solidFill>
                <a:srgbClr val="C0000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99E8162E-55C4-437E-9352-895162F0D231}"/>
              </a:ext>
            </a:extLst>
          </p:cNvPr>
          <p:cNvPicPr>
            <a:picLocks noChangeAspect="1"/>
          </p:cNvPicPr>
          <p:nvPr/>
        </p:nvPicPr>
        <p:blipFill>
          <a:blip r:embed="rId2"/>
          <a:stretch>
            <a:fillRect/>
          </a:stretch>
        </p:blipFill>
        <p:spPr>
          <a:xfrm>
            <a:off x="2980674" y="170329"/>
            <a:ext cx="6230652" cy="1347333"/>
          </a:xfrm>
          <a:prstGeom prst="rect">
            <a:avLst/>
          </a:prstGeom>
        </p:spPr>
      </p:pic>
      <p:pic>
        <p:nvPicPr>
          <p:cNvPr id="9" name="Picture 8"/>
          <p:cNvPicPr>
            <a:picLocks noChangeAspect="1"/>
          </p:cNvPicPr>
          <p:nvPr/>
        </p:nvPicPr>
        <p:blipFill>
          <a:blip r:embed="rId3"/>
          <a:stretch>
            <a:fillRect/>
          </a:stretch>
        </p:blipFill>
        <p:spPr>
          <a:xfrm>
            <a:off x="8911509" y="1842412"/>
            <a:ext cx="3110162" cy="4818853"/>
          </a:xfrm>
          <a:prstGeom prst="rect">
            <a:avLst/>
          </a:prstGeom>
        </p:spPr>
      </p:pic>
      <p:pic>
        <p:nvPicPr>
          <p:cNvPr id="12" name="Picture 11"/>
          <p:cNvPicPr>
            <a:picLocks noChangeAspect="1"/>
          </p:cNvPicPr>
          <p:nvPr/>
        </p:nvPicPr>
        <p:blipFill>
          <a:blip r:embed="rId4"/>
          <a:stretch>
            <a:fillRect/>
          </a:stretch>
        </p:blipFill>
        <p:spPr>
          <a:xfrm>
            <a:off x="79953" y="1942012"/>
            <a:ext cx="3368641" cy="4915988"/>
          </a:xfrm>
          <a:prstGeom prst="rect">
            <a:avLst/>
          </a:prstGeom>
        </p:spPr>
      </p:pic>
    </p:spTree>
    <p:extLst>
      <p:ext uri="{BB962C8B-B14F-4D97-AF65-F5344CB8AC3E}">
        <p14:creationId xmlns:p14="http://schemas.microsoft.com/office/powerpoint/2010/main" val="9171118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D4CDC87-43EE-8ADF-FD1C-2E645F8D6E5E}"/>
              </a:ext>
            </a:extLst>
          </p:cNvPr>
          <p:cNvSpPr>
            <a:spLocks noGrp="1"/>
          </p:cNvSpPr>
          <p:nvPr>
            <p:ph idx="1"/>
          </p:nvPr>
        </p:nvSpPr>
        <p:spPr>
          <a:xfrm>
            <a:off x="4798424" y="1884305"/>
            <a:ext cx="7119257" cy="4204936"/>
          </a:xfrm>
        </p:spPr>
        <p:txBody>
          <a:bodyPr>
            <a:noAutofit/>
          </a:bodyPr>
          <a:lstStyle/>
          <a:p>
            <a:pPr marL="290513" lvl="1" indent="-285750" algn="just">
              <a:lnSpc>
                <a:spcPct val="170000"/>
              </a:lnSpc>
              <a:buFont typeface="Wingdings" panose="05000000000000000000" pitchFamily="2" charset="2"/>
              <a:buChar char="§"/>
            </a:pPr>
            <a:r>
              <a:rPr lang="en-US" sz="1700" dirty="0">
                <a:latin typeface="Calibri" panose="020F0502020204030204" pitchFamily="34" charset="0"/>
                <a:cs typeface="Calibri" panose="020F0502020204030204" pitchFamily="34" charset="0"/>
              </a:rPr>
              <a:t>Adopted the EU Rules for the free market and fair competitiveness in in all kind of transport including the </a:t>
            </a:r>
            <a:r>
              <a:rPr lang="en-US" sz="1700" dirty="0" smtClean="0">
                <a:latin typeface="Calibri" panose="020F0502020204030204" pitchFamily="34" charset="0"/>
                <a:cs typeface="Calibri" panose="020F0502020204030204" pitchFamily="34" charset="0"/>
              </a:rPr>
              <a:t>rail/intermodal </a:t>
            </a:r>
            <a:r>
              <a:rPr lang="en-US" sz="1700" dirty="0">
                <a:latin typeface="Calibri" panose="020F0502020204030204" pitchFamily="34" charset="0"/>
                <a:cs typeface="Calibri" panose="020F0502020204030204" pitchFamily="34" charset="0"/>
              </a:rPr>
              <a:t>one. </a:t>
            </a:r>
          </a:p>
          <a:p>
            <a:pPr marL="290513" lvl="1" indent="-285750" algn="just">
              <a:lnSpc>
                <a:spcPct val="170000"/>
              </a:lnSpc>
              <a:buFont typeface="Wingdings" panose="05000000000000000000" pitchFamily="2" charset="2"/>
              <a:buChar char="§"/>
            </a:pPr>
            <a:r>
              <a:rPr lang="en-US" sz="1700" dirty="0">
                <a:latin typeface="Calibri" panose="020F0502020204030204" pitchFamily="34" charset="0"/>
                <a:cs typeface="Calibri" panose="020F0502020204030204" pitchFamily="34" charset="0"/>
              </a:rPr>
              <a:t>Until 2030 electrified rail network in compliance with TEN-T EU networks</a:t>
            </a:r>
          </a:p>
          <a:p>
            <a:pPr marL="290513" lvl="1" indent="-285750" algn="just">
              <a:lnSpc>
                <a:spcPct val="170000"/>
              </a:lnSpc>
              <a:buFont typeface="Wingdings" panose="05000000000000000000" pitchFamily="2" charset="2"/>
              <a:buChar char="§"/>
            </a:pPr>
            <a:r>
              <a:rPr lang="en-US" sz="1700" dirty="0">
                <a:latin typeface="Calibri" panose="020F0502020204030204" pitchFamily="34" charset="0"/>
                <a:cs typeface="Calibri" panose="020F0502020204030204" pitchFamily="34" charset="0"/>
              </a:rPr>
              <a:t>New fleet of EU </a:t>
            </a:r>
            <a:r>
              <a:rPr lang="en-US" sz="1700">
                <a:latin typeface="Calibri" panose="020F0502020204030204" pitchFamily="34" charset="0"/>
                <a:cs typeface="Calibri" panose="020F0502020204030204" pitchFamily="34" charset="0"/>
              </a:rPr>
              <a:t>standard </a:t>
            </a:r>
            <a:r>
              <a:rPr lang="en-US" sz="1700" smtClean="0">
                <a:latin typeface="Calibri" panose="020F0502020204030204" pitchFamily="34" charset="0"/>
                <a:cs typeface="Calibri" panose="020F0502020204030204" pitchFamily="34" charset="0"/>
              </a:rPr>
              <a:t>rolling </a:t>
            </a:r>
            <a:r>
              <a:rPr lang="en-US" sz="1700" dirty="0">
                <a:latin typeface="Calibri" panose="020F0502020204030204" pitchFamily="34" charset="0"/>
                <a:cs typeface="Calibri" panose="020F0502020204030204" pitchFamily="34" charset="0"/>
              </a:rPr>
              <a:t>stocks, lower cost of transport and environmental friendly, more competitive in the EU Market and fairer as well.</a:t>
            </a:r>
          </a:p>
          <a:p>
            <a:pPr marL="290513" lvl="1" indent="-285750" algn="just">
              <a:lnSpc>
                <a:spcPct val="170000"/>
              </a:lnSpc>
              <a:buFont typeface="Wingdings" panose="05000000000000000000" pitchFamily="2" charset="2"/>
              <a:buChar char="§"/>
            </a:pPr>
            <a:r>
              <a:rPr lang="en-US" sz="1700" dirty="0">
                <a:latin typeface="Calibri" panose="020F0502020204030204" pitchFamily="34" charset="0"/>
                <a:cs typeface="Calibri" panose="020F0502020204030204" pitchFamily="34" charset="0"/>
              </a:rPr>
              <a:t>Better technologies in all transport modes, e-transport instruments in transportation process, better accessibility to the touristic area and lower cost, will provide better and fairer competition in the region and EU either. </a:t>
            </a:r>
          </a:p>
        </p:txBody>
      </p:sp>
      <p:sp>
        <p:nvSpPr>
          <p:cNvPr id="2" name="Title 1">
            <a:extLst>
              <a:ext uri="{FF2B5EF4-FFF2-40B4-BE49-F238E27FC236}">
                <a16:creationId xmlns:a16="http://schemas.microsoft.com/office/drawing/2014/main" id="{EC8EA22D-F707-882A-BAFD-8CF8C9D35007}"/>
              </a:ext>
            </a:extLst>
          </p:cNvPr>
          <p:cNvSpPr txBox="1">
            <a:spLocks/>
          </p:cNvSpPr>
          <p:nvPr/>
        </p:nvSpPr>
        <p:spPr>
          <a:xfrm>
            <a:off x="1524000" y="1412890"/>
            <a:ext cx="10760189" cy="606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1">
              <a:lnSpc>
                <a:spcPct val="90000"/>
              </a:lnSpc>
              <a:spcBef>
                <a:spcPct val="0"/>
              </a:spcBef>
            </a:pPr>
            <a:r>
              <a:rPr lang="en-US" sz="2800" dirty="0" smtClean="0">
                <a:solidFill>
                  <a:srgbClr val="C00000"/>
                </a:solidFill>
                <a:latin typeface="Calibri" panose="020F0502020204030204" pitchFamily="34" charset="0"/>
                <a:ea typeface="+mj-ea"/>
                <a:cs typeface="Calibri" panose="020F0502020204030204" pitchFamily="34" charset="0"/>
              </a:rPr>
              <a:t>In the future - Free </a:t>
            </a:r>
            <a:r>
              <a:rPr lang="en-US" sz="2800" dirty="0">
                <a:solidFill>
                  <a:srgbClr val="C00000"/>
                </a:solidFill>
                <a:latin typeface="Calibri" panose="020F0502020204030204" pitchFamily="34" charset="0"/>
                <a:ea typeface="+mj-ea"/>
                <a:cs typeface="Calibri" panose="020F0502020204030204" pitchFamily="34" charset="0"/>
              </a:rPr>
              <a:t>Market and Competitiveness in Transport</a:t>
            </a:r>
            <a:endParaRPr lang="x-none" sz="2800" dirty="0">
              <a:solidFill>
                <a:srgbClr val="C00000"/>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0E73DB44-6D1E-4A30-A542-CCEEC20F3DC1}"/>
              </a:ext>
            </a:extLst>
          </p:cNvPr>
          <p:cNvPicPr>
            <a:picLocks noChangeAspect="1"/>
          </p:cNvPicPr>
          <p:nvPr/>
        </p:nvPicPr>
        <p:blipFill>
          <a:blip r:embed="rId2"/>
          <a:stretch>
            <a:fillRect/>
          </a:stretch>
        </p:blipFill>
        <p:spPr>
          <a:xfrm>
            <a:off x="3072114" y="179038"/>
            <a:ext cx="6230652" cy="1347333"/>
          </a:xfrm>
          <a:prstGeom prst="rect">
            <a:avLst/>
          </a:prstGeom>
        </p:spPr>
      </p:pic>
      <p:pic>
        <p:nvPicPr>
          <p:cNvPr id="3" name="Picture 2"/>
          <p:cNvPicPr>
            <a:picLocks noChangeAspect="1"/>
          </p:cNvPicPr>
          <p:nvPr/>
        </p:nvPicPr>
        <p:blipFill>
          <a:blip r:embed="rId3"/>
          <a:stretch>
            <a:fillRect/>
          </a:stretch>
        </p:blipFill>
        <p:spPr>
          <a:xfrm>
            <a:off x="609399" y="2760223"/>
            <a:ext cx="4049688" cy="2386543"/>
          </a:xfrm>
          <a:prstGeom prst="rect">
            <a:avLst/>
          </a:prstGeom>
        </p:spPr>
      </p:pic>
    </p:spTree>
    <p:extLst>
      <p:ext uri="{BB962C8B-B14F-4D97-AF65-F5344CB8AC3E}">
        <p14:creationId xmlns:p14="http://schemas.microsoft.com/office/powerpoint/2010/main" val="30412369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CBD8723-1309-16D1-7529-493C30530E5F}"/>
              </a:ext>
            </a:extLst>
          </p:cNvPr>
          <p:cNvSpPr>
            <a:spLocks noGrp="1"/>
          </p:cNvSpPr>
          <p:nvPr>
            <p:ph idx="1"/>
          </p:nvPr>
        </p:nvSpPr>
        <p:spPr>
          <a:xfrm>
            <a:off x="980440" y="3273474"/>
            <a:ext cx="10515600" cy="2639646"/>
          </a:xfrm>
        </p:spPr>
        <p:txBody>
          <a:bodyPr>
            <a:normAutofit fontScale="32500" lnSpcReduction="20000"/>
          </a:bodyPr>
          <a:lstStyle/>
          <a:p>
            <a:pPr marL="0" indent="0" algn="ctr">
              <a:buNone/>
            </a:pPr>
            <a:r>
              <a:rPr lang="en-US" sz="11200" dirty="0"/>
              <a:t>THANK YOU!</a:t>
            </a:r>
          </a:p>
          <a:p>
            <a:pPr marL="0" indent="0" algn="ctr">
              <a:buNone/>
            </a:pPr>
            <a:endParaRPr lang="en-US" sz="8000" dirty="0"/>
          </a:p>
          <a:p>
            <a:pPr marL="0" indent="0" algn="ctr">
              <a:buNone/>
            </a:pPr>
            <a:endParaRPr lang="en-US" sz="8000" dirty="0"/>
          </a:p>
          <a:p>
            <a:pPr marL="0" indent="0" algn="r">
              <a:buNone/>
            </a:pPr>
            <a:r>
              <a:rPr lang="en-US" sz="8000" dirty="0"/>
              <a:t>			Zana </a:t>
            </a:r>
            <a:r>
              <a:rPr lang="en-US" sz="8000" dirty="0" err="1"/>
              <a:t>Josa</a:t>
            </a:r>
            <a:r>
              <a:rPr lang="en-US" sz="8000" dirty="0"/>
              <a:t>, MBA </a:t>
            </a:r>
          </a:p>
          <a:p>
            <a:pPr marL="0" indent="0" algn="r">
              <a:buNone/>
            </a:pPr>
            <a:r>
              <a:rPr lang="en-US" sz="8000" dirty="0"/>
              <a:t>					Ministry of Infrastructure and Energy </a:t>
            </a:r>
          </a:p>
          <a:p>
            <a:pPr marL="0" indent="0" algn="r">
              <a:buNone/>
            </a:pPr>
            <a:r>
              <a:rPr lang="en-US" sz="8000" dirty="0"/>
              <a:t>e-mail :  zana.joca@infrastruktura.gov.al </a:t>
            </a:r>
          </a:p>
        </p:txBody>
      </p:sp>
      <p:pic>
        <p:nvPicPr>
          <p:cNvPr id="2" name="Picture 1">
            <a:extLst>
              <a:ext uri="{FF2B5EF4-FFF2-40B4-BE49-F238E27FC236}">
                <a16:creationId xmlns:a16="http://schemas.microsoft.com/office/drawing/2014/main" id="{265B1286-D7A7-40BC-8274-26A73D2F6356}"/>
              </a:ext>
            </a:extLst>
          </p:cNvPr>
          <p:cNvPicPr>
            <a:picLocks noChangeAspect="1"/>
          </p:cNvPicPr>
          <p:nvPr/>
        </p:nvPicPr>
        <p:blipFill>
          <a:blip r:embed="rId2"/>
          <a:stretch>
            <a:fillRect/>
          </a:stretch>
        </p:blipFill>
        <p:spPr>
          <a:xfrm>
            <a:off x="3204194" y="271213"/>
            <a:ext cx="6230652" cy="1347333"/>
          </a:xfrm>
          <a:prstGeom prst="rect">
            <a:avLst/>
          </a:prstGeom>
        </p:spPr>
      </p:pic>
    </p:spTree>
    <p:extLst>
      <p:ext uri="{BB962C8B-B14F-4D97-AF65-F5344CB8AC3E}">
        <p14:creationId xmlns:p14="http://schemas.microsoft.com/office/powerpoint/2010/main" val="1769388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3">
            <a:extLst>
              <a:ext uri="{FF2B5EF4-FFF2-40B4-BE49-F238E27FC236}">
                <a16:creationId xmlns:a16="http://schemas.microsoft.com/office/drawing/2014/main" id="{976F13E4-7FDE-63F3-451D-BDBAFFB3C451}"/>
              </a:ext>
            </a:extLst>
          </p:cNvPr>
          <p:cNvSpPr>
            <a:spLocks noChangeArrowheads="1"/>
          </p:cNvSpPr>
          <p:nvPr/>
        </p:nvSpPr>
        <p:spPr bwMode="auto">
          <a:xfrm>
            <a:off x="2639683" y="3190797"/>
            <a:ext cx="6618617" cy="137160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3200" i="0" u="none" strike="noStrike" kern="1200" cap="none" spc="0" normalizeH="0" baseline="0" noProof="0" dirty="0">
              <a:ln>
                <a:noFill/>
              </a:ln>
              <a:solidFill>
                <a:srgbClr val="C00000"/>
              </a:solidFill>
              <a:effectLst/>
              <a:uLnTx/>
              <a:uFillTx/>
              <a:latin typeface="Calibri"/>
              <a:ea typeface="+mn-ea"/>
              <a:cs typeface="Arial" charset="0"/>
            </a:endParaRPr>
          </a:p>
        </p:txBody>
      </p:sp>
      <p:pic>
        <p:nvPicPr>
          <p:cNvPr id="2" name="Picture 1">
            <a:extLst>
              <a:ext uri="{FF2B5EF4-FFF2-40B4-BE49-F238E27FC236}">
                <a16:creationId xmlns:a16="http://schemas.microsoft.com/office/drawing/2014/main" id="{35AA08FD-7A69-472E-9002-4EE62C54DDBB}"/>
              </a:ext>
            </a:extLst>
          </p:cNvPr>
          <p:cNvPicPr>
            <a:picLocks noChangeAspect="1"/>
          </p:cNvPicPr>
          <p:nvPr/>
        </p:nvPicPr>
        <p:blipFill>
          <a:blip r:embed="rId2"/>
          <a:stretch>
            <a:fillRect/>
          </a:stretch>
        </p:blipFill>
        <p:spPr>
          <a:xfrm>
            <a:off x="3027680" y="426720"/>
            <a:ext cx="6230620" cy="1345227"/>
          </a:xfrm>
          <a:prstGeom prst="rect">
            <a:avLst/>
          </a:prstGeom>
        </p:spPr>
      </p:pic>
      <p:sp>
        <p:nvSpPr>
          <p:cNvPr id="19" name="TextBox 18">
            <a:extLst>
              <a:ext uri="{FF2B5EF4-FFF2-40B4-BE49-F238E27FC236}">
                <a16:creationId xmlns:a16="http://schemas.microsoft.com/office/drawing/2014/main" id="{DCFA7154-90B8-469E-8A0C-A70EA55205F2}"/>
              </a:ext>
            </a:extLst>
          </p:cNvPr>
          <p:cNvSpPr txBox="1"/>
          <p:nvPr/>
        </p:nvSpPr>
        <p:spPr>
          <a:xfrm>
            <a:off x="873761" y="2782669"/>
            <a:ext cx="10637518" cy="2734082"/>
          </a:xfrm>
          <a:prstGeom prst="rect">
            <a:avLst/>
          </a:prstGeom>
          <a:noFill/>
        </p:spPr>
        <p:txBody>
          <a:bodyPr wrap="square">
            <a:spAutoFit/>
          </a:bodyPr>
          <a:lstStyle/>
          <a:p>
            <a:pPr marL="950595" marR="1328420">
              <a:spcBef>
                <a:spcPts val="975"/>
              </a:spcBef>
              <a:spcAft>
                <a:spcPts val="0"/>
              </a:spcAft>
            </a:pPr>
            <a:r>
              <a:rPr lang="en-US" sz="2000" b="1" i="1" spc="-10" dirty="0">
                <a:solidFill>
                  <a:srgbClr val="003399"/>
                </a:solidFill>
                <a:effectLst/>
                <a:latin typeface="Calibri" panose="020F0502020204030204" pitchFamily="34" charset="0"/>
                <a:ea typeface="Calibri" panose="020F0502020204030204" pitchFamily="34" charset="0"/>
              </a:rPr>
              <a:t>POLICY FRAMEWORK AND STRATEGIC FRAMEWORK</a:t>
            </a:r>
          </a:p>
          <a:p>
            <a:pPr marL="950595" marR="1328420">
              <a:spcBef>
                <a:spcPts val="975"/>
              </a:spcBef>
              <a:spcAft>
                <a:spcPts val="0"/>
              </a:spcAft>
            </a:pPr>
            <a:endParaRPr lang="en-US" sz="2000" b="1" i="1" spc="-10" dirty="0">
              <a:solidFill>
                <a:srgbClr val="003399"/>
              </a:solidFill>
              <a:effectLst/>
              <a:latin typeface="Calibri" panose="020F0502020204030204" pitchFamily="34" charset="0"/>
              <a:ea typeface="Calibri" panose="020F0502020204030204" pitchFamily="34" charset="0"/>
            </a:endParaRPr>
          </a:p>
          <a:p>
            <a:pPr marL="1236345" marR="1328420" indent="-285750">
              <a:spcBef>
                <a:spcPts val="975"/>
              </a:spcBef>
              <a:spcAft>
                <a:spcPts val="0"/>
              </a:spcAft>
              <a:buFontTx/>
              <a:buChar char="-"/>
            </a:pPr>
            <a:r>
              <a:rPr lang="en-US" sz="1800" b="1" dirty="0">
                <a:solidFill>
                  <a:srgbClr val="003399"/>
                </a:solidFill>
                <a:effectLst/>
                <a:latin typeface="Calibri" panose="020F0502020204030204" pitchFamily="34" charset="0"/>
                <a:ea typeface="Calibri" panose="020F0502020204030204" pitchFamily="34" charset="0"/>
              </a:rPr>
              <a:t>Strategy of Transport 2021 – 2026;</a:t>
            </a:r>
          </a:p>
          <a:p>
            <a:pPr marL="1236345" marR="1328420" indent="-285750">
              <a:spcBef>
                <a:spcPts val="975"/>
              </a:spcBef>
              <a:spcAft>
                <a:spcPts val="0"/>
              </a:spcAft>
              <a:buFontTx/>
              <a:buChar char="-"/>
            </a:pPr>
            <a:r>
              <a:rPr lang="en-US" b="1" dirty="0">
                <a:solidFill>
                  <a:srgbClr val="003399"/>
                </a:solidFill>
                <a:latin typeface="Calibri" panose="020F0502020204030204" pitchFamily="34" charset="0"/>
                <a:ea typeface="Calibri" panose="020F0502020204030204" pitchFamily="34" charset="0"/>
              </a:rPr>
              <a:t>ANTP 3;</a:t>
            </a:r>
          </a:p>
          <a:p>
            <a:pPr marL="1236345" marR="1328420" indent="-285750">
              <a:spcBef>
                <a:spcPts val="975"/>
              </a:spcBef>
              <a:spcAft>
                <a:spcPts val="0"/>
              </a:spcAft>
              <a:buFontTx/>
              <a:buChar char="-"/>
            </a:pPr>
            <a:r>
              <a:rPr lang="en-US" b="1" dirty="0">
                <a:solidFill>
                  <a:srgbClr val="003399"/>
                </a:solidFill>
                <a:latin typeface="Calibri" panose="020F0502020204030204" pitchFamily="34" charset="0"/>
                <a:ea typeface="Calibri" panose="020F0502020204030204" pitchFamily="34" charset="0"/>
              </a:rPr>
              <a:t>Law 142/2016 dated 22.12.2016 "Railway Code of the Republic of Albania“;</a:t>
            </a:r>
          </a:p>
          <a:p>
            <a:pPr marL="1236345" marR="1328420" indent="-285750">
              <a:spcBef>
                <a:spcPts val="975"/>
              </a:spcBef>
              <a:spcAft>
                <a:spcPts val="0"/>
              </a:spcAft>
              <a:buFontTx/>
              <a:buChar char="-"/>
            </a:pPr>
            <a:r>
              <a:rPr lang="en-US" b="1" dirty="0">
                <a:solidFill>
                  <a:srgbClr val="003399"/>
                </a:solidFill>
                <a:latin typeface="Calibri" panose="020F0502020204030204" pitchFamily="34" charset="0"/>
                <a:ea typeface="Calibri" panose="020F0502020204030204" pitchFamily="34" charset="0"/>
              </a:rPr>
              <a:t>The four laws for the establishment of 3 </a:t>
            </a:r>
            <a:r>
              <a:rPr lang="en-US" b="1" dirty="0" smtClean="0">
                <a:solidFill>
                  <a:srgbClr val="003399"/>
                </a:solidFill>
                <a:latin typeface="Calibri" panose="020F0502020204030204" pitchFamily="34" charset="0"/>
                <a:ea typeface="Calibri" panose="020F0502020204030204" pitchFamily="34" charset="0"/>
              </a:rPr>
              <a:t>independent Railway Authorities </a:t>
            </a:r>
            <a:r>
              <a:rPr lang="en-US" b="1" dirty="0">
                <a:solidFill>
                  <a:srgbClr val="003399"/>
                </a:solidFill>
                <a:latin typeface="Calibri" panose="020F0502020204030204" pitchFamily="34" charset="0"/>
                <a:ea typeface="Calibri" panose="020F0502020204030204" pitchFamily="34" charset="0"/>
              </a:rPr>
              <a:t>and the separation of the Albanian Railway.</a:t>
            </a:r>
          </a:p>
        </p:txBody>
      </p:sp>
    </p:spTree>
    <p:extLst>
      <p:ext uri="{BB962C8B-B14F-4D97-AF65-F5344CB8AC3E}">
        <p14:creationId xmlns:p14="http://schemas.microsoft.com/office/powerpoint/2010/main" val="3532072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3">
            <a:extLst>
              <a:ext uri="{FF2B5EF4-FFF2-40B4-BE49-F238E27FC236}">
                <a16:creationId xmlns:a16="http://schemas.microsoft.com/office/drawing/2014/main" id="{976F13E4-7FDE-63F3-451D-BDBAFFB3C451}"/>
              </a:ext>
            </a:extLst>
          </p:cNvPr>
          <p:cNvSpPr>
            <a:spLocks noChangeArrowheads="1"/>
          </p:cNvSpPr>
          <p:nvPr/>
        </p:nvSpPr>
        <p:spPr bwMode="auto">
          <a:xfrm>
            <a:off x="2639683" y="3190797"/>
            <a:ext cx="6618617" cy="137160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3200" i="0" u="none" strike="noStrike" kern="1200" cap="none" spc="0" normalizeH="0" baseline="0" noProof="0" dirty="0">
              <a:ln>
                <a:noFill/>
              </a:ln>
              <a:solidFill>
                <a:srgbClr val="C00000"/>
              </a:solidFill>
              <a:effectLst/>
              <a:uLnTx/>
              <a:uFillTx/>
              <a:latin typeface="Calibri"/>
              <a:ea typeface="+mn-ea"/>
              <a:cs typeface="Arial" charset="0"/>
            </a:endParaRPr>
          </a:p>
        </p:txBody>
      </p:sp>
      <p:pic>
        <p:nvPicPr>
          <p:cNvPr id="2" name="Picture 1">
            <a:extLst>
              <a:ext uri="{FF2B5EF4-FFF2-40B4-BE49-F238E27FC236}">
                <a16:creationId xmlns:a16="http://schemas.microsoft.com/office/drawing/2014/main" id="{35AA08FD-7A69-472E-9002-4EE62C54DDBB}"/>
              </a:ext>
            </a:extLst>
          </p:cNvPr>
          <p:cNvPicPr>
            <a:picLocks noChangeAspect="1"/>
          </p:cNvPicPr>
          <p:nvPr/>
        </p:nvPicPr>
        <p:blipFill>
          <a:blip r:embed="rId2"/>
          <a:stretch>
            <a:fillRect/>
          </a:stretch>
        </p:blipFill>
        <p:spPr>
          <a:xfrm>
            <a:off x="3027680" y="426720"/>
            <a:ext cx="6230620" cy="1345227"/>
          </a:xfrm>
          <a:prstGeom prst="rect">
            <a:avLst/>
          </a:prstGeom>
        </p:spPr>
      </p:pic>
      <p:sp>
        <p:nvSpPr>
          <p:cNvPr id="19" name="TextBox 18">
            <a:extLst>
              <a:ext uri="{FF2B5EF4-FFF2-40B4-BE49-F238E27FC236}">
                <a16:creationId xmlns:a16="http://schemas.microsoft.com/office/drawing/2014/main" id="{DCFA7154-90B8-469E-8A0C-A70EA55205F2}"/>
              </a:ext>
            </a:extLst>
          </p:cNvPr>
          <p:cNvSpPr txBox="1"/>
          <p:nvPr/>
        </p:nvSpPr>
        <p:spPr>
          <a:xfrm>
            <a:off x="873761" y="2782669"/>
            <a:ext cx="10637518" cy="2021066"/>
          </a:xfrm>
          <a:prstGeom prst="rect">
            <a:avLst/>
          </a:prstGeom>
          <a:noFill/>
        </p:spPr>
        <p:txBody>
          <a:bodyPr wrap="square">
            <a:spAutoFit/>
          </a:bodyPr>
          <a:lstStyle/>
          <a:p>
            <a:pPr marL="950595" marR="1328420">
              <a:spcBef>
                <a:spcPts val="975"/>
              </a:spcBef>
              <a:spcAft>
                <a:spcPts val="0"/>
              </a:spcAft>
            </a:pPr>
            <a:r>
              <a:rPr lang="en-US" sz="2000" b="1" i="1" spc="-10" dirty="0">
                <a:solidFill>
                  <a:srgbClr val="003399"/>
                </a:solidFill>
                <a:effectLst/>
                <a:latin typeface="Calibri" panose="020F0502020204030204" pitchFamily="34" charset="0"/>
                <a:ea typeface="Calibri" panose="020F0502020204030204" pitchFamily="34" charset="0"/>
              </a:rPr>
              <a:t>INSTITUTIONAL FRAMEWORK</a:t>
            </a:r>
          </a:p>
          <a:p>
            <a:pPr marL="1236345" marR="1328420" indent="-285750">
              <a:spcBef>
                <a:spcPts val="975"/>
              </a:spcBef>
              <a:spcAft>
                <a:spcPts val="0"/>
              </a:spcAft>
              <a:buFontTx/>
              <a:buChar char="-"/>
            </a:pPr>
            <a:r>
              <a:rPr lang="en-US" sz="1800" b="1" dirty="0">
                <a:solidFill>
                  <a:srgbClr val="003399"/>
                </a:solidFill>
                <a:effectLst/>
                <a:latin typeface="Calibri" panose="020F0502020204030204" pitchFamily="34" charset="0"/>
                <a:ea typeface="Calibri" panose="020F0502020204030204" pitchFamily="34" charset="0"/>
              </a:rPr>
              <a:t>Ministry of Infrastructure and Energy;</a:t>
            </a:r>
          </a:p>
          <a:p>
            <a:pPr marL="1236345" marR="1328420" indent="-285750">
              <a:spcBef>
                <a:spcPts val="975"/>
              </a:spcBef>
              <a:spcAft>
                <a:spcPts val="0"/>
              </a:spcAft>
              <a:buFontTx/>
              <a:buChar char="-"/>
            </a:pPr>
            <a:r>
              <a:rPr lang="en-US" sz="1800" b="1" dirty="0">
                <a:solidFill>
                  <a:srgbClr val="003399"/>
                </a:solidFill>
                <a:effectLst/>
                <a:latin typeface="Calibri" panose="020F0502020204030204" pitchFamily="34" charset="0"/>
                <a:ea typeface="Calibri" panose="020F0502020204030204" pitchFamily="34" charset="0"/>
              </a:rPr>
              <a:t>Directorate of Railway Inspection;</a:t>
            </a:r>
          </a:p>
          <a:p>
            <a:pPr marL="1236345" marR="1328420" indent="-285750">
              <a:spcBef>
                <a:spcPts val="975"/>
              </a:spcBef>
              <a:spcAft>
                <a:spcPts val="0"/>
              </a:spcAft>
              <a:buFontTx/>
              <a:buChar char="-"/>
            </a:pPr>
            <a:r>
              <a:rPr lang="en-US" sz="1800" b="1" dirty="0">
                <a:solidFill>
                  <a:srgbClr val="003399"/>
                </a:solidFill>
                <a:effectLst/>
                <a:latin typeface="Calibri" panose="020F0502020204030204" pitchFamily="34" charset="0"/>
                <a:ea typeface="Calibri" panose="020F0502020204030204" pitchFamily="34" charset="0"/>
              </a:rPr>
              <a:t>Albanian Railways S.A. (HSH); AND</a:t>
            </a:r>
          </a:p>
          <a:p>
            <a:pPr marL="1236345" marR="1328420" indent="-285750">
              <a:spcBef>
                <a:spcPts val="975"/>
              </a:spcBef>
              <a:spcAft>
                <a:spcPts val="0"/>
              </a:spcAft>
              <a:buFontTx/>
              <a:buChar char="-"/>
            </a:pPr>
            <a:r>
              <a:rPr lang="en-US" sz="1800" b="1" dirty="0">
                <a:solidFill>
                  <a:srgbClr val="003399"/>
                </a:solidFill>
                <a:effectLst/>
                <a:latin typeface="Calibri" panose="020F0502020204030204" pitchFamily="34" charset="0"/>
                <a:ea typeface="Calibri" panose="020F0502020204030204" pitchFamily="34" charset="0"/>
              </a:rPr>
              <a:t>"</a:t>
            </a:r>
            <a:r>
              <a:rPr lang="en-US" sz="1800" b="1" dirty="0" err="1">
                <a:solidFill>
                  <a:srgbClr val="003399"/>
                </a:solidFill>
                <a:effectLst/>
                <a:latin typeface="Calibri" panose="020F0502020204030204" pitchFamily="34" charset="0"/>
                <a:ea typeface="Calibri" panose="020F0502020204030204" pitchFamily="34" charset="0"/>
              </a:rPr>
              <a:t>Albrail</a:t>
            </a:r>
            <a:r>
              <a:rPr lang="en-US" sz="1800" b="1" dirty="0">
                <a:solidFill>
                  <a:srgbClr val="003399"/>
                </a:solidFill>
                <a:effectLst/>
                <a:latin typeface="Calibri" panose="020F0502020204030204" pitchFamily="34" charset="0"/>
                <a:ea typeface="Calibri" panose="020F0502020204030204" pitchFamily="34" charset="0"/>
              </a:rPr>
              <a:t>" ltd Concessionary company </a:t>
            </a:r>
          </a:p>
        </p:txBody>
      </p:sp>
    </p:spTree>
    <p:extLst>
      <p:ext uri="{BB962C8B-B14F-4D97-AF65-F5344CB8AC3E}">
        <p14:creationId xmlns:p14="http://schemas.microsoft.com/office/powerpoint/2010/main" val="2027181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AC7DBC29-D89A-6326-3F2A-E257D6BB884C}"/>
              </a:ext>
            </a:extLst>
          </p:cNvPr>
          <p:cNvSpPr txBox="1">
            <a:spLocks/>
          </p:cNvSpPr>
          <p:nvPr/>
        </p:nvSpPr>
        <p:spPr>
          <a:xfrm>
            <a:off x="7609840" y="5425441"/>
            <a:ext cx="3901439" cy="9152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400"/>
              </a:spcBef>
            </a:pPr>
            <a:endParaRPr lang="en-GB" sz="1400" b="1" spc="-10" dirty="0">
              <a:solidFill>
                <a:srgbClr val="003399"/>
              </a:solidFill>
              <a:latin typeface="Calibri" panose="020F0502020204030204" pitchFamily="34" charset="0"/>
            </a:endParaRPr>
          </a:p>
        </p:txBody>
      </p:sp>
      <p:sp>
        <p:nvSpPr>
          <p:cNvPr id="21" name="Rectangle 3">
            <a:extLst>
              <a:ext uri="{FF2B5EF4-FFF2-40B4-BE49-F238E27FC236}">
                <a16:creationId xmlns:a16="http://schemas.microsoft.com/office/drawing/2014/main" id="{976F13E4-7FDE-63F3-451D-BDBAFFB3C451}"/>
              </a:ext>
            </a:extLst>
          </p:cNvPr>
          <p:cNvSpPr>
            <a:spLocks noChangeArrowheads="1"/>
          </p:cNvSpPr>
          <p:nvPr/>
        </p:nvSpPr>
        <p:spPr bwMode="auto">
          <a:xfrm>
            <a:off x="2639683" y="3190797"/>
            <a:ext cx="6618617" cy="137160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3200" i="0" u="none" strike="noStrike" kern="1200" cap="none" spc="0" normalizeH="0" baseline="0" noProof="0" dirty="0">
              <a:ln>
                <a:noFill/>
              </a:ln>
              <a:solidFill>
                <a:srgbClr val="C00000"/>
              </a:solidFill>
              <a:effectLst/>
              <a:uLnTx/>
              <a:uFillTx/>
              <a:latin typeface="Calibri"/>
              <a:ea typeface="+mn-ea"/>
              <a:cs typeface="Arial" charset="0"/>
            </a:endParaRPr>
          </a:p>
        </p:txBody>
      </p:sp>
      <p:pic>
        <p:nvPicPr>
          <p:cNvPr id="2" name="Picture 1">
            <a:extLst>
              <a:ext uri="{FF2B5EF4-FFF2-40B4-BE49-F238E27FC236}">
                <a16:creationId xmlns:a16="http://schemas.microsoft.com/office/drawing/2014/main" id="{35AA08FD-7A69-472E-9002-4EE62C54DDBB}"/>
              </a:ext>
            </a:extLst>
          </p:cNvPr>
          <p:cNvPicPr>
            <a:picLocks noChangeAspect="1"/>
          </p:cNvPicPr>
          <p:nvPr/>
        </p:nvPicPr>
        <p:blipFill>
          <a:blip r:embed="rId2"/>
          <a:stretch>
            <a:fillRect/>
          </a:stretch>
        </p:blipFill>
        <p:spPr>
          <a:xfrm>
            <a:off x="3027680" y="426720"/>
            <a:ext cx="6230620" cy="1345227"/>
          </a:xfrm>
          <a:prstGeom prst="rect">
            <a:avLst/>
          </a:prstGeom>
        </p:spPr>
      </p:pic>
      <p:sp>
        <p:nvSpPr>
          <p:cNvPr id="7" name="TextBox 6">
            <a:extLst>
              <a:ext uri="{FF2B5EF4-FFF2-40B4-BE49-F238E27FC236}">
                <a16:creationId xmlns:a16="http://schemas.microsoft.com/office/drawing/2014/main" id="{C951CBF6-3EF8-45D2-9E46-F5ECCA265DB2}"/>
              </a:ext>
            </a:extLst>
          </p:cNvPr>
          <p:cNvSpPr txBox="1"/>
          <p:nvPr/>
        </p:nvSpPr>
        <p:spPr>
          <a:xfrm>
            <a:off x="299396" y="1803359"/>
            <a:ext cx="11299190" cy="400110"/>
          </a:xfrm>
          <a:prstGeom prst="rect">
            <a:avLst/>
          </a:prstGeom>
          <a:noFill/>
        </p:spPr>
        <p:txBody>
          <a:bodyPr wrap="square">
            <a:spAutoFit/>
          </a:bodyPr>
          <a:lstStyle/>
          <a:p>
            <a:r>
              <a:rPr lang="en-US" sz="2000" b="1" i="1" spc="-10" dirty="0">
                <a:solidFill>
                  <a:srgbClr val="003399"/>
                </a:solidFill>
                <a:latin typeface="Calibri" panose="020F0502020204030204" pitchFamily="34" charset="0"/>
              </a:rPr>
              <a:t>Current status regarding the railway infrastructure in Albania - Overall national railway infrastructure Map</a:t>
            </a:r>
          </a:p>
        </p:txBody>
      </p:sp>
      <p:pic>
        <p:nvPicPr>
          <p:cNvPr id="4" name="Picture 3">
            <a:extLst>
              <a:ext uri="{FF2B5EF4-FFF2-40B4-BE49-F238E27FC236}">
                <a16:creationId xmlns:a16="http://schemas.microsoft.com/office/drawing/2014/main" id="{9D5D995D-51DC-40B5-8197-786FC79CF8D8}"/>
              </a:ext>
            </a:extLst>
          </p:cNvPr>
          <p:cNvPicPr>
            <a:picLocks noChangeAspect="1"/>
          </p:cNvPicPr>
          <p:nvPr/>
        </p:nvPicPr>
        <p:blipFill>
          <a:blip r:embed="rId3"/>
          <a:stretch>
            <a:fillRect/>
          </a:stretch>
        </p:blipFill>
        <p:spPr>
          <a:xfrm>
            <a:off x="972245" y="2203468"/>
            <a:ext cx="5685095" cy="4654531"/>
          </a:xfrm>
          <a:prstGeom prst="rect">
            <a:avLst/>
          </a:prstGeom>
        </p:spPr>
      </p:pic>
      <p:pic>
        <p:nvPicPr>
          <p:cNvPr id="6" name="Picture 5">
            <a:extLst>
              <a:ext uri="{FF2B5EF4-FFF2-40B4-BE49-F238E27FC236}">
                <a16:creationId xmlns:a16="http://schemas.microsoft.com/office/drawing/2014/main" id="{8857313C-AE8D-4018-B38A-DDF795CD3F5F}"/>
              </a:ext>
            </a:extLst>
          </p:cNvPr>
          <p:cNvPicPr>
            <a:picLocks noChangeAspect="1"/>
          </p:cNvPicPr>
          <p:nvPr/>
        </p:nvPicPr>
        <p:blipFill>
          <a:blip r:embed="rId4"/>
          <a:stretch>
            <a:fillRect/>
          </a:stretch>
        </p:blipFill>
        <p:spPr>
          <a:xfrm>
            <a:off x="7054778" y="2234881"/>
            <a:ext cx="4297680" cy="4623118"/>
          </a:xfrm>
          <a:prstGeom prst="rect">
            <a:avLst/>
          </a:prstGeom>
        </p:spPr>
      </p:pic>
    </p:spTree>
    <p:extLst>
      <p:ext uri="{BB962C8B-B14F-4D97-AF65-F5344CB8AC3E}">
        <p14:creationId xmlns:p14="http://schemas.microsoft.com/office/powerpoint/2010/main" val="253535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AC7DBC29-D89A-6326-3F2A-E257D6BB884C}"/>
              </a:ext>
            </a:extLst>
          </p:cNvPr>
          <p:cNvSpPr txBox="1">
            <a:spLocks/>
          </p:cNvSpPr>
          <p:nvPr/>
        </p:nvSpPr>
        <p:spPr>
          <a:xfrm>
            <a:off x="7609840" y="5425441"/>
            <a:ext cx="3901439" cy="9152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400"/>
              </a:spcBef>
            </a:pPr>
            <a:endParaRPr lang="en-GB" sz="1400" b="1" spc="-10" dirty="0">
              <a:solidFill>
                <a:srgbClr val="003399"/>
              </a:solidFill>
              <a:latin typeface="Calibri" panose="020F0502020204030204" pitchFamily="34" charset="0"/>
            </a:endParaRPr>
          </a:p>
        </p:txBody>
      </p:sp>
      <p:sp>
        <p:nvSpPr>
          <p:cNvPr id="21" name="Rectangle 3">
            <a:extLst>
              <a:ext uri="{FF2B5EF4-FFF2-40B4-BE49-F238E27FC236}">
                <a16:creationId xmlns:a16="http://schemas.microsoft.com/office/drawing/2014/main" id="{976F13E4-7FDE-63F3-451D-BDBAFFB3C451}"/>
              </a:ext>
            </a:extLst>
          </p:cNvPr>
          <p:cNvSpPr>
            <a:spLocks noChangeArrowheads="1"/>
          </p:cNvSpPr>
          <p:nvPr/>
        </p:nvSpPr>
        <p:spPr bwMode="auto">
          <a:xfrm>
            <a:off x="2639683" y="3190797"/>
            <a:ext cx="6618617" cy="137160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3200" i="0" u="none" strike="noStrike" kern="1200" cap="none" spc="0" normalizeH="0" baseline="0" noProof="0" dirty="0">
              <a:ln>
                <a:noFill/>
              </a:ln>
              <a:solidFill>
                <a:srgbClr val="C00000"/>
              </a:solidFill>
              <a:effectLst/>
              <a:uLnTx/>
              <a:uFillTx/>
              <a:latin typeface="Calibri"/>
              <a:ea typeface="+mn-ea"/>
              <a:cs typeface="Arial" charset="0"/>
            </a:endParaRPr>
          </a:p>
        </p:txBody>
      </p:sp>
      <p:pic>
        <p:nvPicPr>
          <p:cNvPr id="2" name="Picture 1">
            <a:extLst>
              <a:ext uri="{FF2B5EF4-FFF2-40B4-BE49-F238E27FC236}">
                <a16:creationId xmlns:a16="http://schemas.microsoft.com/office/drawing/2014/main" id="{35AA08FD-7A69-472E-9002-4EE62C54DDBB}"/>
              </a:ext>
            </a:extLst>
          </p:cNvPr>
          <p:cNvPicPr>
            <a:picLocks noChangeAspect="1"/>
          </p:cNvPicPr>
          <p:nvPr/>
        </p:nvPicPr>
        <p:blipFill>
          <a:blip r:embed="rId2"/>
          <a:stretch>
            <a:fillRect/>
          </a:stretch>
        </p:blipFill>
        <p:spPr>
          <a:xfrm>
            <a:off x="3027680" y="426720"/>
            <a:ext cx="6230620" cy="1345227"/>
          </a:xfrm>
          <a:prstGeom prst="rect">
            <a:avLst/>
          </a:prstGeom>
        </p:spPr>
      </p:pic>
      <p:sp>
        <p:nvSpPr>
          <p:cNvPr id="7" name="TextBox 6">
            <a:extLst>
              <a:ext uri="{FF2B5EF4-FFF2-40B4-BE49-F238E27FC236}">
                <a16:creationId xmlns:a16="http://schemas.microsoft.com/office/drawing/2014/main" id="{C951CBF6-3EF8-45D2-9E46-F5ECCA265DB2}"/>
              </a:ext>
            </a:extLst>
          </p:cNvPr>
          <p:cNvSpPr txBox="1"/>
          <p:nvPr/>
        </p:nvSpPr>
        <p:spPr>
          <a:xfrm>
            <a:off x="274320" y="1927374"/>
            <a:ext cx="11299190" cy="400110"/>
          </a:xfrm>
          <a:prstGeom prst="rect">
            <a:avLst/>
          </a:prstGeom>
          <a:noFill/>
        </p:spPr>
        <p:txBody>
          <a:bodyPr wrap="square">
            <a:spAutoFit/>
          </a:bodyPr>
          <a:lstStyle/>
          <a:p>
            <a:r>
              <a:rPr lang="en-US" sz="2000" b="1" i="1" spc="-10" dirty="0">
                <a:solidFill>
                  <a:srgbClr val="003399"/>
                </a:solidFill>
                <a:latin typeface="Calibri" panose="020F0502020204030204" pitchFamily="34" charset="0"/>
              </a:rPr>
              <a:t>Current status regarding the railway infrastructure in Albania - Overall national railway infrastructure Map</a:t>
            </a:r>
          </a:p>
        </p:txBody>
      </p:sp>
      <p:sp>
        <p:nvSpPr>
          <p:cNvPr id="3" name="Rectangle 2"/>
          <p:cNvSpPr/>
          <p:nvPr/>
        </p:nvSpPr>
        <p:spPr>
          <a:xfrm>
            <a:off x="958778" y="2743723"/>
            <a:ext cx="6096000" cy="3139321"/>
          </a:xfrm>
          <a:prstGeom prst="rect">
            <a:avLst/>
          </a:prstGeom>
        </p:spPr>
        <p:txBody>
          <a:bodyPr>
            <a:spAutoFit/>
          </a:bodyPr>
          <a:lstStyle/>
          <a:p>
            <a:r>
              <a:rPr lang="en-US" dirty="0"/>
              <a:t>Length of the Albanian Railway Network:   420.5 km</a:t>
            </a:r>
          </a:p>
          <a:p>
            <a:r>
              <a:rPr lang="en-US" dirty="0"/>
              <a:t>Status:   351.6 km are administered by HSH </a:t>
            </a:r>
            <a:r>
              <a:rPr lang="en-US" dirty="0" err="1"/>
              <a:t>sh.a</a:t>
            </a:r>
            <a:r>
              <a:rPr lang="en-US" dirty="0"/>
              <a:t> 100% state; </a:t>
            </a:r>
          </a:p>
          <a:p>
            <a:r>
              <a:rPr lang="en-US" dirty="0"/>
              <a:t>                 68.3 km managed by the concessionaire private </a:t>
            </a:r>
            <a:r>
              <a:rPr lang="en-US" dirty="0" smtClean="0"/>
              <a:t>		company </a:t>
            </a:r>
            <a:r>
              <a:rPr lang="en-US" dirty="0"/>
              <a:t>ALBRAIL </a:t>
            </a:r>
            <a:r>
              <a:rPr lang="en-US" dirty="0" err="1"/>
              <a:t>shpk</a:t>
            </a:r>
            <a:r>
              <a:rPr lang="en-US" dirty="0"/>
              <a:t>;</a:t>
            </a:r>
          </a:p>
          <a:p>
            <a:r>
              <a:rPr lang="en-US" dirty="0"/>
              <a:t>                153.8 km or 36.5% currently out of service.</a:t>
            </a:r>
          </a:p>
          <a:p>
            <a:endParaRPr lang="en-US" dirty="0"/>
          </a:p>
          <a:p>
            <a:r>
              <a:rPr lang="en-US" dirty="0" smtClean="0"/>
              <a:t>The total allocated budget for the “Rail Transport" Program in the Mid-term Budget Program 2023-2025 is:</a:t>
            </a:r>
          </a:p>
          <a:p>
            <a:r>
              <a:rPr lang="en-US" dirty="0" smtClean="0"/>
              <a:t>	Year 2023: 400,000,000 All</a:t>
            </a:r>
          </a:p>
          <a:p>
            <a:r>
              <a:rPr lang="en-US" dirty="0" smtClean="0"/>
              <a:t>	Year 2024: 400,000,000 All</a:t>
            </a:r>
          </a:p>
          <a:p>
            <a:r>
              <a:rPr lang="en-US" dirty="0" smtClean="0"/>
              <a:t>	Year 2025: 400,000,000 All</a:t>
            </a:r>
            <a:endParaRPr lang="en-US" dirty="0"/>
          </a:p>
        </p:txBody>
      </p:sp>
      <p:pic>
        <p:nvPicPr>
          <p:cNvPr id="8" name="Picture 7"/>
          <p:cNvPicPr>
            <a:picLocks noChangeAspect="1"/>
          </p:cNvPicPr>
          <p:nvPr/>
        </p:nvPicPr>
        <p:blipFill>
          <a:blip r:embed="rId3"/>
          <a:stretch>
            <a:fillRect/>
          </a:stretch>
        </p:blipFill>
        <p:spPr>
          <a:xfrm>
            <a:off x="7164142" y="2327484"/>
            <a:ext cx="4244087" cy="4334573"/>
          </a:xfrm>
          <a:prstGeom prst="rect">
            <a:avLst/>
          </a:prstGeom>
        </p:spPr>
      </p:pic>
    </p:spTree>
    <p:extLst>
      <p:ext uri="{BB962C8B-B14F-4D97-AF65-F5344CB8AC3E}">
        <p14:creationId xmlns:p14="http://schemas.microsoft.com/office/powerpoint/2010/main" val="2697907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D4CDC87-43EE-8ADF-FD1C-2E645F8D6E5E}"/>
              </a:ext>
            </a:extLst>
          </p:cNvPr>
          <p:cNvSpPr>
            <a:spLocks noGrp="1"/>
          </p:cNvSpPr>
          <p:nvPr>
            <p:ph idx="1"/>
          </p:nvPr>
        </p:nvSpPr>
        <p:spPr>
          <a:xfrm>
            <a:off x="5423647" y="2015725"/>
            <a:ext cx="6306892" cy="4680910"/>
          </a:xfrm>
        </p:spPr>
        <p:style>
          <a:lnRef idx="2">
            <a:schemeClr val="dk1"/>
          </a:lnRef>
          <a:fillRef idx="1">
            <a:schemeClr val="lt1"/>
          </a:fillRef>
          <a:effectRef idx="0">
            <a:schemeClr val="dk1"/>
          </a:effectRef>
          <a:fontRef idx="minor">
            <a:schemeClr val="dk1"/>
          </a:fontRef>
        </p:style>
        <p:txBody>
          <a:bodyPr>
            <a:noAutofit/>
          </a:bodyPr>
          <a:lstStyle/>
          <a:p>
            <a:pPr marL="0" lvl="1" indent="0" algn="just">
              <a:lnSpc>
                <a:spcPct val="100000"/>
              </a:lnSpc>
              <a:spcBef>
                <a:spcPts val="0"/>
              </a:spcBef>
              <a:buNone/>
            </a:pPr>
            <a:r>
              <a:rPr lang="en-US" sz="2000" b="1" dirty="0">
                <a:latin typeface="Calibri" panose="020F0502020204030204" pitchFamily="34" charset="0"/>
                <a:cs typeface="Calibri" panose="020F0502020204030204" pitchFamily="34" charset="0"/>
              </a:rPr>
              <a:t>Priority interventions/projects to address the weaknesses:</a:t>
            </a:r>
          </a:p>
          <a:p>
            <a:pPr marL="233363" lvl="1" algn="just">
              <a:lnSpc>
                <a:spcPct val="150000"/>
              </a:lnSpc>
              <a:buFont typeface="Wingdings" pitchFamily="2" charset="2"/>
              <a:buChar char="§"/>
            </a:pPr>
            <a:r>
              <a:rPr lang="en-US" sz="2000" b="1" dirty="0">
                <a:latin typeface="Calibri" panose="020F0502020204030204" pitchFamily="34" charset="0"/>
                <a:cs typeface="Calibri" panose="020F0502020204030204" pitchFamily="34" charset="0"/>
              </a:rPr>
              <a:t>Blue Highway </a:t>
            </a:r>
            <a:r>
              <a:rPr lang="en-US" sz="2000" dirty="0">
                <a:latin typeface="Calibri" panose="020F0502020204030204" pitchFamily="34" charset="0"/>
                <a:cs typeface="Calibri" panose="020F0502020204030204" pitchFamily="34" charset="0"/>
              </a:rPr>
              <a:t>(Adriatic – Ionian Corridor)</a:t>
            </a:r>
          </a:p>
          <a:p>
            <a:pPr marL="233363" lvl="1" algn="just">
              <a:lnSpc>
                <a:spcPct val="150000"/>
              </a:lnSpc>
              <a:buFont typeface="Wingdings" pitchFamily="2" charset="2"/>
              <a:buChar char="§"/>
            </a:pPr>
            <a:r>
              <a:rPr lang="en-US" sz="2000" b="1" dirty="0">
                <a:highlight>
                  <a:srgbClr val="FFFF00"/>
                </a:highlight>
                <a:latin typeface="Calibri" panose="020F0502020204030204" pitchFamily="34" charset="0"/>
                <a:cs typeface="Calibri" panose="020F0502020204030204" pitchFamily="34" charset="0"/>
              </a:rPr>
              <a:t>Corridor VIII multimodal </a:t>
            </a:r>
            <a:r>
              <a:rPr lang="en-US" sz="2000" dirty="0">
                <a:highlight>
                  <a:srgbClr val="FFFF00"/>
                </a:highlight>
                <a:latin typeface="Calibri" panose="020F0502020204030204" pitchFamily="34" charset="0"/>
                <a:cs typeface="Calibri" panose="020F0502020204030204" pitchFamily="34" charset="0"/>
              </a:rPr>
              <a:t>(Road and Rail)</a:t>
            </a:r>
          </a:p>
          <a:p>
            <a:pPr marL="233363" lvl="1" algn="just">
              <a:lnSpc>
                <a:spcPct val="150000"/>
              </a:lnSpc>
              <a:buFont typeface="Wingdings" pitchFamily="2" charset="2"/>
              <a:buChar char="§"/>
            </a:pPr>
            <a:r>
              <a:rPr lang="en-US" sz="2000" dirty="0">
                <a:highlight>
                  <a:srgbClr val="FFFF00"/>
                </a:highlight>
                <a:latin typeface="Calibri" panose="020F0502020204030204" pitchFamily="34" charset="0"/>
                <a:cs typeface="Calibri" panose="020F0502020204030204" pitchFamily="34" charset="0"/>
              </a:rPr>
              <a:t>New </a:t>
            </a:r>
            <a:r>
              <a:rPr lang="en-US" sz="2000" b="1" dirty="0">
                <a:highlight>
                  <a:srgbClr val="FFFF00"/>
                </a:highlight>
                <a:latin typeface="Calibri" panose="020F0502020204030204" pitchFamily="34" charset="0"/>
                <a:cs typeface="Calibri" panose="020F0502020204030204" pitchFamily="34" charset="0"/>
              </a:rPr>
              <a:t>Railway connection with Kosovo and Greece</a:t>
            </a:r>
            <a:r>
              <a:rPr lang="en-US" sz="2000" dirty="0">
                <a:highlight>
                  <a:srgbClr val="FFFF00"/>
                </a:highlight>
                <a:latin typeface="Calibri" panose="020F0502020204030204" pitchFamily="34" charset="0"/>
                <a:cs typeface="Calibri" panose="020F0502020204030204" pitchFamily="34" charset="0"/>
              </a:rPr>
              <a:t>;</a:t>
            </a:r>
          </a:p>
          <a:p>
            <a:pPr marL="233363" lvl="1" algn="just">
              <a:lnSpc>
                <a:spcPct val="150000"/>
              </a:lnSpc>
              <a:buFont typeface="Wingdings" pitchFamily="2" charset="2"/>
              <a:buChar char="§"/>
            </a:pPr>
            <a:r>
              <a:rPr lang="en-US" sz="2000" dirty="0">
                <a:latin typeface="Calibri" panose="020F0502020204030204" pitchFamily="34" charset="0"/>
                <a:cs typeface="Calibri" panose="020F0502020204030204" pitchFamily="34" charset="0"/>
              </a:rPr>
              <a:t>Ports / Port of Durrës - </a:t>
            </a:r>
            <a:r>
              <a:rPr lang="en-US" sz="2000" b="1" dirty="0">
                <a:latin typeface="Calibri" panose="020F0502020204030204" pitchFamily="34" charset="0"/>
                <a:cs typeface="Calibri" panose="020F0502020204030204" pitchFamily="34" charset="0"/>
              </a:rPr>
              <a:t>Porto Romano; Vlora Tri Port </a:t>
            </a:r>
            <a:r>
              <a:rPr lang="en-US" sz="2000" dirty="0">
                <a:latin typeface="Calibri" panose="020F0502020204030204" pitchFamily="34" charset="0"/>
                <a:cs typeface="Calibri" panose="020F0502020204030204" pitchFamily="34" charset="0"/>
              </a:rPr>
              <a:t>and Vlora Touristic Port;</a:t>
            </a:r>
          </a:p>
          <a:p>
            <a:pPr marL="233363" lvl="1" algn="just">
              <a:lnSpc>
                <a:spcPct val="150000"/>
              </a:lnSpc>
              <a:buFont typeface="Wingdings" pitchFamily="2" charset="2"/>
              <a:buChar char="§"/>
            </a:pPr>
            <a:r>
              <a:rPr lang="en-US" sz="2000" dirty="0">
                <a:latin typeface="Calibri" panose="020F0502020204030204" pitchFamily="34" charset="0"/>
                <a:cs typeface="Calibri" panose="020F0502020204030204" pitchFamily="34" charset="0"/>
              </a:rPr>
              <a:t>Airports / </a:t>
            </a:r>
            <a:r>
              <a:rPr lang="en-US" sz="2000" b="1" dirty="0">
                <a:latin typeface="Calibri" panose="020F0502020204030204" pitchFamily="34" charset="0"/>
                <a:cs typeface="Calibri" panose="020F0502020204030204" pitchFamily="34" charset="0"/>
              </a:rPr>
              <a:t>Vlora Airport</a:t>
            </a:r>
          </a:p>
        </p:txBody>
      </p:sp>
      <p:sp>
        <p:nvSpPr>
          <p:cNvPr id="2" name="Title 1">
            <a:extLst>
              <a:ext uri="{FF2B5EF4-FFF2-40B4-BE49-F238E27FC236}">
                <a16:creationId xmlns:a16="http://schemas.microsoft.com/office/drawing/2014/main" id="{EC8EA22D-F707-882A-BAFD-8CF8C9D35007}"/>
              </a:ext>
            </a:extLst>
          </p:cNvPr>
          <p:cNvSpPr txBox="1">
            <a:spLocks/>
          </p:cNvSpPr>
          <p:nvPr/>
        </p:nvSpPr>
        <p:spPr>
          <a:xfrm>
            <a:off x="271540" y="1328509"/>
            <a:ext cx="9540989" cy="7287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rgbClr val="C00000"/>
                </a:solidFill>
                <a:latin typeface="Calibri" panose="020F0502020204030204" pitchFamily="34" charset="0"/>
                <a:cs typeface="Calibri" panose="020F0502020204030204" pitchFamily="34" charset="0"/>
              </a:rPr>
              <a:t>Transport Strategy and Key Indicator for 2030</a:t>
            </a:r>
          </a:p>
        </p:txBody>
      </p:sp>
      <p:sp>
        <p:nvSpPr>
          <p:cNvPr id="15" name="Content Placeholder 2">
            <a:extLst>
              <a:ext uri="{FF2B5EF4-FFF2-40B4-BE49-F238E27FC236}">
                <a16:creationId xmlns:a16="http://schemas.microsoft.com/office/drawing/2014/main" id="{1D4CDC87-43EE-8ADF-FD1C-2E645F8D6E5E}"/>
              </a:ext>
            </a:extLst>
          </p:cNvPr>
          <p:cNvSpPr txBox="1">
            <a:spLocks/>
          </p:cNvSpPr>
          <p:nvPr/>
        </p:nvSpPr>
        <p:spPr>
          <a:xfrm>
            <a:off x="342900" y="2022015"/>
            <a:ext cx="4991100" cy="467462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just">
              <a:lnSpc>
                <a:spcPct val="100000"/>
              </a:lnSpc>
              <a:spcBef>
                <a:spcPts val="0"/>
              </a:spcBef>
              <a:buNone/>
            </a:pPr>
            <a:r>
              <a:rPr lang="en-US" sz="2000" b="1" dirty="0">
                <a:solidFill>
                  <a:schemeClr val="dk1"/>
                </a:solidFill>
                <a:latin typeface="Calibri" panose="020F0502020204030204" pitchFamily="34" charset="0"/>
                <a:cs typeface="Calibri" panose="020F0502020204030204" pitchFamily="34" charset="0"/>
              </a:rPr>
              <a:t>Key Monitoring Indicators for 2030 objectives:</a:t>
            </a:r>
          </a:p>
          <a:p>
            <a:r>
              <a:rPr lang="en-US" sz="1600" dirty="0"/>
              <a:t>Increase in the annual volume of road transport of goods (%) 30</a:t>
            </a:r>
          </a:p>
          <a:p>
            <a:r>
              <a:rPr lang="en-US" sz="1600" dirty="0"/>
              <a:t>Increase in the annual volume of road transport of passengers (%) 40</a:t>
            </a:r>
          </a:p>
          <a:p>
            <a:r>
              <a:rPr lang="en-US" sz="1600" dirty="0">
                <a:highlight>
                  <a:srgbClr val="FFFF00"/>
                </a:highlight>
              </a:rPr>
              <a:t>Increase in the annual volume of rail freight transport (%), about 40</a:t>
            </a:r>
          </a:p>
          <a:p>
            <a:r>
              <a:rPr lang="en-US" sz="1600" dirty="0">
                <a:highlight>
                  <a:srgbClr val="FFFF00"/>
                </a:highlight>
              </a:rPr>
              <a:t>Increase in the annual volume of rail passenger transport (%), about 30</a:t>
            </a:r>
          </a:p>
          <a:p>
            <a:r>
              <a:rPr lang="en-US" sz="1600" dirty="0"/>
              <a:t>Increase in the annual Passenger transport by ferry (%) 25</a:t>
            </a:r>
          </a:p>
          <a:p>
            <a:r>
              <a:rPr lang="en-US" sz="1600" dirty="0"/>
              <a:t>Container traffic in Port of Durrës-Porto Romano, till 292,000 TEU per year</a:t>
            </a:r>
          </a:p>
          <a:p>
            <a:r>
              <a:rPr lang="en-US" sz="1600" dirty="0"/>
              <a:t>High growth of annual international air passenger traffic – up to 9 million passengers</a:t>
            </a:r>
            <a:endParaRPr lang="en-US" sz="32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AD63F899-954F-4444-A191-9DBE7E9F289A}"/>
              </a:ext>
            </a:extLst>
          </p:cNvPr>
          <p:cNvPicPr>
            <a:picLocks noChangeAspect="1"/>
          </p:cNvPicPr>
          <p:nvPr/>
        </p:nvPicPr>
        <p:blipFill>
          <a:blip r:embed="rId2"/>
          <a:stretch>
            <a:fillRect/>
          </a:stretch>
        </p:blipFill>
        <p:spPr>
          <a:xfrm>
            <a:off x="2980674" y="161365"/>
            <a:ext cx="6230652" cy="1347333"/>
          </a:xfrm>
          <a:prstGeom prst="rect">
            <a:avLst/>
          </a:prstGeom>
        </p:spPr>
      </p:pic>
    </p:spTree>
    <p:extLst>
      <p:ext uri="{BB962C8B-B14F-4D97-AF65-F5344CB8AC3E}">
        <p14:creationId xmlns:p14="http://schemas.microsoft.com/office/powerpoint/2010/main" val="1986434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D4CDC87-43EE-8ADF-FD1C-2E645F8D6E5E}"/>
              </a:ext>
            </a:extLst>
          </p:cNvPr>
          <p:cNvSpPr>
            <a:spLocks noGrp="1"/>
          </p:cNvSpPr>
          <p:nvPr>
            <p:ph idx="1"/>
          </p:nvPr>
        </p:nvSpPr>
        <p:spPr>
          <a:xfrm>
            <a:off x="197224" y="1842413"/>
            <a:ext cx="7584141" cy="4845258"/>
          </a:xfrm>
        </p:spPr>
        <p:txBody>
          <a:bodyPr>
            <a:noAutofit/>
          </a:bodyPr>
          <a:lstStyle/>
          <a:p>
            <a:pPr marL="4763" lvl="1" indent="0" algn="just">
              <a:lnSpc>
                <a:spcPct val="150000"/>
              </a:lnSpc>
              <a:buNone/>
            </a:pPr>
            <a:r>
              <a:rPr lang="en-US" sz="1600" b="1" dirty="0">
                <a:latin typeface="Calibri" panose="020F0502020204030204" pitchFamily="34" charset="0"/>
                <a:cs typeface="Calibri" panose="020F0502020204030204" pitchFamily="34" charset="0"/>
              </a:rPr>
              <a:t>Corridor VIII multimodal </a:t>
            </a:r>
            <a:r>
              <a:rPr lang="en-US" sz="1600" b="1" dirty="0">
                <a:latin typeface="Calibri" panose="020F0502020204030204" pitchFamily="34" charset="0"/>
                <a:cs typeface="Calibri" panose="020F0502020204030204" pitchFamily="34" charset="0"/>
              </a:rPr>
              <a:t>(</a:t>
            </a:r>
            <a:r>
              <a:rPr lang="en-US" sz="1600" b="1" dirty="0" smtClean="0">
                <a:latin typeface="Calibri" panose="020F0502020204030204" pitchFamily="34" charset="0"/>
                <a:cs typeface="Calibri" panose="020F0502020204030204" pitchFamily="34" charset="0"/>
              </a:rPr>
              <a:t>Railway</a:t>
            </a:r>
            <a:r>
              <a:rPr lang="en-US" sz="1600" b="1" dirty="0">
                <a:latin typeface="Calibri" panose="020F0502020204030204" pitchFamily="34" charset="0"/>
                <a:cs typeface="Calibri" panose="020F0502020204030204" pitchFamily="34" charset="0"/>
              </a:rPr>
              <a:t>)</a:t>
            </a:r>
          </a:p>
          <a:p>
            <a:pPr marL="230188" lvl="1" indent="-171450" algn="just">
              <a:lnSpc>
                <a:spcPct val="170000"/>
              </a:lnSpc>
              <a:spcBef>
                <a:spcPts val="0"/>
              </a:spcBef>
              <a:buFont typeface="Wingdings" panose="05000000000000000000" pitchFamily="2" charset="2"/>
              <a:buChar char="§"/>
            </a:pPr>
            <a:r>
              <a:rPr lang="en-US" sz="1400" dirty="0" smtClean="0">
                <a:latin typeface="Calibri" panose="020F0502020204030204" pitchFamily="34" charset="0"/>
                <a:cs typeface="Calibri" panose="020F0502020204030204" pitchFamily="34" charset="0"/>
              </a:rPr>
              <a:t>Railway </a:t>
            </a:r>
            <a:r>
              <a:rPr lang="en-US" sz="1400" dirty="0">
                <a:latin typeface="Calibri" panose="020F0502020204030204" pitchFamily="34" charset="0"/>
                <a:cs typeface="Calibri" panose="020F0502020204030204" pitchFamily="34" charset="0"/>
              </a:rPr>
              <a:t>with a length of 154 km , capital cost of 314.5 millions euro. ENPV = 332.7million euro; EIRR = 11.4 % for full compliance with TEN-T.</a:t>
            </a:r>
          </a:p>
          <a:p>
            <a:pPr marL="230188" lvl="1" indent="-171450" algn="just">
              <a:lnSpc>
                <a:spcPct val="170000"/>
              </a:lnSpc>
              <a:spcBef>
                <a:spcPts val="0"/>
              </a:spcBef>
              <a:buFont typeface="Wingdings" panose="05000000000000000000" pitchFamily="2" charset="2"/>
              <a:buChar char="§"/>
            </a:pPr>
            <a:r>
              <a:rPr lang="en-US" sz="1400" dirty="0">
                <a:latin typeface="Calibri" panose="020F0502020204030204" pitchFamily="34" charset="0"/>
                <a:cs typeface="Calibri" panose="020F0502020204030204" pitchFamily="34" charset="0"/>
              </a:rPr>
              <a:t>The Benefits:</a:t>
            </a:r>
          </a:p>
          <a:p>
            <a:pPr marL="687388" lvl="2" indent="-171450" algn="just">
              <a:lnSpc>
                <a:spcPct val="170000"/>
              </a:lnSpc>
              <a:spcBef>
                <a:spcPts val="0"/>
              </a:spcBef>
              <a:buFont typeface="Wingdings" panose="05000000000000000000" pitchFamily="2" charset="2"/>
              <a:buChar char="§"/>
            </a:pPr>
            <a:r>
              <a:rPr lang="en-US" sz="1400" dirty="0">
                <a:latin typeface="Calibri" panose="020F0502020204030204" pitchFamily="34" charset="0"/>
                <a:cs typeface="Calibri" panose="020F0502020204030204" pitchFamily="34" charset="0"/>
              </a:rPr>
              <a:t>alternative transport corridor that meets the security factor as it passes through NATO member countries and part of WB6.</a:t>
            </a:r>
          </a:p>
          <a:p>
            <a:pPr marL="687388" lvl="2" indent="-171450" algn="just">
              <a:lnSpc>
                <a:spcPct val="170000"/>
              </a:lnSpc>
              <a:spcBef>
                <a:spcPts val="0"/>
              </a:spcBef>
              <a:buFont typeface="Wingdings" panose="05000000000000000000" pitchFamily="2" charset="2"/>
              <a:buChar char="§"/>
            </a:pPr>
            <a:r>
              <a:rPr lang="en-US" sz="1400" dirty="0" smtClean="0">
                <a:latin typeface="Calibri" panose="020F0502020204030204" pitchFamily="34" charset="0"/>
                <a:cs typeface="Calibri" panose="020F0502020204030204" pitchFamily="34" charset="0"/>
              </a:rPr>
              <a:t>Freight </a:t>
            </a:r>
            <a:r>
              <a:rPr lang="en-US" sz="1400" dirty="0">
                <a:latin typeface="Calibri" panose="020F0502020204030204" pitchFamily="34" charset="0"/>
                <a:cs typeface="Calibri" panose="020F0502020204030204" pitchFamily="34" charset="0"/>
              </a:rPr>
              <a:t>transport by railway it will have a lower cost, reduces travel time. </a:t>
            </a:r>
          </a:p>
          <a:p>
            <a:pPr marL="687388" lvl="2" indent="-171450" algn="just">
              <a:lnSpc>
                <a:spcPct val="170000"/>
              </a:lnSpc>
              <a:spcBef>
                <a:spcPts val="0"/>
              </a:spcBef>
              <a:buFont typeface="Wingdings" panose="05000000000000000000" pitchFamily="2" charset="2"/>
              <a:buChar char="§"/>
            </a:pPr>
            <a:r>
              <a:rPr lang="en-US" sz="1400" dirty="0">
                <a:latin typeface="Calibri" panose="020F0502020204030204" pitchFamily="34" charset="0"/>
                <a:cs typeface="Calibri" panose="020F0502020204030204" pitchFamily="34" charset="0"/>
              </a:rPr>
              <a:t>Diverted passenger traffic is 35%, </a:t>
            </a:r>
          </a:p>
          <a:p>
            <a:pPr marL="687388" lvl="2" indent="-171450" algn="just">
              <a:lnSpc>
                <a:spcPct val="170000"/>
              </a:lnSpc>
              <a:spcBef>
                <a:spcPts val="0"/>
              </a:spcBef>
              <a:buFont typeface="Wingdings" panose="05000000000000000000" pitchFamily="2" charset="2"/>
              <a:buChar char="§"/>
            </a:pPr>
            <a:r>
              <a:rPr lang="en-US" sz="1400" dirty="0">
                <a:latin typeface="Calibri" panose="020F0502020204030204" pitchFamily="34" charset="0"/>
                <a:cs typeface="Calibri" panose="020F0502020204030204" pitchFamily="34" charset="0"/>
              </a:rPr>
              <a:t>Generated passenger traffic 6 %; </a:t>
            </a:r>
          </a:p>
          <a:p>
            <a:pPr marL="687388" lvl="2" indent="-171450" algn="just">
              <a:lnSpc>
                <a:spcPct val="170000"/>
              </a:lnSpc>
              <a:spcBef>
                <a:spcPts val="0"/>
              </a:spcBef>
              <a:buFont typeface="Wingdings" panose="05000000000000000000" pitchFamily="2" charset="2"/>
              <a:buChar char="§"/>
            </a:pPr>
            <a:r>
              <a:rPr lang="en-US" sz="1400" dirty="0">
                <a:latin typeface="Calibri" panose="020F0502020204030204" pitchFamily="34" charset="0"/>
                <a:cs typeface="Calibri" panose="020F0502020204030204" pitchFamily="34" charset="0"/>
              </a:rPr>
              <a:t>Diverted freight traffic is 64%, </a:t>
            </a:r>
          </a:p>
          <a:p>
            <a:pPr marL="687388" lvl="2" indent="-171450" algn="just">
              <a:lnSpc>
                <a:spcPct val="170000"/>
              </a:lnSpc>
              <a:spcBef>
                <a:spcPts val="0"/>
              </a:spcBef>
              <a:buFont typeface="Wingdings" panose="05000000000000000000" pitchFamily="2" charset="2"/>
              <a:buChar char="§"/>
            </a:pPr>
            <a:r>
              <a:rPr lang="en-US" sz="1400" dirty="0">
                <a:latin typeface="Calibri" panose="020F0502020204030204" pitchFamily="34" charset="0"/>
                <a:cs typeface="Calibri" panose="020F0502020204030204" pitchFamily="34" charset="0"/>
              </a:rPr>
              <a:t>Generated freight is traffic: 6.3 %; </a:t>
            </a:r>
          </a:p>
        </p:txBody>
      </p:sp>
      <p:sp>
        <p:nvSpPr>
          <p:cNvPr id="2" name="Title 1">
            <a:extLst>
              <a:ext uri="{FF2B5EF4-FFF2-40B4-BE49-F238E27FC236}">
                <a16:creationId xmlns:a16="http://schemas.microsoft.com/office/drawing/2014/main" id="{EC8EA22D-F707-882A-BAFD-8CF8C9D35007}"/>
              </a:ext>
            </a:extLst>
          </p:cNvPr>
          <p:cNvSpPr txBox="1">
            <a:spLocks/>
          </p:cNvSpPr>
          <p:nvPr/>
        </p:nvSpPr>
        <p:spPr>
          <a:xfrm>
            <a:off x="570271" y="1412890"/>
            <a:ext cx="11451400" cy="4295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1">
              <a:lnSpc>
                <a:spcPct val="90000"/>
              </a:lnSpc>
              <a:spcBef>
                <a:spcPct val="0"/>
              </a:spcBef>
            </a:pPr>
            <a:r>
              <a:rPr lang="en-US" sz="2800" dirty="0">
                <a:solidFill>
                  <a:srgbClr val="C00000"/>
                </a:solidFill>
                <a:latin typeface="Calibri" panose="020F0502020204030204" pitchFamily="34" charset="0"/>
                <a:cs typeface="Calibri" panose="020F0502020204030204" pitchFamily="34" charset="0"/>
              </a:rPr>
              <a:t>Priority interventions/projects to address the weaknesses </a:t>
            </a:r>
            <a:r>
              <a:rPr lang="en-US" sz="2800" dirty="0" smtClean="0">
                <a:solidFill>
                  <a:srgbClr val="C00000"/>
                </a:solidFill>
                <a:latin typeface="Calibri" panose="020F0502020204030204" pitchFamily="34" charset="0"/>
                <a:cs typeface="Calibri" panose="020F0502020204030204" pitchFamily="34" charset="0"/>
              </a:rPr>
              <a:t>(Railway</a:t>
            </a:r>
            <a:r>
              <a:rPr lang="en-US" sz="2800" dirty="0">
                <a:solidFill>
                  <a:srgbClr val="C00000"/>
                </a:solidFill>
                <a:latin typeface="Calibri" panose="020F0502020204030204" pitchFamily="34" charset="0"/>
                <a:cs typeface="Calibri" panose="020F0502020204030204" pitchFamily="34" charset="0"/>
              </a:rPr>
              <a:t>)</a:t>
            </a:r>
            <a:endParaRPr lang="x-none" sz="2800" dirty="0">
              <a:solidFill>
                <a:srgbClr val="C00000"/>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rotWithShape="1">
          <a:blip r:embed="rId2"/>
          <a:srcRect t="12324"/>
          <a:stretch/>
        </p:blipFill>
        <p:spPr>
          <a:xfrm>
            <a:off x="7983985" y="2011681"/>
            <a:ext cx="3884699" cy="2303270"/>
          </a:xfrm>
          <a:prstGeom prst="rect">
            <a:avLst/>
          </a:prstGeom>
          <a:ln>
            <a:solidFill>
              <a:schemeClr val="accent1"/>
            </a:solidFill>
          </a:ln>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3987" y="4561479"/>
            <a:ext cx="3884699" cy="1888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99E8162E-55C4-437E-9352-895162F0D231}"/>
              </a:ext>
            </a:extLst>
          </p:cNvPr>
          <p:cNvPicPr>
            <a:picLocks noChangeAspect="1"/>
          </p:cNvPicPr>
          <p:nvPr/>
        </p:nvPicPr>
        <p:blipFill>
          <a:blip r:embed="rId4"/>
          <a:stretch>
            <a:fillRect/>
          </a:stretch>
        </p:blipFill>
        <p:spPr>
          <a:xfrm>
            <a:off x="2980674" y="170329"/>
            <a:ext cx="6230652" cy="1347333"/>
          </a:xfrm>
          <a:prstGeom prst="rect">
            <a:avLst/>
          </a:prstGeom>
        </p:spPr>
      </p:pic>
    </p:spTree>
    <p:extLst>
      <p:ext uri="{BB962C8B-B14F-4D97-AF65-F5344CB8AC3E}">
        <p14:creationId xmlns:p14="http://schemas.microsoft.com/office/powerpoint/2010/main" val="29180457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D4CDC87-43EE-8ADF-FD1C-2E645F8D6E5E}"/>
              </a:ext>
            </a:extLst>
          </p:cNvPr>
          <p:cNvSpPr>
            <a:spLocks noGrp="1"/>
          </p:cNvSpPr>
          <p:nvPr>
            <p:ph idx="1"/>
          </p:nvPr>
        </p:nvSpPr>
        <p:spPr>
          <a:xfrm>
            <a:off x="197224" y="1842413"/>
            <a:ext cx="7584141" cy="2555416"/>
          </a:xfrm>
        </p:spPr>
        <p:txBody>
          <a:bodyPr>
            <a:noAutofit/>
          </a:bodyPr>
          <a:lstStyle/>
          <a:p>
            <a:pPr marL="4763" lvl="1" indent="0" algn="just">
              <a:lnSpc>
                <a:spcPct val="150000"/>
              </a:lnSpc>
              <a:buNone/>
            </a:pPr>
            <a:r>
              <a:rPr lang="en-US" sz="1600" b="1" dirty="0">
                <a:latin typeface="Calibri" panose="020F0502020204030204" pitchFamily="34" charset="0"/>
                <a:cs typeface="Calibri" panose="020F0502020204030204" pitchFamily="34" charset="0"/>
              </a:rPr>
              <a:t>Corridor </a:t>
            </a:r>
            <a:r>
              <a:rPr lang="en-US" sz="1600" b="1" dirty="0" smtClean="0">
                <a:latin typeface="Calibri" panose="020F0502020204030204" pitchFamily="34" charset="0"/>
                <a:cs typeface="Calibri" panose="020F0502020204030204" pitchFamily="34" charset="0"/>
              </a:rPr>
              <a:t>VIII </a:t>
            </a:r>
            <a:r>
              <a:rPr lang="en-US" sz="1600" b="1" dirty="0">
                <a:latin typeface="Calibri" panose="020F0502020204030204" pitchFamily="34" charset="0"/>
                <a:cs typeface="Calibri" panose="020F0502020204030204" pitchFamily="34" charset="0"/>
              </a:rPr>
              <a:t>multimodal </a:t>
            </a:r>
            <a:r>
              <a:rPr lang="en-US" sz="1600" b="1" dirty="0" smtClean="0">
                <a:latin typeface="Calibri" panose="020F0502020204030204" pitchFamily="34" charset="0"/>
                <a:cs typeface="Calibri" panose="020F0502020204030204" pitchFamily="34" charset="0"/>
              </a:rPr>
              <a:t>(Railway)</a:t>
            </a:r>
          </a:p>
          <a:p>
            <a:pPr lvl="1" algn="just">
              <a:lnSpc>
                <a:spcPct val="150000"/>
              </a:lnSpc>
              <a:buFont typeface="Wingdings" pitchFamily="2" charset="2"/>
              <a:buChar char="§"/>
            </a:pPr>
            <a:r>
              <a:rPr lang="en-US" sz="1600" dirty="0">
                <a:latin typeface="Calibri" panose="020F0502020204030204" pitchFamily="34" charset="0"/>
                <a:cs typeface="Calibri" panose="020F0502020204030204" pitchFamily="34" charset="0"/>
              </a:rPr>
              <a:t>Railway Tirana – Durres, Core Network Western Balkans</a:t>
            </a:r>
          </a:p>
          <a:p>
            <a:pPr marL="457200" lvl="1" indent="0" algn="just">
              <a:lnSpc>
                <a:spcPct val="150000"/>
              </a:lnSpc>
              <a:buNone/>
            </a:pPr>
            <a:r>
              <a:rPr lang="en-US" sz="1600" dirty="0" smtClean="0">
                <a:latin typeface="Calibri" panose="020F0502020204030204" pitchFamily="34" charset="0"/>
                <a:cs typeface="Calibri" panose="020F0502020204030204" pitchFamily="34" charset="0"/>
              </a:rPr>
              <a:t>Project </a:t>
            </a:r>
            <a:r>
              <a:rPr lang="en-US" sz="1600" dirty="0">
                <a:latin typeface="Calibri" panose="020F0502020204030204" pitchFamily="34" charset="0"/>
                <a:cs typeface="Calibri" panose="020F0502020204030204" pitchFamily="34" charset="0"/>
              </a:rPr>
              <a:t>of the Rehabilitation of the railway line Tirana – </a:t>
            </a:r>
            <a:r>
              <a:rPr lang="en-US" sz="1600" dirty="0" err="1">
                <a:latin typeface="Calibri" panose="020F0502020204030204" pitchFamily="34" charset="0"/>
                <a:cs typeface="Calibri" panose="020F0502020204030204" pitchFamily="34" charset="0"/>
              </a:rPr>
              <a:t>Durrës</a:t>
            </a:r>
            <a:r>
              <a:rPr lang="en-US" sz="1600" dirty="0">
                <a:latin typeface="Calibri" panose="020F0502020204030204" pitchFamily="34" charset="0"/>
                <a:cs typeface="Calibri" panose="020F0502020204030204" pitchFamily="34" charset="0"/>
              </a:rPr>
              <a:t>, length 38 km and the construction of the railway line to the International Airport of Tirana, 4 km long.</a:t>
            </a:r>
          </a:p>
          <a:p>
            <a:pPr marL="457200" lvl="1" indent="0" algn="just">
              <a:lnSpc>
                <a:spcPct val="150000"/>
              </a:lnSpc>
              <a:buNone/>
            </a:pPr>
            <a:r>
              <a:rPr lang="en-US" sz="1600" dirty="0">
                <a:latin typeface="Calibri" panose="020F0502020204030204" pitchFamily="34" charset="0"/>
                <a:cs typeface="Calibri" panose="020F0502020204030204" pitchFamily="34" charset="0"/>
              </a:rPr>
              <a:t>Total cost:	90.5 million Euros; </a:t>
            </a:r>
          </a:p>
          <a:p>
            <a:pPr marL="457200" lvl="1" indent="0" algn="just">
              <a:lnSpc>
                <a:spcPct val="150000"/>
              </a:lnSpc>
              <a:buNone/>
            </a:pPr>
            <a:r>
              <a:rPr lang="en-US" sz="1600" dirty="0">
                <a:latin typeface="Calibri" panose="020F0502020204030204" pitchFamily="34" charset="0"/>
                <a:cs typeface="Calibri" panose="020F0502020204030204" pitchFamily="34" charset="0"/>
              </a:rPr>
              <a:t>The construction is ongoing, and foreseen to be finalized at 2024.      </a:t>
            </a:r>
            <a:endParaRPr lang="en-GB" sz="1600" dirty="0">
              <a:latin typeface="Calibri" panose="020F0502020204030204" pitchFamily="34" charset="0"/>
              <a:cs typeface="Calibri" panose="020F0502020204030204" pitchFamily="34" charset="0"/>
            </a:endParaRPr>
          </a:p>
          <a:p>
            <a:pPr marL="4763" lvl="1" indent="0" algn="just">
              <a:lnSpc>
                <a:spcPct val="150000"/>
              </a:lnSpc>
              <a:buNone/>
            </a:pPr>
            <a:endParaRPr lang="en-US" sz="1600" b="1"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EC8EA22D-F707-882A-BAFD-8CF8C9D35007}"/>
              </a:ext>
            </a:extLst>
          </p:cNvPr>
          <p:cNvSpPr txBox="1">
            <a:spLocks/>
          </p:cNvSpPr>
          <p:nvPr/>
        </p:nvSpPr>
        <p:spPr>
          <a:xfrm>
            <a:off x="570271" y="1412890"/>
            <a:ext cx="11451400" cy="4295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1">
              <a:lnSpc>
                <a:spcPct val="90000"/>
              </a:lnSpc>
              <a:spcBef>
                <a:spcPct val="0"/>
              </a:spcBef>
            </a:pPr>
            <a:r>
              <a:rPr lang="en-US" sz="2800" dirty="0">
                <a:solidFill>
                  <a:srgbClr val="C00000"/>
                </a:solidFill>
                <a:latin typeface="Calibri" panose="020F0502020204030204" pitchFamily="34" charset="0"/>
                <a:cs typeface="Calibri" panose="020F0502020204030204" pitchFamily="34" charset="0"/>
              </a:rPr>
              <a:t>Priority interventions/projects to address the weaknesses </a:t>
            </a:r>
            <a:r>
              <a:rPr lang="en-US" sz="2800" dirty="0" smtClean="0">
                <a:solidFill>
                  <a:srgbClr val="C00000"/>
                </a:solidFill>
                <a:latin typeface="Calibri" panose="020F0502020204030204" pitchFamily="34" charset="0"/>
                <a:cs typeface="Calibri" panose="020F0502020204030204" pitchFamily="34" charset="0"/>
              </a:rPr>
              <a:t>(Railway</a:t>
            </a:r>
            <a:r>
              <a:rPr lang="en-US" sz="2800" dirty="0">
                <a:solidFill>
                  <a:srgbClr val="C00000"/>
                </a:solidFill>
                <a:latin typeface="Calibri" panose="020F0502020204030204" pitchFamily="34" charset="0"/>
                <a:cs typeface="Calibri" panose="020F0502020204030204" pitchFamily="34" charset="0"/>
              </a:rPr>
              <a:t>)</a:t>
            </a:r>
            <a:endParaRPr lang="x-none" sz="2800" dirty="0">
              <a:solidFill>
                <a:srgbClr val="C0000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99E8162E-55C4-437E-9352-895162F0D231}"/>
              </a:ext>
            </a:extLst>
          </p:cNvPr>
          <p:cNvPicPr>
            <a:picLocks noChangeAspect="1"/>
          </p:cNvPicPr>
          <p:nvPr/>
        </p:nvPicPr>
        <p:blipFill>
          <a:blip r:embed="rId2"/>
          <a:stretch>
            <a:fillRect/>
          </a:stretch>
        </p:blipFill>
        <p:spPr>
          <a:xfrm>
            <a:off x="2980674" y="170329"/>
            <a:ext cx="6230652" cy="1347333"/>
          </a:xfrm>
          <a:prstGeom prst="rect">
            <a:avLst/>
          </a:prstGeom>
        </p:spPr>
      </p:pic>
      <p:pic>
        <p:nvPicPr>
          <p:cNvPr id="3" name="Picture 2"/>
          <p:cNvPicPr>
            <a:picLocks noChangeAspect="1"/>
          </p:cNvPicPr>
          <p:nvPr/>
        </p:nvPicPr>
        <p:blipFill>
          <a:blip r:embed="rId3"/>
          <a:stretch>
            <a:fillRect/>
          </a:stretch>
        </p:blipFill>
        <p:spPr>
          <a:xfrm>
            <a:off x="7781365" y="1842412"/>
            <a:ext cx="4010042" cy="2076445"/>
          </a:xfrm>
          <a:prstGeom prst="rect">
            <a:avLst/>
          </a:prstGeom>
        </p:spPr>
      </p:pic>
      <p:pic>
        <p:nvPicPr>
          <p:cNvPr id="6" name="Picture 5"/>
          <p:cNvPicPr>
            <a:picLocks noChangeAspect="1"/>
          </p:cNvPicPr>
          <p:nvPr/>
        </p:nvPicPr>
        <p:blipFill>
          <a:blip r:embed="rId4"/>
          <a:stretch>
            <a:fillRect/>
          </a:stretch>
        </p:blipFill>
        <p:spPr>
          <a:xfrm>
            <a:off x="8096911" y="4072487"/>
            <a:ext cx="3694496" cy="2458942"/>
          </a:xfrm>
          <a:prstGeom prst="rect">
            <a:avLst/>
          </a:prstGeom>
        </p:spPr>
      </p:pic>
      <p:pic>
        <p:nvPicPr>
          <p:cNvPr id="8" name="Picture 7"/>
          <p:cNvPicPr>
            <a:picLocks noChangeAspect="1"/>
          </p:cNvPicPr>
          <p:nvPr/>
        </p:nvPicPr>
        <p:blipFill>
          <a:blip r:embed="rId5"/>
          <a:stretch>
            <a:fillRect/>
          </a:stretch>
        </p:blipFill>
        <p:spPr>
          <a:xfrm>
            <a:off x="197224" y="4789713"/>
            <a:ext cx="3048264" cy="1894313"/>
          </a:xfrm>
          <a:prstGeom prst="rect">
            <a:avLst/>
          </a:prstGeom>
        </p:spPr>
      </p:pic>
      <p:pic>
        <p:nvPicPr>
          <p:cNvPr id="9" name="Picture 8"/>
          <p:cNvPicPr>
            <a:picLocks noChangeAspect="1"/>
          </p:cNvPicPr>
          <p:nvPr/>
        </p:nvPicPr>
        <p:blipFill>
          <a:blip r:embed="rId6"/>
          <a:stretch>
            <a:fillRect/>
          </a:stretch>
        </p:blipFill>
        <p:spPr>
          <a:xfrm>
            <a:off x="2909431" y="4397829"/>
            <a:ext cx="2577869" cy="1933402"/>
          </a:xfrm>
          <a:prstGeom prst="rect">
            <a:avLst/>
          </a:prstGeom>
        </p:spPr>
      </p:pic>
      <p:pic>
        <p:nvPicPr>
          <p:cNvPr id="10" name="Picture 9"/>
          <p:cNvPicPr>
            <a:picLocks noChangeAspect="1"/>
          </p:cNvPicPr>
          <p:nvPr/>
        </p:nvPicPr>
        <p:blipFill>
          <a:blip r:embed="rId7"/>
          <a:stretch>
            <a:fillRect/>
          </a:stretch>
        </p:blipFill>
        <p:spPr>
          <a:xfrm>
            <a:off x="5282494" y="4641761"/>
            <a:ext cx="2917013" cy="2190215"/>
          </a:xfrm>
          <a:prstGeom prst="rect">
            <a:avLst/>
          </a:prstGeom>
        </p:spPr>
      </p:pic>
      <p:pic>
        <p:nvPicPr>
          <p:cNvPr id="11" name="Picture 10"/>
          <p:cNvPicPr>
            <a:picLocks noChangeAspect="1"/>
          </p:cNvPicPr>
          <p:nvPr/>
        </p:nvPicPr>
        <p:blipFill>
          <a:blip r:embed="rId8"/>
          <a:stretch>
            <a:fillRect/>
          </a:stretch>
        </p:blipFill>
        <p:spPr>
          <a:xfrm>
            <a:off x="6287589" y="3682849"/>
            <a:ext cx="2325188" cy="1194920"/>
          </a:xfrm>
          <a:prstGeom prst="rect">
            <a:avLst/>
          </a:prstGeom>
        </p:spPr>
      </p:pic>
    </p:spTree>
    <p:extLst>
      <p:ext uri="{BB962C8B-B14F-4D97-AF65-F5344CB8AC3E}">
        <p14:creationId xmlns:p14="http://schemas.microsoft.com/office/powerpoint/2010/main" val="3327494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D4CDC87-43EE-8ADF-FD1C-2E645F8D6E5E}"/>
              </a:ext>
            </a:extLst>
          </p:cNvPr>
          <p:cNvSpPr>
            <a:spLocks noGrp="1"/>
          </p:cNvSpPr>
          <p:nvPr>
            <p:ph idx="1"/>
          </p:nvPr>
        </p:nvSpPr>
        <p:spPr>
          <a:xfrm>
            <a:off x="197224" y="1842412"/>
            <a:ext cx="7584141" cy="2742829"/>
          </a:xfrm>
        </p:spPr>
        <p:txBody>
          <a:bodyPr>
            <a:noAutofit/>
          </a:bodyPr>
          <a:lstStyle/>
          <a:p>
            <a:pPr marL="4763" lvl="1" indent="0" algn="just">
              <a:lnSpc>
                <a:spcPct val="150000"/>
              </a:lnSpc>
              <a:buNone/>
            </a:pPr>
            <a:r>
              <a:rPr lang="en-US" sz="1600" b="1" dirty="0" smtClean="0">
                <a:latin typeface="Calibri" panose="020F0502020204030204" pitchFamily="34" charset="0"/>
                <a:cs typeface="Calibri" panose="020F0502020204030204" pitchFamily="34" charset="0"/>
              </a:rPr>
              <a:t>Corridor VIII multimodal (Railway </a:t>
            </a:r>
            <a:r>
              <a:rPr lang="en-US" sz="1600" b="1" dirty="0">
                <a:latin typeface="Calibri" panose="020F0502020204030204" pitchFamily="34" charset="0"/>
                <a:cs typeface="Calibri" panose="020F0502020204030204" pitchFamily="34" charset="0"/>
              </a:rPr>
              <a:t>approx. 156 km)</a:t>
            </a:r>
          </a:p>
          <a:p>
            <a:pPr lvl="1" algn="just">
              <a:lnSpc>
                <a:spcPct val="150000"/>
              </a:lnSpc>
              <a:buFont typeface="Wingdings" pitchFamily="2" charset="2"/>
              <a:buChar char="§"/>
            </a:pPr>
            <a:r>
              <a:rPr lang="en-US" sz="1600" dirty="0">
                <a:latin typeface="Calibri" panose="020F0502020204030204" pitchFamily="34" charset="0"/>
                <a:cs typeface="Calibri" panose="020F0502020204030204" pitchFamily="34" charset="0"/>
              </a:rPr>
              <a:t>The Rehabilitation of the </a:t>
            </a:r>
            <a:r>
              <a:rPr lang="en-US" sz="1600" dirty="0" err="1">
                <a:latin typeface="Calibri" panose="020F0502020204030204" pitchFamily="34" charset="0"/>
                <a:cs typeface="Calibri" panose="020F0502020204030204" pitchFamily="34" charset="0"/>
              </a:rPr>
              <a:t>Durrës</a:t>
            </a:r>
            <a:r>
              <a:rPr lang="en-US" sz="1600" dirty="0">
                <a:latin typeface="Calibri" panose="020F0502020204030204" pitchFamily="34" charset="0"/>
                <a:cs typeface="Calibri" panose="020F0502020204030204" pitchFamily="34" charset="0"/>
              </a:rPr>
              <a:t> – </a:t>
            </a:r>
            <a:r>
              <a:rPr lang="en-US" sz="1600" dirty="0" err="1">
                <a:latin typeface="Calibri" panose="020F0502020204030204" pitchFamily="34" charset="0"/>
                <a:cs typeface="Calibri" panose="020F0502020204030204" pitchFamily="34" charset="0"/>
              </a:rPr>
              <a:t>Rrogozhina</a:t>
            </a:r>
            <a:r>
              <a:rPr lang="en-US" sz="1600" dirty="0">
                <a:latin typeface="Calibri" panose="020F0502020204030204" pitchFamily="34" charset="0"/>
                <a:cs typeface="Calibri" panose="020F0502020204030204" pitchFamily="34" charset="0"/>
              </a:rPr>
              <a:t> railway (approx. 40km). The costs for the construction of works for this mature project is approx. 77.5 Million of Euro. For the investment of this project Albanian has applied under WBIF. </a:t>
            </a:r>
          </a:p>
          <a:p>
            <a:pPr lvl="1" algn="just">
              <a:lnSpc>
                <a:spcPct val="150000"/>
              </a:lnSpc>
              <a:buFont typeface="Wingdings" pitchFamily="2" charset="2"/>
              <a:buChar char="§"/>
            </a:pPr>
            <a:r>
              <a:rPr lang="en-US" sz="1600" dirty="0">
                <a:latin typeface="Calibri" panose="020F0502020204030204" pitchFamily="34" charset="0"/>
                <a:cs typeface="Calibri" panose="020F0502020204030204" pitchFamily="34" charset="0"/>
              </a:rPr>
              <a:t>Rehabilitation of </a:t>
            </a:r>
            <a:r>
              <a:rPr lang="en-US" sz="1600" dirty="0" err="1">
                <a:latin typeface="Calibri" panose="020F0502020204030204" pitchFamily="34" charset="0"/>
                <a:cs typeface="Calibri" panose="020F0502020204030204" pitchFamily="34" charset="0"/>
              </a:rPr>
              <a:t>Rrogozhine</a:t>
            </a:r>
            <a:r>
              <a:rPr lang="en-US" sz="1600" dirty="0">
                <a:latin typeface="Calibri" panose="020F0502020204030204" pitchFamily="34" charset="0"/>
                <a:cs typeface="Calibri" panose="020F0502020204030204" pitchFamily="34" charset="0"/>
              </a:rPr>
              <a:t>–</a:t>
            </a:r>
            <a:r>
              <a:rPr lang="en-US" sz="1600" dirty="0" err="1">
                <a:latin typeface="Calibri" panose="020F0502020204030204" pitchFamily="34" charset="0"/>
                <a:cs typeface="Calibri" panose="020F0502020204030204" pitchFamily="34" charset="0"/>
              </a:rPr>
              <a:t>Pogradeci</a:t>
            </a:r>
            <a:r>
              <a:rPr lang="en-US" sz="1600" dirty="0">
                <a:latin typeface="Calibri" panose="020F0502020204030204" pitchFamily="34" charset="0"/>
                <a:cs typeface="Calibri" panose="020F0502020204030204" pitchFamily="34" charset="0"/>
              </a:rPr>
              <a:t>–</a:t>
            </a:r>
            <a:r>
              <a:rPr lang="en-US" sz="1600" dirty="0" err="1">
                <a:latin typeface="Calibri" panose="020F0502020204030204" pitchFamily="34" charset="0"/>
                <a:cs typeface="Calibri" panose="020F0502020204030204" pitchFamily="34" charset="0"/>
              </a:rPr>
              <a:t>Lini</a:t>
            </a:r>
            <a:r>
              <a:rPr lang="en-US" sz="1600" dirty="0">
                <a:latin typeface="Calibri" panose="020F0502020204030204" pitchFamily="34" charset="0"/>
                <a:cs typeface="Calibri" panose="020F0502020204030204" pitchFamily="34" charset="0"/>
              </a:rPr>
              <a:t> railway and the construction of a railway link between </a:t>
            </a:r>
            <a:r>
              <a:rPr lang="en-US" sz="1600" dirty="0" err="1">
                <a:latin typeface="Calibri" panose="020F0502020204030204" pitchFamily="34" charset="0"/>
                <a:cs typeface="Calibri" panose="020F0502020204030204" pitchFamily="34" charset="0"/>
              </a:rPr>
              <a:t>Lini</a:t>
            </a:r>
            <a:r>
              <a:rPr lang="en-US" sz="1600" dirty="0">
                <a:latin typeface="Calibri" panose="020F0502020204030204" pitchFamily="34" charset="0"/>
                <a:cs typeface="Calibri" panose="020F0502020204030204" pitchFamily="34" charset="0"/>
              </a:rPr>
              <a:t> and the border of North Macedonia, approx. 116km, (the project is under preparation – estimated cost 320 million of Euro).</a:t>
            </a:r>
          </a:p>
          <a:p>
            <a:pPr marL="4763" lvl="1" indent="0" algn="just">
              <a:lnSpc>
                <a:spcPct val="150000"/>
              </a:lnSpc>
              <a:buNone/>
            </a:pPr>
            <a:endParaRPr lang="en-US" sz="1600" b="1"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EC8EA22D-F707-882A-BAFD-8CF8C9D35007}"/>
              </a:ext>
            </a:extLst>
          </p:cNvPr>
          <p:cNvSpPr txBox="1">
            <a:spLocks/>
          </p:cNvSpPr>
          <p:nvPr/>
        </p:nvSpPr>
        <p:spPr>
          <a:xfrm>
            <a:off x="570271" y="1412890"/>
            <a:ext cx="11451400" cy="4295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1">
              <a:lnSpc>
                <a:spcPct val="90000"/>
              </a:lnSpc>
              <a:spcBef>
                <a:spcPct val="0"/>
              </a:spcBef>
            </a:pPr>
            <a:r>
              <a:rPr lang="en-US" sz="2800" dirty="0">
                <a:solidFill>
                  <a:srgbClr val="C00000"/>
                </a:solidFill>
                <a:latin typeface="Calibri" panose="020F0502020204030204" pitchFamily="34" charset="0"/>
                <a:cs typeface="Calibri" panose="020F0502020204030204" pitchFamily="34" charset="0"/>
              </a:rPr>
              <a:t>Priority interventions/projects to address the weaknesses </a:t>
            </a:r>
            <a:r>
              <a:rPr lang="en-US" sz="2800" dirty="0" smtClean="0">
                <a:solidFill>
                  <a:srgbClr val="C00000"/>
                </a:solidFill>
                <a:latin typeface="Calibri" panose="020F0502020204030204" pitchFamily="34" charset="0"/>
                <a:cs typeface="Calibri" panose="020F0502020204030204" pitchFamily="34" charset="0"/>
              </a:rPr>
              <a:t>(Railway</a:t>
            </a:r>
            <a:r>
              <a:rPr lang="en-US" sz="2800" dirty="0">
                <a:solidFill>
                  <a:srgbClr val="C00000"/>
                </a:solidFill>
                <a:latin typeface="Calibri" panose="020F0502020204030204" pitchFamily="34" charset="0"/>
                <a:cs typeface="Calibri" panose="020F0502020204030204" pitchFamily="34" charset="0"/>
              </a:rPr>
              <a:t>)</a:t>
            </a:r>
            <a:endParaRPr lang="x-none" sz="2800" dirty="0">
              <a:solidFill>
                <a:srgbClr val="C0000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99E8162E-55C4-437E-9352-895162F0D231}"/>
              </a:ext>
            </a:extLst>
          </p:cNvPr>
          <p:cNvPicPr>
            <a:picLocks noChangeAspect="1"/>
          </p:cNvPicPr>
          <p:nvPr/>
        </p:nvPicPr>
        <p:blipFill>
          <a:blip r:embed="rId2"/>
          <a:stretch>
            <a:fillRect/>
          </a:stretch>
        </p:blipFill>
        <p:spPr>
          <a:xfrm>
            <a:off x="2980674" y="170329"/>
            <a:ext cx="6230652" cy="1347333"/>
          </a:xfrm>
          <a:prstGeom prst="rect">
            <a:avLst/>
          </a:prstGeom>
        </p:spPr>
      </p:pic>
      <p:pic>
        <p:nvPicPr>
          <p:cNvPr id="11" name="Picture 10"/>
          <p:cNvPicPr>
            <a:picLocks noChangeAspect="1"/>
          </p:cNvPicPr>
          <p:nvPr/>
        </p:nvPicPr>
        <p:blipFill>
          <a:blip r:embed="rId3"/>
          <a:stretch>
            <a:fillRect/>
          </a:stretch>
        </p:blipFill>
        <p:spPr>
          <a:xfrm>
            <a:off x="7936832" y="1842412"/>
            <a:ext cx="4014653" cy="2890781"/>
          </a:xfrm>
          <a:prstGeom prst="rect">
            <a:avLst/>
          </a:prstGeom>
        </p:spPr>
      </p:pic>
      <p:pic>
        <p:nvPicPr>
          <p:cNvPr id="12" name="Picture 11"/>
          <p:cNvPicPr>
            <a:picLocks noChangeAspect="1"/>
          </p:cNvPicPr>
          <p:nvPr/>
        </p:nvPicPr>
        <p:blipFill>
          <a:blip r:embed="rId4"/>
          <a:stretch>
            <a:fillRect/>
          </a:stretch>
        </p:blipFill>
        <p:spPr>
          <a:xfrm>
            <a:off x="3361476" y="4733193"/>
            <a:ext cx="5938019" cy="2024047"/>
          </a:xfrm>
          <a:prstGeom prst="rect">
            <a:avLst/>
          </a:prstGeom>
        </p:spPr>
      </p:pic>
      <p:pic>
        <p:nvPicPr>
          <p:cNvPr id="13" name="Picture 12"/>
          <p:cNvPicPr>
            <a:picLocks noChangeAspect="1"/>
          </p:cNvPicPr>
          <p:nvPr/>
        </p:nvPicPr>
        <p:blipFill>
          <a:blip r:embed="rId5"/>
          <a:stretch>
            <a:fillRect/>
          </a:stretch>
        </p:blipFill>
        <p:spPr>
          <a:xfrm>
            <a:off x="9299495" y="4771904"/>
            <a:ext cx="2651990" cy="1946623"/>
          </a:xfrm>
          <a:prstGeom prst="rect">
            <a:avLst/>
          </a:prstGeom>
        </p:spPr>
      </p:pic>
      <p:pic>
        <p:nvPicPr>
          <p:cNvPr id="14" name="Picture 13"/>
          <p:cNvPicPr>
            <a:picLocks noChangeAspect="1"/>
          </p:cNvPicPr>
          <p:nvPr/>
        </p:nvPicPr>
        <p:blipFill>
          <a:blip r:embed="rId6"/>
          <a:stretch>
            <a:fillRect/>
          </a:stretch>
        </p:blipFill>
        <p:spPr>
          <a:xfrm>
            <a:off x="390405" y="4771904"/>
            <a:ext cx="2971071" cy="1946623"/>
          </a:xfrm>
          <a:prstGeom prst="rect">
            <a:avLst/>
          </a:prstGeom>
        </p:spPr>
      </p:pic>
    </p:spTree>
    <p:extLst>
      <p:ext uri="{BB962C8B-B14F-4D97-AF65-F5344CB8AC3E}">
        <p14:creationId xmlns:p14="http://schemas.microsoft.com/office/powerpoint/2010/main" val="8737016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E89D50EB0A5BB4F8492A42CD6439A6A" ma:contentTypeVersion="10" ma:contentTypeDescription="Create a new document." ma:contentTypeScope="" ma:versionID="a0088794ec7dea5ae2c4e95662929865">
  <xsd:schema xmlns:xsd="http://www.w3.org/2001/XMLSchema" xmlns:xs="http://www.w3.org/2001/XMLSchema" xmlns:p="http://schemas.microsoft.com/office/2006/metadata/properties" xmlns:ns2="85a6c67b-0eb9-4f75-9308-ccf1d91fcba7" xmlns:ns3="c6f53931-4716-4733-b3b3-a96e473b9f8b" targetNamespace="http://schemas.microsoft.com/office/2006/metadata/properties" ma:root="true" ma:fieldsID="1cc92aeb68d871d8e020ae4214db963f" ns2:_="" ns3:_="">
    <xsd:import namespace="85a6c67b-0eb9-4f75-9308-ccf1d91fcba7"/>
    <xsd:import namespace="c6f53931-4716-4733-b3b3-a96e473b9f8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a6c67b-0eb9-4f75-9308-ccf1d91fcba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6ddc78f2-1640-4435-9e25-a1809bbf6924}" ma:internalName="TaxCatchAll" ma:showField="CatchAllData" ma:web="85a6c67b-0eb9-4f75-9308-ccf1d91fcba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6f53931-4716-4733-b3b3-a96e473b9f8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d0a0057-60d5-4c2b-bacf-5ff610454971"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162392B-EA48-4957-B221-7A6C0CC60E37}">
  <ds:schemaRefs>
    <ds:schemaRef ds:uri="http://schemas.microsoft.com/sharepoint/v3/contenttype/forms"/>
  </ds:schemaRefs>
</ds:datastoreItem>
</file>

<file path=customXml/itemProps2.xml><?xml version="1.0" encoding="utf-8"?>
<ds:datastoreItem xmlns:ds="http://schemas.openxmlformats.org/officeDocument/2006/customXml" ds:itemID="{D287C7C5-0C89-4594-B867-3E853D6D59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a6c67b-0eb9-4f75-9308-ccf1d91fcba7"/>
    <ds:schemaRef ds:uri="c6f53931-4716-4733-b3b3-a96e473b9f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7154</TotalTime>
  <Words>947</Words>
  <Application>Microsoft Office PowerPoint</Application>
  <PresentationFormat>Widescreen</PresentationFormat>
  <Paragraphs>89</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DATA PROTECTION</dc:title>
  <dc:creator>Microsoft Office User</dc:creator>
  <cp:lastModifiedBy>Zana Joca</cp:lastModifiedBy>
  <cp:revision>383</cp:revision>
  <dcterms:created xsi:type="dcterms:W3CDTF">2022-10-11T10:00:49Z</dcterms:created>
  <dcterms:modified xsi:type="dcterms:W3CDTF">2022-12-19T14:10:25Z</dcterms:modified>
</cp:coreProperties>
</file>