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4"/>
  </p:notesMasterIdLst>
  <p:sldIdLst>
    <p:sldId id="335" r:id="rId2"/>
    <p:sldId id="358" r:id="rId3"/>
    <p:sldId id="542" r:id="rId4"/>
    <p:sldId id="384" r:id="rId5"/>
    <p:sldId id="362" r:id="rId6"/>
    <p:sldId id="386" r:id="rId7"/>
    <p:sldId id="383" r:id="rId8"/>
    <p:sldId id="368" r:id="rId9"/>
    <p:sldId id="369" r:id="rId10"/>
    <p:sldId id="370" r:id="rId11"/>
    <p:sldId id="371" r:id="rId12"/>
    <p:sldId id="379" r:id="rId1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Jean-Marc" initials="MJ" lastIdx="9" clrIdx="0">
    <p:extLst>
      <p:ext uri="{19B8F6BF-5375-455C-9EA6-DF929625EA0E}">
        <p15:presenceInfo xmlns:p15="http://schemas.microsoft.com/office/powerpoint/2012/main" userId="S-1-5-21-2123242984-1537360481-1219115889-12296" providerId="AD"/>
      </p:ext>
    </p:extLst>
  </p:cmAuthor>
  <p:cmAuthor id="2" name="KEULEN Birgitte" initials="KB" lastIdx="1" clrIdx="1">
    <p:extLst>
      <p:ext uri="{19B8F6BF-5375-455C-9EA6-DF929625EA0E}">
        <p15:presenceInfo xmlns:p15="http://schemas.microsoft.com/office/powerpoint/2012/main" userId="S-1-5-21-2123242984-1537360481-1219115889-78148" providerId="AD"/>
      </p:ext>
    </p:extLst>
  </p:cmAuthor>
  <p:cmAuthor id="3" name="Birgitte Keulen" initials="BK" lastIdx="1" clrIdx="2">
    <p:extLst>
      <p:ext uri="{19B8F6BF-5375-455C-9EA6-DF929625EA0E}">
        <p15:presenceInfo xmlns:p15="http://schemas.microsoft.com/office/powerpoint/2012/main" userId="Birgitte Keu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45B664"/>
    <a:srgbClr val="70AD47"/>
    <a:srgbClr val="FFFFFF"/>
    <a:srgbClr val="70B347"/>
    <a:srgbClr val="43B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82048" autoAdjust="0"/>
  </p:normalViewPr>
  <p:slideViewPr>
    <p:cSldViewPr snapToGrid="0">
      <p:cViewPr varScale="1">
        <p:scale>
          <a:sx n="63" d="100"/>
          <a:sy n="63" d="100"/>
        </p:scale>
        <p:origin x="163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27D96A8-DEC4-483C-9C48-C54638D73D76}" type="datetimeFigureOut">
              <a:rPr lang="en-US" smtClean="0"/>
              <a:t>12/18/2022</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BD7AFD89-0D61-4F11-BB22-9C2C67A4E468}" type="slidenum">
              <a:rPr lang="en-US" smtClean="0"/>
              <a:t>‹#›</a:t>
            </a:fld>
            <a:endParaRPr lang="en-US"/>
          </a:p>
        </p:txBody>
      </p:sp>
    </p:spTree>
    <p:extLst>
      <p:ext uri="{BB962C8B-B14F-4D97-AF65-F5344CB8AC3E}">
        <p14:creationId xmlns:p14="http://schemas.microsoft.com/office/powerpoint/2010/main" val="219346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D7AFD89-0D61-4F11-BB22-9C2C67A4E468}" type="slidenum">
              <a:rPr lang="en-US" smtClean="0"/>
              <a:t>1</a:t>
            </a:fld>
            <a:endParaRPr lang="en-US"/>
          </a:p>
        </p:txBody>
      </p:sp>
    </p:spTree>
    <p:extLst>
      <p:ext uri="{BB962C8B-B14F-4D97-AF65-F5344CB8AC3E}">
        <p14:creationId xmlns:p14="http://schemas.microsoft.com/office/powerpoint/2010/main" val="149747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https://op.europa.eu/en/publication-detail/-/publication/f656ef8e-3e0e-11ed-92ed-01aa75ed71a1</a:t>
            </a:r>
          </a:p>
        </p:txBody>
      </p:sp>
      <p:sp>
        <p:nvSpPr>
          <p:cNvPr id="4" name="Slide Number Placeholder 3"/>
          <p:cNvSpPr>
            <a:spLocks noGrp="1"/>
          </p:cNvSpPr>
          <p:nvPr>
            <p:ph type="sldNum" sz="quarter" idx="5"/>
          </p:nvPr>
        </p:nvSpPr>
        <p:spPr/>
        <p:txBody>
          <a:bodyPr/>
          <a:lstStyle/>
          <a:p>
            <a:fld id="{BD7AFD89-0D61-4F11-BB22-9C2C67A4E468}" type="slidenum">
              <a:rPr lang="en-US" smtClean="0"/>
              <a:t>2</a:t>
            </a:fld>
            <a:endParaRPr lang="en-US"/>
          </a:p>
        </p:txBody>
      </p:sp>
    </p:spTree>
    <p:extLst>
      <p:ext uri="{BB962C8B-B14F-4D97-AF65-F5344CB8AC3E}">
        <p14:creationId xmlns:p14="http://schemas.microsoft.com/office/powerpoint/2010/main" val="287483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https://www.wemeanbusinesscoalition.org/wp-content/uploads/2021/05/Shape-And-Pace-Of-Change-In-The-Transport-Transition-1.pdf</a:t>
            </a:r>
          </a:p>
          <a:p>
            <a:endParaRPr lang="en-US" dirty="0"/>
          </a:p>
        </p:txBody>
      </p:sp>
      <p:sp>
        <p:nvSpPr>
          <p:cNvPr id="4" name="Slide Number Placeholder 3"/>
          <p:cNvSpPr>
            <a:spLocks noGrp="1"/>
          </p:cNvSpPr>
          <p:nvPr>
            <p:ph type="sldNum" sz="quarter" idx="5"/>
          </p:nvPr>
        </p:nvSpPr>
        <p:spPr/>
        <p:txBody>
          <a:bodyPr/>
          <a:lstStyle/>
          <a:p>
            <a:fld id="{BD7AFD89-0D61-4F11-BB22-9C2C67A4E468}" type="slidenum">
              <a:rPr lang="en-US" smtClean="0"/>
              <a:t>3</a:t>
            </a:fld>
            <a:endParaRPr lang="en-US"/>
          </a:p>
        </p:txBody>
      </p:sp>
    </p:spTree>
    <p:extLst>
      <p:ext uri="{BB962C8B-B14F-4D97-AF65-F5344CB8AC3E}">
        <p14:creationId xmlns:p14="http://schemas.microsoft.com/office/powerpoint/2010/main" val="397754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D7AFD89-0D61-4F11-BB22-9C2C67A4E468}" type="slidenum">
              <a:rPr lang="en-US" smtClean="0"/>
              <a:t>8</a:t>
            </a:fld>
            <a:endParaRPr lang="en-US"/>
          </a:p>
        </p:txBody>
      </p:sp>
    </p:spTree>
    <p:extLst>
      <p:ext uri="{BB962C8B-B14F-4D97-AF65-F5344CB8AC3E}">
        <p14:creationId xmlns:p14="http://schemas.microsoft.com/office/powerpoint/2010/main" val="384852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2000" dirty="0"/>
              <a:t>Upgrading of 121 km of railway line connecting Napoli with Foggia and Bari (part of the TEN-T Network) to provide a fast and efficient rail link between major centres of population in Campania and Puglia, for both passengers and freight.</a:t>
            </a:r>
          </a:p>
          <a:p>
            <a:pPr algn="just"/>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Increase of </a:t>
            </a:r>
            <a:r>
              <a:rPr lang="en-GB" sz="1400" b="1" dirty="0"/>
              <a:t>max. speed </a:t>
            </a:r>
            <a:r>
              <a:rPr lang="en-GB" sz="1400" dirty="0"/>
              <a:t>to 200 km/h and line </a:t>
            </a:r>
            <a:r>
              <a:rPr lang="en-GB" sz="1400" b="1" dirty="0"/>
              <a:t>capacity</a:t>
            </a:r>
            <a:r>
              <a:rPr lang="en-GB" sz="1400" dirty="0"/>
              <a:t> </a:t>
            </a:r>
            <a:r>
              <a:rPr lang="en-GB" sz="1200" dirty="0"/>
              <a:t>(from 84 pax trains and 3 freight trains per day to 209 and 11 respectively)</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Important increases in </a:t>
            </a:r>
            <a:r>
              <a:rPr lang="en-GB" sz="1400" b="1" dirty="0"/>
              <a:t>demand volumes </a:t>
            </a:r>
            <a:r>
              <a:rPr lang="en-GB" sz="1400" dirty="0"/>
              <a:t>expected </a:t>
            </a:r>
            <a:r>
              <a:rPr lang="en-GB" sz="1200" dirty="0"/>
              <a:t>(from 3.4 M to 9.3 M pax/year; from 0.4M t to 1.3M tonnes/year)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Greener: </a:t>
            </a:r>
            <a:r>
              <a:rPr lang="en-GB" sz="1100" dirty="0"/>
              <a:t>about 158 </a:t>
            </a:r>
            <a:r>
              <a:rPr lang="en-GB" sz="1100" dirty="0" err="1"/>
              <a:t>kton</a:t>
            </a:r>
            <a:r>
              <a:rPr lang="en-GB" sz="1100" dirty="0"/>
              <a:t> CO</a:t>
            </a:r>
            <a:r>
              <a:rPr lang="en-GB" sz="1100" baseline="-25000" dirty="0"/>
              <a:t>2</a:t>
            </a:r>
            <a:r>
              <a:rPr lang="en-GB" sz="1100" dirty="0"/>
              <a:t> avoided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US" dirty="0"/>
          </a:p>
        </p:txBody>
      </p:sp>
      <p:sp>
        <p:nvSpPr>
          <p:cNvPr id="4" name="Slide Number Placeholder 3"/>
          <p:cNvSpPr>
            <a:spLocks noGrp="1"/>
          </p:cNvSpPr>
          <p:nvPr>
            <p:ph type="sldNum" sz="quarter" idx="5"/>
          </p:nvPr>
        </p:nvSpPr>
        <p:spPr/>
        <p:txBody>
          <a:bodyPr/>
          <a:lstStyle/>
          <a:p>
            <a:fld id="{BD7AFD89-0D61-4F11-BB22-9C2C67A4E468}" type="slidenum">
              <a:rPr lang="en-US" smtClean="0"/>
              <a:t>9</a:t>
            </a:fld>
            <a:endParaRPr lang="en-US"/>
          </a:p>
        </p:txBody>
      </p:sp>
    </p:spTree>
    <p:extLst>
      <p:ext uri="{BB962C8B-B14F-4D97-AF65-F5344CB8AC3E}">
        <p14:creationId xmlns:p14="http://schemas.microsoft.com/office/powerpoint/2010/main" val="285884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project concerns the construction of two interconnected urban metro rail lines, in aggregate 30 km long with 27 stations and the acquisition of the related rolling stock, in the historic city of Agra, in the state of Uttar Pradesh in Northern India.</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Construction in the vicinity of </a:t>
            </a:r>
            <a:r>
              <a:rPr lang="en-GB" sz="1200" b="1" dirty="0"/>
              <a:t>12 nationally protected ancient monuments</a:t>
            </a:r>
            <a:r>
              <a:rPr lang="en-GB" sz="1200" dirty="0"/>
              <a:t>, </a:t>
            </a:r>
            <a:r>
              <a:rPr lang="en-US" sz="1200" dirty="0"/>
              <a:t>including two  </a:t>
            </a:r>
            <a:r>
              <a:rPr lang="en-US" sz="1200" b="1" dirty="0"/>
              <a:t>UNESCO World Heritage Sites </a:t>
            </a:r>
            <a:r>
              <a:rPr lang="en-US" sz="1200" dirty="0"/>
              <a:t>(Taj Mahal and Agra Fort)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Access to </a:t>
            </a:r>
            <a:r>
              <a:rPr lang="en-GB" sz="1200" b="1" dirty="0"/>
              <a:t>safe, affordable, accessible and sustainable transport </a:t>
            </a:r>
            <a:r>
              <a:rPr lang="en-GB" sz="1200" dirty="0"/>
              <a:t>systems for the 2.3 million citizens and the 9 million visitors/tourists (per annum)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Promotion of Gender Equality </a:t>
            </a:r>
            <a:r>
              <a:rPr lang="en-GB" sz="1200" dirty="0"/>
              <a:t>- (quantitative targets for women employment), design and operational features enhancing </a:t>
            </a:r>
            <a:r>
              <a:rPr lang="en-GB" sz="1200" b="1" dirty="0"/>
              <a:t>access, safety and security for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US" dirty="0"/>
          </a:p>
        </p:txBody>
      </p:sp>
      <p:sp>
        <p:nvSpPr>
          <p:cNvPr id="4" name="Slide Number Placeholder 3"/>
          <p:cNvSpPr>
            <a:spLocks noGrp="1"/>
          </p:cNvSpPr>
          <p:nvPr>
            <p:ph type="sldNum" sz="quarter" idx="5"/>
          </p:nvPr>
        </p:nvSpPr>
        <p:spPr/>
        <p:txBody>
          <a:bodyPr/>
          <a:lstStyle/>
          <a:p>
            <a:fld id="{BD7AFD89-0D61-4F11-BB22-9C2C67A4E468}" type="slidenum">
              <a:rPr lang="en-US" smtClean="0"/>
              <a:t>10</a:t>
            </a:fld>
            <a:endParaRPr lang="en-US"/>
          </a:p>
        </p:txBody>
      </p:sp>
    </p:spTree>
    <p:extLst>
      <p:ext uri="{BB962C8B-B14F-4D97-AF65-F5344CB8AC3E}">
        <p14:creationId xmlns:p14="http://schemas.microsoft.com/office/powerpoint/2010/main" val="364596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Only 5% of road semi-trailers can be loaded onto trains with cranes (conventional combined transport) vs </a:t>
            </a:r>
            <a:r>
              <a:rPr lang="en-GB" sz="1200" b="1" dirty="0"/>
              <a:t>80% </a:t>
            </a:r>
            <a:r>
              <a:rPr lang="en-GB" sz="1200" dirty="0"/>
              <a:t>with the use of </a:t>
            </a:r>
            <a:r>
              <a:rPr lang="en-GB" sz="1200" dirty="0" err="1"/>
              <a:t>Cargobeamer</a:t>
            </a:r>
            <a:r>
              <a:rPr lang="en-GB" sz="1200" dirty="0">
                <a:sym typeface="Wingdings" panose="05000000000000000000" pitchFamily="2" charset="2"/>
              </a:rPr>
              <a:t>; hence, unlocking benefits of modal shift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Avoid </a:t>
            </a:r>
            <a:r>
              <a:rPr lang="en-GB" sz="1200" b="1" dirty="0"/>
              <a:t>road congestion </a:t>
            </a:r>
            <a:r>
              <a:rPr lang="en-GB" sz="1200" dirty="0"/>
              <a:t>(86,142 trucks off the road)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t>Opex</a:t>
            </a:r>
            <a:r>
              <a:rPr lang="en-GB" sz="1200" b="1" dirty="0"/>
              <a:t> savings </a:t>
            </a:r>
            <a:r>
              <a:rPr lang="en-GB" sz="1200" dirty="0"/>
              <a:t>for shippers (no overnight drivers, less fuel costs, less tolls,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Greener: </a:t>
            </a:r>
            <a:r>
              <a:rPr lang="en-GB" sz="1200" dirty="0"/>
              <a:t>about 50 </a:t>
            </a:r>
            <a:r>
              <a:rPr lang="en-GB" sz="1200" dirty="0" err="1"/>
              <a:t>kton</a:t>
            </a:r>
            <a:r>
              <a:rPr lang="en-GB" sz="1200" dirty="0"/>
              <a:t> CO2 avoided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Huge </a:t>
            </a:r>
            <a:r>
              <a:rPr lang="en-GB" sz="1200" b="1" dirty="0"/>
              <a:t>potential for growth </a:t>
            </a:r>
            <a:r>
              <a:rPr lang="en-GB" sz="1200" dirty="0"/>
              <a:t>throughout Europe (up to 30 terminals and 6,000 wagons planned)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BD7AFD89-0D61-4F11-BB22-9C2C67A4E468}" type="slidenum">
              <a:rPr lang="en-US" smtClean="0"/>
              <a:t>11</a:t>
            </a:fld>
            <a:endParaRPr lang="en-US"/>
          </a:p>
        </p:txBody>
      </p:sp>
    </p:spTree>
    <p:extLst>
      <p:ext uri="{BB962C8B-B14F-4D97-AF65-F5344CB8AC3E}">
        <p14:creationId xmlns:p14="http://schemas.microsoft.com/office/powerpoint/2010/main" val="64355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D7AFD89-0D61-4F11-BB22-9C2C67A4E468}" type="slidenum">
              <a:rPr lang="en-US" smtClean="0"/>
              <a:t>12</a:t>
            </a:fld>
            <a:endParaRPr lang="en-US"/>
          </a:p>
        </p:txBody>
      </p:sp>
    </p:spTree>
    <p:extLst>
      <p:ext uri="{BB962C8B-B14F-4D97-AF65-F5344CB8AC3E}">
        <p14:creationId xmlns:p14="http://schemas.microsoft.com/office/powerpoint/2010/main" val="362456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719AF1-C1D3-4912-8F8A-5677038784B1}"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E1BE-3855-448F-AA8F-C9B4407C2786}" type="slidenum">
              <a:rPr lang="en-US" smtClean="0"/>
              <a:t>‹#›</a:t>
            </a:fld>
            <a:endParaRPr lang="en-US"/>
          </a:p>
        </p:txBody>
      </p:sp>
    </p:spTree>
    <p:extLst>
      <p:ext uri="{BB962C8B-B14F-4D97-AF65-F5344CB8AC3E}">
        <p14:creationId xmlns:p14="http://schemas.microsoft.com/office/powerpoint/2010/main" val="301300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19AF1-C1D3-4912-8F8A-5677038784B1}"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E1BE-3855-448F-AA8F-C9B4407C2786}" type="slidenum">
              <a:rPr lang="en-US" smtClean="0"/>
              <a:t>‹#›</a:t>
            </a:fld>
            <a:endParaRPr lang="en-US"/>
          </a:p>
        </p:txBody>
      </p:sp>
    </p:spTree>
    <p:extLst>
      <p:ext uri="{BB962C8B-B14F-4D97-AF65-F5344CB8AC3E}">
        <p14:creationId xmlns:p14="http://schemas.microsoft.com/office/powerpoint/2010/main" val="282347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19AF1-C1D3-4912-8F8A-5677038784B1}"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E1BE-3855-448F-AA8F-C9B4407C2786}" type="slidenum">
              <a:rPr lang="en-US" smtClean="0"/>
              <a:t>‹#›</a:t>
            </a:fld>
            <a:endParaRPr lang="en-US"/>
          </a:p>
        </p:txBody>
      </p:sp>
    </p:spTree>
    <p:extLst>
      <p:ext uri="{BB962C8B-B14F-4D97-AF65-F5344CB8AC3E}">
        <p14:creationId xmlns:p14="http://schemas.microsoft.com/office/powerpoint/2010/main" val="214913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1D5B70-15D6-472C-8BF6-2A6D8AB770DE}"/>
              </a:ext>
            </a:extLst>
          </p:cNvPr>
          <p:cNvSpPr>
            <a:spLocks noGrp="1"/>
          </p:cNvSpPr>
          <p:nvPr>
            <p:ph type="body" sz="quarter" idx="10" hasCustomPrompt="1"/>
          </p:nvPr>
        </p:nvSpPr>
        <p:spPr>
          <a:xfrm>
            <a:off x="660400" y="235090"/>
            <a:ext cx="10858500" cy="406265"/>
          </a:xfrm>
        </p:spPr>
        <p:txBody>
          <a:bodyPr anchor="b"/>
          <a:lstStyle>
            <a:lvl1pPr marL="0" indent="0">
              <a:buNone/>
              <a:defRPr sz="2400" b="1">
                <a:solidFill>
                  <a:srgbClr val="005BAA"/>
                </a:solidFill>
                <a:latin typeface="Roboto" panose="02000000000000000000" pitchFamily="2" charset="0"/>
              </a:defRPr>
            </a:lvl1pPr>
          </a:lstStyle>
          <a:p>
            <a:pPr lvl="0"/>
            <a:r>
              <a:rPr lang="en-US"/>
              <a:t>Slide Title</a:t>
            </a:r>
          </a:p>
        </p:txBody>
      </p:sp>
      <p:sp>
        <p:nvSpPr>
          <p:cNvPr id="6" name="Text Placeholder 5">
            <a:extLst>
              <a:ext uri="{FF2B5EF4-FFF2-40B4-BE49-F238E27FC236}">
                <a16:creationId xmlns:a16="http://schemas.microsoft.com/office/drawing/2014/main" id="{D8A4F44B-C4EC-489E-AAA1-49C8A0970AA6}"/>
              </a:ext>
            </a:extLst>
          </p:cNvPr>
          <p:cNvSpPr>
            <a:spLocks noGrp="1"/>
          </p:cNvSpPr>
          <p:nvPr>
            <p:ph type="body" sz="quarter" idx="11" hasCustomPrompt="1"/>
          </p:nvPr>
        </p:nvSpPr>
        <p:spPr>
          <a:xfrm>
            <a:off x="660400" y="899691"/>
            <a:ext cx="10869852" cy="256897"/>
          </a:xfrm>
        </p:spPr>
        <p:txBody>
          <a:bodyPr/>
          <a:lstStyle>
            <a:lvl1pPr marL="0" indent="0">
              <a:buNone/>
              <a:defRPr sz="1800" b="1" i="1">
                <a:solidFill>
                  <a:schemeClr val="bg1">
                    <a:lumMod val="50000"/>
                  </a:schemeClr>
                </a:solidFill>
              </a:defRPr>
            </a:lvl1pPr>
          </a:lstStyle>
          <a:p>
            <a:pPr lvl="0"/>
            <a:r>
              <a:rPr lang="en-IN"/>
              <a:t>Insert Slide Sub-title </a:t>
            </a:r>
            <a:endParaRPr lang="en-US"/>
          </a:p>
        </p:txBody>
      </p:sp>
      <p:cxnSp>
        <p:nvCxnSpPr>
          <p:cNvPr id="8" name="Straight Connector 7">
            <a:extLst>
              <a:ext uri="{FF2B5EF4-FFF2-40B4-BE49-F238E27FC236}">
                <a16:creationId xmlns:a16="http://schemas.microsoft.com/office/drawing/2014/main" id="{381EDAB9-1EF1-48A6-A5D5-BD2480FBEBB8}"/>
              </a:ext>
            </a:extLst>
          </p:cNvPr>
          <p:cNvCxnSpPr/>
          <p:nvPr userDrawn="1"/>
        </p:nvCxnSpPr>
        <p:spPr>
          <a:xfrm>
            <a:off x="667657" y="783284"/>
            <a:ext cx="2032000" cy="0"/>
          </a:xfrm>
          <a:prstGeom prst="line">
            <a:avLst/>
          </a:prstGeom>
          <a:ln w="38100">
            <a:solidFill>
              <a:srgbClr val="FFD400"/>
            </a:solidFill>
          </a:ln>
        </p:spPr>
        <p:style>
          <a:lnRef idx="1">
            <a:schemeClr val="accent1"/>
          </a:lnRef>
          <a:fillRef idx="0">
            <a:schemeClr val="accent1"/>
          </a:fillRef>
          <a:effectRef idx="0">
            <a:schemeClr val="accent1"/>
          </a:effectRef>
          <a:fontRef idx="minor">
            <a:schemeClr val="tx1"/>
          </a:fontRef>
        </p:style>
      </p:cxnSp>
      <p:sp>
        <p:nvSpPr>
          <p:cNvPr id="247" name="Slide Number Placeholder 5">
            <a:extLst>
              <a:ext uri="{FF2B5EF4-FFF2-40B4-BE49-F238E27FC236}">
                <a16:creationId xmlns:a16="http://schemas.microsoft.com/office/drawing/2014/main" id="{2FA9BA92-9676-4917-81AE-AEFF18613EE5}"/>
              </a:ext>
            </a:extLst>
          </p:cNvPr>
          <p:cNvSpPr>
            <a:spLocks noGrp="1"/>
          </p:cNvSpPr>
          <p:nvPr>
            <p:ph type="sldNum" sz="quarter" idx="4"/>
          </p:nvPr>
        </p:nvSpPr>
        <p:spPr>
          <a:xfrm>
            <a:off x="11530252" y="6342335"/>
            <a:ext cx="494348" cy="365125"/>
          </a:xfrm>
          <a:prstGeom prst="rect">
            <a:avLst/>
          </a:prstGeom>
        </p:spPr>
        <p:txBody>
          <a:bodyPr vert="horz" lIns="91440" tIns="45720" rIns="91440" bIns="45720" rtlCol="0" anchor="ctr"/>
          <a:lstStyle>
            <a:lvl1pPr algn="ctr">
              <a:defRPr sz="800" b="1">
                <a:solidFill>
                  <a:schemeClr val="accent3"/>
                </a:solidFill>
              </a:defRPr>
            </a:lvl1pPr>
          </a:lstStyle>
          <a:p>
            <a:fld id="{7AFA83AF-AB7A-4B99-B737-1EBED37E7AB5}" type="slidenum">
              <a:rPr lang="en-US" smtClean="0"/>
              <a:pPr/>
              <a:t>‹#›</a:t>
            </a:fld>
            <a:endParaRPr lang="en-US"/>
          </a:p>
        </p:txBody>
      </p:sp>
      <p:cxnSp>
        <p:nvCxnSpPr>
          <p:cNvPr id="12" name="Straight Connector 11">
            <a:extLst>
              <a:ext uri="{FF2B5EF4-FFF2-40B4-BE49-F238E27FC236}">
                <a16:creationId xmlns:a16="http://schemas.microsoft.com/office/drawing/2014/main" id="{8F4B70E9-B890-4300-8CA0-EFDC433C90A4}"/>
              </a:ext>
            </a:extLst>
          </p:cNvPr>
          <p:cNvCxnSpPr/>
          <p:nvPr userDrawn="1"/>
        </p:nvCxnSpPr>
        <p:spPr>
          <a:xfrm>
            <a:off x="11530252" y="6339593"/>
            <a:ext cx="0" cy="370609"/>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A0A68AC-254F-4BD6-AC06-E59546EFB86F}"/>
              </a:ext>
            </a:extLst>
          </p:cNvPr>
          <p:cNvGrpSpPr/>
          <p:nvPr userDrawn="1"/>
        </p:nvGrpSpPr>
        <p:grpSpPr>
          <a:xfrm>
            <a:off x="8252963" y="6210300"/>
            <a:ext cx="3057752" cy="615950"/>
            <a:chOff x="8329117" y="6172200"/>
            <a:chExt cx="2670448" cy="537932"/>
          </a:xfrm>
        </p:grpSpPr>
        <p:grpSp>
          <p:nvGrpSpPr>
            <p:cNvPr id="241" name="Group 240">
              <a:extLst>
                <a:ext uri="{FF2B5EF4-FFF2-40B4-BE49-F238E27FC236}">
                  <a16:creationId xmlns:a16="http://schemas.microsoft.com/office/drawing/2014/main" id="{9B4FD923-93DF-477A-93BC-418051FC8565}"/>
                </a:ext>
              </a:extLst>
            </p:cNvPr>
            <p:cNvGrpSpPr/>
            <p:nvPr userDrawn="1"/>
          </p:nvGrpSpPr>
          <p:grpSpPr>
            <a:xfrm>
              <a:off x="8329117" y="6172200"/>
              <a:ext cx="1523238" cy="537932"/>
              <a:chOff x="9367423" y="2046273"/>
              <a:chExt cx="2674426" cy="944476"/>
            </a:xfrm>
          </p:grpSpPr>
          <p:sp>
            <p:nvSpPr>
              <p:cNvPr id="275" name="Freeform 8">
                <a:extLst>
                  <a:ext uri="{FF2B5EF4-FFF2-40B4-BE49-F238E27FC236}">
                    <a16:creationId xmlns:a16="http://schemas.microsoft.com/office/drawing/2014/main" id="{FA6C2F3E-DB9A-4D71-828E-7FC9B39D77D9}"/>
                  </a:ext>
                </a:extLst>
              </p:cNvPr>
              <p:cNvSpPr>
                <a:spLocks/>
              </p:cNvSpPr>
              <p:nvPr/>
            </p:nvSpPr>
            <p:spPr bwMode="auto">
              <a:xfrm>
                <a:off x="10868409" y="2717264"/>
                <a:ext cx="146282" cy="168543"/>
              </a:xfrm>
              <a:custGeom>
                <a:avLst/>
                <a:gdLst>
                  <a:gd name="T0" fmla="*/ 25 w 30"/>
                  <a:gd name="T1" fmla="*/ 3 h 34"/>
                  <a:gd name="T2" fmla="*/ 21 w 30"/>
                  <a:gd name="T3" fmla="*/ 3 h 34"/>
                  <a:gd name="T4" fmla="*/ 17 w 30"/>
                  <a:gd name="T5" fmla="*/ 4 h 34"/>
                  <a:gd name="T6" fmla="*/ 16 w 30"/>
                  <a:gd name="T7" fmla="*/ 6 h 34"/>
                  <a:gd name="T8" fmla="*/ 12 w 30"/>
                  <a:gd name="T9" fmla="*/ 15 h 34"/>
                  <a:gd name="T10" fmla="*/ 10 w 30"/>
                  <a:gd name="T11" fmla="*/ 25 h 34"/>
                  <a:gd name="T12" fmla="*/ 10 w 30"/>
                  <a:gd name="T13" fmla="*/ 30 h 34"/>
                  <a:gd name="T14" fmla="*/ 8 w 30"/>
                  <a:gd name="T15" fmla="*/ 34 h 34"/>
                  <a:gd name="T16" fmla="*/ 7 w 30"/>
                  <a:gd name="T17" fmla="*/ 33 h 34"/>
                  <a:gd name="T18" fmla="*/ 6 w 30"/>
                  <a:gd name="T19" fmla="*/ 32 h 34"/>
                  <a:gd name="T20" fmla="*/ 7 w 30"/>
                  <a:gd name="T21" fmla="*/ 28 h 34"/>
                  <a:gd name="T22" fmla="*/ 8 w 30"/>
                  <a:gd name="T23" fmla="*/ 22 h 34"/>
                  <a:gd name="T24" fmla="*/ 13 w 30"/>
                  <a:gd name="T25" fmla="*/ 5 h 34"/>
                  <a:gd name="T26" fmla="*/ 12 w 30"/>
                  <a:gd name="T27" fmla="*/ 5 h 34"/>
                  <a:gd name="T28" fmla="*/ 12 w 30"/>
                  <a:gd name="T29" fmla="*/ 5 h 34"/>
                  <a:gd name="T30" fmla="*/ 9 w 30"/>
                  <a:gd name="T31" fmla="*/ 5 h 34"/>
                  <a:gd name="T32" fmla="*/ 6 w 30"/>
                  <a:gd name="T33" fmla="*/ 6 h 34"/>
                  <a:gd name="T34" fmla="*/ 6 w 30"/>
                  <a:gd name="T35" fmla="*/ 6 h 34"/>
                  <a:gd name="T36" fmla="*/ 7 w 30"/>
                  <a:gd name="T37" fmla="*/ 10 h 34"/>
                  <a:gd name="T38" fmla="*/ 7 w 30"/>
                  <a:gd name="T39" fmla="*/ 11 h 34"/>
                  <a:gd name="T40" fmla="*/ 6 w 30"/>
                  <a:gd name="T41" fmla="*/ 11 h 34"/>
                  <a:gd name="T42" fmla="*/ 3 w 30"/>
                  <a:gd name="T43" fmla="*/ 8 h 34"/>
                  <a:gd name="T44" fmla="*/ 2 w 30"/>
                  <a:gd name="T45" fmla="*/ 7 h 34"/>
                  <a:gd name="T46" fmla="*/ 0 w 30"/>
                  <a:gd name="T47" fmla="*/ 5 h 34"/>
                  <a:gd name="T48" fmla="*/ 1 w 30"/>
                  <a:gd name="T49" fmla="*/ 4 h 34"/>
                  <a:gd name="T50" fmla="*/ 5 w 30"/>
                  <a:gd name="T51" fmla="*/ 3 h 34"/>
                  <a:gd name="T52" fmla="*/ 10 w 30"/>
                  <a:gd name="T53" fmla="*/ 2 h 34"/>
                  <a:gd name="T54" fmla="*/ 14 w 30"/>
                  <a:gd name="T55" fmla="*/ 1 h 34"/>
                  <a:gd name="T56" fmla="*/ 15 w 30"/>
                  <a:gd name="T57" fmla="*/ 1 h 34"/>
                  <a:gd name="T58" fmla="*/ 16 w 30"/>
                  <a:gd name="T59" fmla="*/ 0 h 34"/>
                  <a:gd name="T60" fmla="*/ 17 w 30"/>
                  <a:gd name="T61" fmla="*/ 1 h 34"/>
                  <a:gd name="T62" fmla="*/ 18 w 30"/>
                  <a:gd name="T63" fmla="*/ 1 h 34"/>
                  <a:gd name="T64" fmla="*/ 21 w 30"/>
                  <a:gd name="T65" fmla="*/ 1 h 34"/>
                  <a:gd name="T66" fmla="*/ 24 w 30"/>
                  <a:gd name="T67" fmla="*/ 0 h 34"/>
                  <a:gd name="T68" fmla="*/ 27 w 30"/>
                  <a:gd name="T69" fmla="*/ 0 h 34"/>
                  <a:gd name="T70" fmla="*/ 30 w 30"/>
                  <a:gd name="T71" fmla="*/ 0 h 34"/>
                  <a:gd name="T72" fmla="*/ 25 w 30"/>
                  <a:gd name="T7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34">
                    <a:moveTo>
                      <a:pt x="25" y="3"/>
                    </a:moveTo>
                    <a:cubicBezTo>
                      <a:pt x="24" y="3"/>
                      <a:pt x="22" y="3"/>
                      <a:pt x="21" y="3"/>
                    </a:cubicBezTo>
                    <a:cubicBezTo>
                      <a:pt x="20" y="3"/>
                      <a:pt x="18" y="4"/>
                      <a:pt x="17" y="4"/>
                    </a:cubicBezTo>
                    <a:cubicBezTo>
                      <a:pt x="17" y="4"/>
                      <a:pt x="16" y="5"/>
                      <a:pt x="16" y="6"/>
                    </a:cubicBezTo>
                    <a:cubicBezTo>
                      <a:pt x="14" y="8"/>
                      <a:pt x="13" y="11"/>
                      <a:pt x="12" y="15"/>
                    </a:cubicBezTo>
                    <a:cubicBezTo>
                      <a:pt x="11" y="19"/>
                      <a:pt x="11" y="22"/>
                      <a:pt x="10" y="25"/>
                    </a:cubicBezTo>
                    <a:cubicBezTo>
                      <a:pt x="10" y="27"/>
                      <a:pt x="10" y="28"/>
                      <a:pt x="10" y="30"/>
                    </a:cubicBezTo>
                    <a:cubicBezTo>
                      <a:pt x="10" y="32"/>
                      <a:pt x="9" y="34"/>
                      <a:pt x="8" y="34"/>
                    </a:cubicBezTo>
                    <a:cubicBezTo>
                      <a:pt x="8" y="34"/>
                      <a:pt x="7" y="34"/>
                      <a:pt x="7" y="33"/>
                    </a:cubicBezTo>
                    <a:cubicBezTo>
                      <a:pt x="6" y="33"/>
                      <a:pt x="6" y="32"/>
                      <a:pt x="6" y="32"/>
                    </a:cubicBezTo>
                    <a:cubicBezTo>
                      <a:pt x="6" y="31"/>
                      <a:pt x="6" y="30"/>
                      <a:pt x="7" y="28"/>
                    </a:cubicBezTo>
                    <a:cubicBezTo>
                      <a:pt x="7" y="26"/>
                      <a:pt x="7" y="24"/>
                      <a:pt x="8" y="22"/>
                    </a:cubicBezTo>
                    <a:cubicBezTo>
                      <a:pt x="10" y="17"/>
                      <a:pt x="11" y="11"/>
                      <a:pt x="13" y="5"/>
                    </a:cubicBezTo>
                    <a:cubicBezTo>
                      <a:pt x="13" y="5"/>
                      <a:pt x="13" y="5"/>
                      <a:pt x="12" y="5"/>
                    </a:cubicBezTo>
                    <a:cubicBezTo>
                      <a:pt x="12" y="5"/>
                      <a:pt x="12" y="5"/>
                      <a:pt x="12" y="5"/>
                    </a:cubicBezTo>
                    <a:cubicBezTo>
                      <a:pt x="10" y="5"/>
                      <a:pt x="9" y="5"/>
                      <a:pt x="9" y="5"/>
                    </a:cubicBezTo>
                    <a:cubicBezTo>
                      <a:pt x="8" y="5"/>
                      <a:pt x="7" y="6"/>
                      <a:pt x="6" y="6"/>
                    </a:cubicBezTo>
                    <a:cubicBezTo>
                      <a:pt x="6" y="6"/>
                      <a:pt x="6" y="6"/>
                      <a:pt x="6" y="6"/>
                    </a:cubicBezTo>
                    <a:cubicBezTo>
                      <a:pt x="7" y="8"/>
                      <a:pt x="7" y="10"/>
                      <a:pt x="7" y="10"/>
                    </a:cubicBezTo>
                    <a:cubicBezTo>
                      <a:pt x="7" y="10"/>
                      <a:pt x="7" y="11"/>
                      <a:pt x="7" y="11"/>
                    </a:cubicBezTo>
                    <a:cubicBezTo>
                      <a:pt x="6" y="11"/>
                      <a:pt x="6" y="11"/>
                      <a:pt x="6" y="11"/>
                    </a:cubicBezTo>
                    <a:cubicBezTo>
                      <a:pt x="6" y="10"/>
                      <a:pt x="5" y="9"/>
                      <a:pt x="3" y="8"/>
                    </a:cubicBezTo>
                    <a:cubicBezTo>
                      <a:pt x="3" y="8"/>
                      <a:pt x="2" y="7"/>
                      <a:pt x="2" y="7"/>
                    </a:cubicBezTo>
                    <a:cubicBezTo>
                      <a:pt x="1" y="7"/>
                      <a:pt x="0" y="6"/>
                      <a:pt x="0" y="5"/>
                    </a:cubicBezTo>
                    <a:cubicBezTo>
                      <a:pt x="0" y="4"/>
                      <a:pt x="0" y="4"/>
                      <a:pt x="1" y="4"/>
                    </a:cubicBezTo>
                    <a:cubicBezTo>
                      <a:pt x="2" y="3"/>
                      <a:pt x="3" y="3"/>
                      <a:pt x="5" y="3"/>
                    </a:cubicBezTo>
                    <a:cubicBezTo>
                      <a:pt x="7" y="2"/>
                      <a:pt x="8" y="2"/>
                      <a:pt x="10" y="2"/>
                    </a:cubicBezTo>
                    <a:cubicBezTo>
                      <a:pt x="11" y="2"/>
                      <a:pt x="12" y="2"/>
                      <a:pt x="14" y="1"/>
                    </a:cubicBezTo>
                    <a:cubicBezTo>
                      <a:pt x="14" y="1"/>
                      <a:pt x="14" y="1"/>
                      <a:pt x="15" y="1"/>
                    </a:cubicBezTo>
                    <a:cubicBezTo>
                      <a:pt x="16" y="0"/>
                      <a:pt x="16" y="0"/>
                      <a:pt x="16" y="0"/>
                    </a:cubicBezTo>
                    <a:cubicBezTo>
                      <a:pt x="16" y="0"/>
                      <a:pt x="16" y="0"/>
                      <a:pt x="17" y="1"/>
                    </a:cubicBezTo>
                    <a:cubicBezTo>
                      <a:pt x="17" y="1"/>
                      <a:pt x="18" y="1"/>
                      <a:pt x="18" y="1"/>
                    </a:cubicBezTo>
                    <a:cubicBezTo>
                      <a:pt x="18" y="1"/>
                      <a:pt x="19" y="1"/>
                      <a:pt x="21" y="1"/>
                    </a:cubicBezTo>
                    <a:cubicBezTo>
                      <a:pt x="23" y="0"/>
                      <a:pt x="24" y="0"/>
                      <a:pt x="24" y="0"/>
                    </a:cubicBezTo>
                    <a:cubicBezTo>
                      <a:pt x="25" y="0"/>
                      <a:pt x="26" y="0"/>
                      <a:pt x="27" y="0"/>
                    </a:cubicBezTo>
                    <a:cubicBezTo>
                      <a:pt x="29" y="0"/>
                      <a:pt x="30" y="0"/>
                      <a:pt x="30" y="0"/>
                    </a:cubicBezTo>
                    <a:cubicBezTo>
                      <a:pt x="30" y="2"/>
                      <a:pt x="28" y="3"/>
                      <a:pt x="25" y="3"/>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9">
                <a:extLst>
                  <a:ext uri="{FF2B5EF4-FFF2-40B4-BE49-F238E27FC236}">
                    <a16:creationId xmlns:a16="http://schemas.microsoft.com/office/drawing/2014/main" id="{A2374607-630B-49CE-8982-9EF0900B21A3}"/>
                  </a:ext>
                </a:extLst>
              </p:cNvPr>
              <p:cNvSpPr>
                <a:spLocks/>
              </p:cNvSpPr>
              <p:nvPr/>
            </p:nvSpPr>
            <p:spPr bwMode="auto">
              <a:xfrm>
                <a:off x="10979710" y="2729985"/>
                <a:ext cx="89042" cy="149463"/>
              </a:xfrm>
              <a:custGeom>
                <a:avLst/>
                <a:gdLst>
                  <a:gd name="T0" fmla="*/ 16 w 18"/>
                  <a:gd name="T1" fmla="*/ 28 h 30"/>
                  <a:gd name="T2" fmla="*/ 13 w 18"/>
                  <a:gd name="T3" fmla="*/ 30 h 30"/>
                  <a:gd name="T4" fmla="*/ 9 w 18"/>
                  <a:gd name="T5" fmla="*/ 25 h 30"/>
                  <a:gd name="T6" fmla="*/ 9 w 18"/>
                  <a:gd name="T7" fmla="*/ 21 h 30"/>
                  <a:gd name="T8" fmla="*/ 10 w 18"/>
                  <a:gd name="T9" fmla="*/ 17 h 30"/>
                  <a:gd name="T10" fmla="*/ 6 w 18"/>
                  <a:gd name="T11" fmla="*/ 22 h 30"/>
                  <a:gd name="T12" fmla="*/ 3 w 18"/>
                  <a:gd name="T13" fmla="*/ 26 h 30"/>
                  <a:gd name="T14" fmla="*/ 2 w 18"/>
                  <a:gd name="T15" fmla="*/ 26 h 30"/>
                  <a:gd name="T16" fmla="*/ 0 w 18"/>
                  <a:gd name="T17" fmla="*/ 25 h 30"/>
                  <a:gd name="T18" fmla="*/ 2 w 18"/>
                  <a:gd name="T19" fmla="*/ 20 h 30"/>
                  <a:gd name="T20" fmla="*/ 4 w 18"/>
                  <a:gd name="T21" fmla="*/ 13 h 30"/>
                  <a:gd name="T22" fmla="*/ 6 w 18"/>
                  <a:gd name="T23" fmla="*/ 5 h 30"/>
                  <a:gd name="T24" fmla="*/ 7 w 18"/>
                  <a:gd name="T25" fmla="*/ 2 h 30"/>
                  <a:gd name="T26" fmla="*/ 8 w 18"/>
                  <a:gd name="T27" fmla="*/ 0 h 30"/>
                  <a:gd name="T28" fmla="*/ 9 w 18"/>
                  <a:gd name="T29" fmla="*/ 2 h 30"/>
                  <a:gd name="T30" fmla="*/ 7 w 18"/>
                  <a:gd name="T31" fmla="*/ 10 h 30"/>
                  <a:gd name="T32" fmla="*/ 5 w 18"/>
                  <a:gd name="T33" fmla="*/ 20 h 30"/>
                  <a:gd name="T34" fmla="*/ 8 w 18"/>
                  <a:gd name="T35" fmla="*/ 16 h 30"/>
                  <a:gd name="T36" fmla="*/ 12 w 18"/>
                  <a:gd name="T37" fmla="*/ 12 h 30"/>
                  <a:gd name="T38" fmla="*/ 13 w 18"/>
                  <a:gd name="T39" fmla="*/ 13 h 30"/>
                  <a:gd name="T40" fmla="*/ 12 w 18"/>
                  <a:gd name="T41" fmla="*/ 19 h 30"/>
                  <a:gd name="T42" fmla="*/ 11 w 18"/>
                  <a:gd name="T43" fmla="*/ 25 h 30"/>
                  <a:gd name="T44" fmla="*/ 13 w 18"/>
                  <a:gd name="T45" fmla="*/ 27 h 30"/>
                  <a:gd name="T46" fmla="*/ 15 w 18"/>
                  <a:gd name="T47" fmla="*/ 26 h 30"/>
                  <a:gd name="T48" fmla="*/ 17 w 18"/>
                  <a:gd name="T49" fmla="*/ 24 h 30"/>
                  <a:gd name="T50" fmla="*/ 18 w 18"/>
                  <a:gd name="T51" fmla="*/ 25 h 30"/>
                  <a:gd name="T52" fmla="*/ 16 w 18"/>
                  <a:gd name="T53"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30">
                    <a:moveTo>
                      <a:pt x="16" y="28"/>
                    </a:moveTo>
                    <a:cubicBezTo>
                      <a:pt x="14" y="29"/>
                      <a:pt x="14" y="30"/>
                      <a:pt x="13" y="30"/>
                    </a:cubicBezTo>
                    <a:cubicBezTo>
                      <a:pt x="10" y="30"/>
                      <a:pt x="9" y="28"/>
                      <a:pt x="9" y="25"/>
                    </a:cubicBezTo>
                    <a:cubicBezTo>
                      <a:pt x="8" y="24"/>
                      <a:pt x="9" y="23"/>
                      <a:pt x="9" y="21"/>
                    </a:cubicBezTo>
                    <a:cubicBezTo>
                      <a:pt x="10" y="19"/>
                      <a:pt x="10" y="18"/>
                      <a:pt x="10" y="17"/>
                    </a:cubicBezTo>
                    <a:cubicBezTo>
                      <a:pt x="9" y="18"/>
                      <a:pt x="8" y="19"/>
                      <a:pt x="6" y="22"/>
                    </a:cubicBezTo>
                    <a:cubicBezTo>
                      <a:pt x="4" y="25"/>
                      <a:pt x="3" y="26"/>
                      <a:pt x="3" y="26"/>
                    </a:cubicBezTo>
                    <a:cubicBezTo>
                      <a:pt x="2" y="26"/>
                      <a:pt x="2" y="26"/>
                      <a:pt x="2" y="26"/>
                    </a:cubicBezTo>
                    <a:cubicBezTo>
                      <a:pt x="1" y="26"/>
                      <a:pt x="1" y="26"/>
                      <a:pt x="0" y="25"/>
                    </a:cubicBezTo>
                    <a:cubicBezTo>
                      <a:pt x="0" y="25"/>
                      <a:pt x="1" y="23"/>
                      <a:pt x="2" y="20"/>
                    </a:cubicBezTo>
                    <a:cubicBezTo>
                      <a:pt x="3" y="17"/>
                      <a:pt x="4" y="14"/>
                      <a:pt x="4" y="13"/>
                    </a:cubicBezTo>
                    <a:cubicBezTo>
                      <a:pt x="5" y="11"/>
                      <a:pt x="5" y="8"/>
                      <a:pt x="6" y="5"/>
                    </a:cubicBezTo>
                    <a:cubicBezTo>
                      <a:pt x="6" y="4"/>
                      <a:pt x="6" y="3"/>
                      <a:pt x="7" y="2"/>
                    </a:cubicBezTo>
                    <a:cubicBezTo>
                      <a:pt x="7" y="1"/>
                      <a:pt x="7" y="0"/>
                      <a:pt x="8" y="0"/>
                    </a:cubicBezTo>
                    <a:cubicBezTo>
                      <a:pt x="9" y="0"/>
                      <a:pt x="9" y="1"/>
                      <a:pt x="9" y="2"/>
                    </a:cubicBezTo>
                    <a:cubicBezTo>
                      <a:pt x="9" y="2"/>
                      <a:pt x="9" y="5"/>
                      <a:pt x="7" y="10"/>
                    </a:cubicBezTo>
                    <a:cubicBezTo>
                      <a:pt x="6" y="15"/>
                      <a:pt x="5" y="19"/>
                      <a:pt x="5" y="20"/>
                    </a:cubicBezTo>
                    <a:cubicBezTo>
                      <a:pt x="6" y="18"/>
                      <a:pt x="7" y="17"/>
                      <a:pt x="8" y="16"/>
                    </a:cubicBezTo>
                    <a:cubicBezTo>
                      <a:pt x="10" y="13"/>
                      <a:pt x="11" y="12"/>
                      <a:pt x="12" y="12"/>
                    </a:cubicBezTo>
                    <a:cubicBezTo>
                      <a:pt x="13" y="12"/>
                      <a:pt x="13" y="12"/>
                      <a:pt x="13" y="13"/>
                    </a:cubicBezTo>
                    <a:cubicBezTo>
                      <a:pt x="13" y="14"/>
                      <a:pt x="13" y="15"/>
                      <a:pt x="12" y="19"/>
                    </a:cubicBezTo>
                    <a:cubicBezTo>
                      <a:pt x="11" y="22"/>
                      <a:pt x="11" y="24"/>
                      <a:pt x="11" y="25"/>
                    </a:cubicBezTo>
                    <a:cubicBezTo>
                      <a:pt x="11" y="26"/>
                      <a:pt x="12" y="27"/>
                      <a:pt x="13" y="27"/>
                    </a:cubicBezTo>
                    <a:cubicBezTo>
                      <a:pt x="13" y="27"/>
                      <a:pt x="14" y="27"/>
                      <a:pt x="15" y="26"/>
                    </a:cubicBezTo>
                    <a:cubicBezTo>
                      <a:pt x="16" y="25"/>
                      <a:pt x="17" y="24"/>
                      <a:pt x="17" y="24"/>
                    </a:cubicBezTo>
                    <a:cubicBezTo>
                      <a:pt x="18" y="24"/>
                      <a:pt x="18" y="25"/>
                      <a:pt x="18" y="25"/>
                    </a:cubicBezTo>
                    <a:cubicBezTo>
                      <a:pt x="18" y="26"/>
                      <a:pt x="17" y="27"/>
                      <a:pt x="16" y="28"/>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0">
                <a:extLst>
                  <a:ext uri="{FF2B5EF4-FFF2-40B4-BE49-F238E27FC236}">
                    <a16:creationId xmlns:a16="http://schemas.microsoft.com/office/drawing/2014/main" id="{798B63F9-238C-4696-BD43-2B6509205D0F}"/>
                  </a:ext>
                </a:extLst>
              </p:cNvPr>
              <p:cNvSpPr>
                <a:spLocks noEditPoints="1"/>
              </p:cNvSpPr>
              <p:nvPr/>
            </p:nvSpPr>
            <p:spPr bwMode="auto">
              <a:xfrm>
                <a:off x="11068752" y="2787226"/>
                <a:ext cx="69961" cy="89042"/>
              </a:xfrm>
              <a:custGeom>
                <a:avLst/>
                <a:gdLst>
                  <a:gd name="T0" fmla="*/ 10 w 14"/>
                  <a:gd name="T1" fmla="*/ 9 h 18"/>
                  <a:gd name="T2" fmla="*/ 3 w 14"/>
                  <a:gd name="T3" fmla="*/ 13 h 18"/>
                  <a:gd name="T4" fmla="*/ 4 w 14"/>
                  <a:gd name="T5" fmla="*/ 15 h 18"/>
                  <a:gd name="T6" fmla="*/ 6 w 14"/>
                  <a:gd name="T7" fmla="*/ 15 h 18"/>
                  <a:gd name="T8" fmla="*/ 10 w 14"/>
                  <a:gd name="T9" fmla="*/ 14 h 18"/>
                  <a:gd name="T10" fmla="*/ 13 w 14"/>
                  <a:gd name="T11" fmla="*/ 13 h 18"/>
                  <a:gd name="T12" fmla="*/ 14 w 14"/>
                  <a:gd name="T13" fmla="*/ 13 h 18"/>
                  <a:gd name="T14" fmla="*/ 10 w 14"/>
                  <a:gd name="T15" fmla="*/ 16 h 18"/>
                  <a:gd name="T16" fmla="*/ 6 w 14"/>
                  <a:gd name="T17" fmla="*/ 18 h 18"/>
                  <a:gd name="T18" fmla="*/ 2 w 14"/>
                  <a:gd name="T19" fmla="*/ 16 h 18"/>
                  <a:gd name="T20" fmla="*/ 1 w 14"/>
                  <a:gd name="T21" fmla="*/ 12 h 18"/>
                  <a:gd name="T22" fmla="*/ 4 w 14"/>
                  <a:gd name="T23" fmla="*/ 5 h 18"/>
                  <a:gd name="T24" fmla="*/ 10 w 14"/>
                  <a:gd name="T25" fmla="*/ 0 h 18"/>
                  <a:gd name="T26" fmla="*/ 12 w 14"/>
                  <a:gd name="T27" fmla="*/ 1 h 18"/>
                  <a:gd name="T28" fmla="*/ 13 w 14"/>
                  <a:gd name="T29" fmla="*/ 3 h 18"/>
                  <a:gd name="T30" fmla="*/ 10 w 14"/>
                  <a:gd name="T31" fmla="*/ 9 h 18"/>
                  <a:gd name="T32" fmla="*/ 10 w 14"/>
                  <a:gd name="T33" fmla="*/ 3 h 18"/>
                  <a:gd name="T34" fmla="*/ 6 w 14"/>
                  <a:gd name="T35" fmla="*/ 6 h 18"/>
                  <a:gd name="T36" fmla="*/ 4 w 14"/>
                  <a:gd name="T37" fmla="*/ 9 h 18"/>
                  <a:gd name="T38" fmla="*/ 6 w 14"/>
                  <a:gd name="T39" fmla="*/ 9 h 18"/>
                  <a:gd name="T40" fmla="*/ 8 w 14"/>
                  <a:gd name="T41" fmla="*/ 7 h 18"/>
                  <a:gd name="T42" fmla="*/ 10 w 14"/>
                  <a:gd name="T43" fmla="*/ 4 h 18"/>
                  <a:gd name="T44" fmla="*/ 10 w 14"/>
                  <a:gd name="T45"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8">
                    <a:moveTo>
                      <a:pt x="10" y="9"/>
                    </a:moveTo>
                    <a:cubicBezTo>
                      <a:pt x="7" y="11"/>
                      <a:pt x="5" y="12"/>
                      <a:pt x="3" y="13"/>
                    </a:cubicBezTo>
                    <a:cubicBezTo>
                      <a:pt x="3" y="13"/>
                      <a:pt x="4" y="14"/>
                      <a:pt x="4" y="15"/>
                    </a:cubicBezTo>
                    <a:cubicBezTo>
                      <a:pt x="5" y="15"/>
                      <a:pt x="6" y="15"/>
                      <a:pt x="6" y="15"/>
                    </a:cubicBezTo>
                    <a:cubicBezTo>
                      <a:pt x="7" y="15"/>
                      <a:pt x="8" y="15"/>
                      <a:pt x="10" y="14"/>
                    </a:cubicBezTo>
                    <a:cubicBezTo>
                      <a:pt x="12" y="13"/>
                      <a:pt x="13" y="13"/>
                      <a:pt x="13" y="13"/>
                    </a:cubicBezTo>
                    <a:cubicBezTo>
                      <a:pt x="13" y="13"/>
                      <a:pt x="13" y="13"/>
                      <a:pt x="14" y="13"/>
                    </a:cubicBezTo>
                    <a:cubicBezTo>
                      <a:pt x="13" y="14"/>
                      <a:pt x="12" y="15"/>
                      <a:pt x="10" y="16"/>
                    </a:cubicBezTo>
                    <a:cubicBezTo>
                      <a:pt x="8" y="17"/>
                      <a:pt x="7" y="18"/>
                      <a:pt x="6" y="18"/>
                    </a:cubicBezTo>
                    <a:cubicBezTo>
                      <a:pt x="5" y="18"/>
                      <a:pt x="3" y="17"/>
                      <a:pt x="2" y="16"/>
                    </a:cubicBezTo>
                    <a:cubicBezTo>
                      <a:pt x="1" y="15"/>
                      <a:pt x="1" y="14"/>
                      <a:pt x="1" y="12"/>
                    </a:cubicBezTo>
                    <a:cubicBezTo>
                      <a:pt x="0" y="10"/>
                      <a:pt x="1" y="8"/>
                      <a:pt x="4" y="5"/>
                    </a:cubicBezTo>
                    <a:cubicBezTo>
                      <a:pt x="6" y="2"/>
                      <a:pt x="8" y="0"/>
                      <a:pt x="10" y="0"/>
                    </a:cubicBezTo>
                    <a:cubicBezTo>
                      <a:pt x="11" y="0"/>
                      <a:pt x="11" y="0"/>
                      <a:pt x="12" y="1"/>
                    </a:cubicBezTo>
                    <a:cubicBezTo>
                      <a:pt x="13" y="2"/>
                      <a:pt x="13" y="2"/>
                      <a:pt x="13" y="3"/>
                    </a:cubicBezTo>
                    <a:cubicBezTo>
                      <a:pt x="13" y="4"/>
                      <a:pt x="12" y="6"/>
                      <a:pt x="10" y="9"/>
                    </a:cubicBezTo>
                    <a:moveTo>
                      <a:pt x="10" y="3"/>
                    </a:moveTo>
                    <a:cubicBezTo>
                      <a:pt x="9" y="3"/>
                      <a:pt x="7" y="4"/>
                      <a:pt x="6" y="6"/>
                    </a:cubicBezTo>
                    <a:cubicBezTo>
                      <a:pt x="5" y="7"/>
                      <a:pt x="4" y="8"/>
                      <a:pt x="4" y="9"/>
                    </a:cubicBezTo>
                    <a:cubicBezTo>
                      <a:pt x="4" y="9"/>
                      <a:pt x="5" y="9"/>
                      <a:pt x="6" y="9"/>
                    </a:cubicBezTo>
                    <a:cubicBezTo>
                      <a:pt x="6" y="8"/>
                      <a:pt x="7" y="8"/>
                      <a:pt x="8" y="7"/>
                    </a:cubicBezTo>
                    <a:cubicBezTo>
                      <a:pt x="9" y="6"/>
                      <a:pt x="10" y="5"/>
                      <a:pt x="10" y="4"/>
                    </a:cubicBezTo>
                    <a:cubicBezTo>
                      <a:pt x="10" y="3"/>
                      <a:pt x="10" y="3"/>
                      <a:pt x="10" y="3"/>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1">
                <a:extLst>
                  <a:ext uri="{FF2B5EF4-FFF2-40B4-BE49-F238E27FC236}">
                    <a16:creationId xmlns:a16="http://schemas.microsoft.com/office/drawing/2014/main" id="{FA0478FA-2CED-415A-A885-C17C695C27B6}"/>
                  </a:ext>
                </a:extLst>
              </p:cNvPr>
              <p:cNvSpPr>
                <a:spLocks/>
              </p:cNvSpPr>
              <p:nvPr/>
            </p:nvSpPr>
            <p:spPr bwMode="auto">
              <a:xfrm>
                <a:off x="11202314" y="2707724"/>
                <a:ext cx="120842" cy="152643"/>
              </a:xfrm>
              <a:custGeom>
                <a:avLst/>
                <a:gdLst>
                  <a:gd name="T0" fmla="*/ 23 w 25"/>
                  <a:gd name="T1" fmla="*/ 2 h 31"/>
                  <a:gd name="T2" fmla="*/ 17 w 25"/>
                  <a:gd name="T3" fmla="*/ 3 h 31"/>
                  <a:gd name="T4" fmla="*/ 11 w 25"/>
                  <a:gd name="T5" fmla="*/ 6 h 31"/>
                  <a:gd name="T6" fmla="*/ 9 w 25"/>
                  <a:gd name="T7" fmla="*/ 9 h 31"/>
                  <a:gd name="T8" fmla="*/ 8 w 25"/>
                  <a:gd name="T9" fmla="*/ 12 h 31"/>
                  <a:gd name="T10" fmla="*/ 8 w 25"/>
                  <a:gd name="T11" fmla="*/ 12 h 31"/>
                  <a:gd name="T12" fmla="*/ 8 w 25"/>
                  <a:gd name="T13" fmla="*/ 12 h 31"/>
                  <a:gd name="T14" fmla="*/ 8 w 25"/>
                  <a:gd name="T15" fmla="*/ 12 h 31"/>
                  <a:gd name="T16" fmla="*/ 10 w 25"/>
                  <a:gd name="T17" fmla="*/ 12 h 31"/>
                  <a:gd name="T18" fmla="*/ 12 w 25"/>
                  <a:gd name="T19" fmla="*/ 11 h 31"/>
                  <a:gd name="T20" fmla="*/ 19 w 25"/>
                  <a:gd name="T21" fmla="*/ 9 h 31"/>
                  <a:gd name="T22" fmla="*/ 19 w 25"/>
                  <a:gd name="T23" fmla="*/ 10 h 31"/>
                  <a:gd name="T24" fmla="*/ 17 w 25"/>
                  <a:gd name="T25" fmla="*/ 11 h 31"/>
                  <a:gd name="T26" fmla="*/ 16 w 25"/>
                  <a:gd name="T27" fmla="*/ 12 h 31"/>
                  <a:gd name="T28" fmla="*/ 15 w 25"/>
                  <a:gd name="T29" fmla="*/ 12 h 31"/>
                  <a:gd name="T30" fmla="*/ 11 w 25"/>
                  <a:gd name="T31" fmla="*/ 14 h 31"/>
                  <a:gd name="T32" fmla="*/ 7 w 25"/>
                  <a:gd name="T33" fmla="*/ 16 h 31"/>
                  <a:gd name="T34" fmla="*/ 5 w 25"/>
                  <a:gd name="T35" fmla="*/ 19 h 31"/>
                  <a:gd name="T36" fmla="*/ 4 w 25"/>
                  <a:gd name="T37" fmla="*/ 24 h 31"/>
                  <a:gd name="T38" fmla="*/ 6 w 25"/>
                  <a:gd name="T39" fmla="*/ 26 h 31"/>
                  <a:gd name="T40" fmla="*/ 8 w 25"/>
                  <a:gd name="T41" fmla="*/ 28 h 31"/>
                  <a:gd name="T42" fmla="*/ 10 w 25"/>
                  <a:gd name="T43" fmla="*/ 28 h 31"/>
                  <a:gd name="T44" fmla="*/ 11 w 25"/>
                  <a:gd name="T45" fmla="*/ 27 h 31"/>
                  <a:gd name="T46" fmla="*/ 13 w 25"/>
                  <a:gd name="T47" fmla="*/ 27 h 31"/>
                  <a:gd name="T48" fmla="*/ 16 w 25"/>
                  <a:gd name="T49" fmla="*/ 25 h 31"/>
                  <a:gd name="T50" fmla="*/ 20 w 25"/>
                  <a:gd name="T51" fmla="*/ 22 h 31"/>
                  <a:gd name="T52" fmla="*/ 22 w 25"/>
                  <a:gd name="T53" fmla="*/ 21 h 31"/>
                  <a:gd name="T54" fmla="*/ 24 w 25"/>
                  <a:gd name="T55" fmla="*/ 20 h 31"/>
                  <a:gd name="T56" fmla="*/ 25 w 25"/>
                  <a:gd name="T57" fmla="*/ 20 h 31"/>
                  <a:gd name="T58" fmla="*/ 18 w 25"/>
                  <a:gd name="T59" fmla="*/ 26 h 31"/>
                  <a:gd name="T60" fmla="*/ 9 w 25"/>
                  <a:gd name="T61" fmla="*/ 31 h 31"/>
                  <a:gd name="T62" fmla="*/ 4 w 25"/>
                  <a:gd name="T63" fmla="*/ 28 h 31"/>
                  <a:gd name="T64" fmla="*/ 1 w 25"/>
                  <a:gd name="T65" fmla="*/ 22 h 31"/>
                  <a:gd name="T66" fmla="*/ 2 w 25"/>
                  <a:gd name="T67" fmla="*/ 21 h 31"/>
                  <a:gd name="T68" fmla="*/ 2 w 25"/>
                  <a:gd name="T69" fmla="*/ 19 h 31"/>
                  <a:gd name="T70" fmla="*/ 1 w 25"/>
                  <a:gd name="T71" fmla="*/ 19 h 31"/>
                  <a:gd name="T72" fmla="*/ 0 w 25"/>
                  <a:gd name="T73" fmla="*/ 19 h 31"/>
                  <a:gd name="T74" fmla="*/ 2 w 25"/>
                  <a:gd name="T75" fmla="*/ 16 h 31"/>
                  <a:gd name="T76" fmla="*/ 4 w 25"/>
                  <a:gd name="T77" fmla="*/ 14 h 31"/>
                  <a:gd name="T78" fmla="*/ 7 w 25"/>
                  <a:gd name="T79" fmla="*/ 6 h 31"/>
                  <a:gd name="T80" fmla="*/ 13 w 25"/>
                  <a:gd name="T81" fmla="*/ 2 h 31"/>
                  <a:gd name="T82" fmla="*/ 20 w 25"/>
                  <a:gd name="T83" fmla="*/ 0 h 31"/>
                  <a:gd name="T84" fmla="*/ 23 w 25"/>
                  <a:gd name="T85" fmla="*/ 0 h 31"/>
                  <a:gd name="T86" fmla="*/ 25 w 25"/>
                  <a:gd name="T87" fmla="*/ 0 h 31"/>
                  <a:gd name="T88" fmla="*/ 25 w 25"/>
                  <a:gd name="T89" fmla="*/ 1 h 31"/>
                  <a:gd name="T90" fmla="*/ 23 w 25"/>
                  <a:gd name="T91"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 h="31">
                    <a:moveTo>
                      <a:pt x="23" y="2"/>
                    </a:moveTo>
                    <a:cubicBezTo>
                      <a:pt x="22" y="2"/>
                      <a:pt x="20" y="2"/>
                      <a:pt x="17" y="3"/>
                    </a:cubicBezTo>
                    <a:cubicBezTo>
                      <a:pt x="13" y="4"/>
                      <a:pt x="11" y="5"/>
                      <a:pt x="11" y="6"/>
                    </a:cubicBezTo>
                    <a:cubicBezTo>
                      <a:pt x="10" y="7"/>
                      <a:pt x="10" y="7"/>
                      <a:pt x="9" y="9"/>
                    </a:cubicBezTo>
                    <a:cubicBezTo>
                      <a:pt x="9" y="10"/>
                      <a:pt x="8" y="11"/>
                      <a:pt x="8" y="12"/>
                    </a:cubicBezTo>
                    <a:cubicBezTo>
                      <a:pt x="8" y="12"/>
                      <a:pt x="8" y="12"/>
                      <a:pt x="8" y="12"/>
                    </a:cubicBezTo>
                    <a:cubicBezTo>
                      <a:pt x="8" y="12"/>
                      <a:pt x="8" y="12"/>
                      <a:pt x="8" y="12"/>
                    </a:cubicBezTo>
                    <a:cubicBezTo>
                      <a:pt x="8" y="12"/>
                      <a:pt x="8" y="12"/>
                      <a:pt x="8" y="12"/>
                    </a:cubicBezTo>
                    <a:cubicBezTo>
                      <a:pt x="8" y="12"/>
                      <a:pt x="9" y="12"/>
                      <a:pt x="10" y="12"/>
                    </a:cubicBezTo>
                    <a:cubicBezTo>
                      <a:pt x="10" y="11"/>
                      <a:pt x="11" y="11"/>
                      <a:pt x="12" y="11"/>
                    </a:cubicBezTo>
                    <a:cubicBezTo>
                      <a:pt x="13" y="10"/>
                      <a:pt x="16" y="10"/>
                      <a:pt x="19" y="9"/>
                    </a:cubicBezTo>
                    <a:cubicBezTo>
                      <a:pt x="19" y="10"/>
                      <a:pt x="19" y="10"/>
                      <a:pt x="19" y="10"/>
                    </a:cubicBezTo>
                    <a:cubicBezTo>
                      <a:pt x="19" y="10"/>
                      <a:pt x="18" y="11"/>
                      <a:pt x="17" y="11"/>
                    </a:cubicBezTo>
                    <a:cubicBezTo>
                      <a:pt x="17" y="12"/>
                      <a:pt x="16" y="12"/>
                      <a:pt x="16" y="12"/>
                    </a:cubicBezTo>
                    <a:cubicBezTo>
                      <a:pt x="15" y="12"/>
                      <a:pt x="16" y="12"/>
                      <a:pt x="15" y="12"/>
                    </a:cubicBezTo>
                    <a:cubicBezTo>
                      <a:pt x="15" y="12"/>
                      <a:pt x="14" y="12"/>
                      <a:pt x="11" y="14"/>
                    </a:cubicBezTo>
                    <a:cubicBezTo>
                      <a:pt x="9" y="14"/>
                      <a:pt x="8" y="15"/>
                      <a:pt x="7" y="16"/>
                    </a:cubicBezTo>
                    <a:cubicBezTo>
                      <a:pt x="6" y="16"/>
                      <a:pt x="6" y="17"/>
                      <a:pt x="5" y="19"/>
                    </a:cubicBezTo>
                    <a:cubicBezTo>
                      <a:pt x="5" y="21"/>
                      <a:pt x="4" y="22"/>
                      <a:pt x="4" y="24"/>
                    </a:cubicBezTo>
                    <a:cubicBezTo>
                      <a:pt x="5" y="24"/>
                      <a:pt x="5" y="25"/>
                      <a:pt x="6" y="26"/>
                    </a:cubicBezTo>
                    <a:cubicBezTo>
                      <a:pt x="7" y="28"/>
                      <a:pt x="7" y="28"/>
                      <a:pt x="8" y="28"/>
                    </a:cubicBezTo>
                    <a:cubicBezTo>
                      <a:pt x="10" y="28"/>
                      <a:pt x="10" y="28"/>
                      <a:pt x="10" y="28"/>
                    </a:cubicBezTo>
                    <a:cubicBezTo>
                      <a:pt x="10" y="28"/>
                      <a:pt x="11" y="28"/>
                      <a:pt x="11" y="27"/>
                    </a:cubicBezTo>
                    <a:cubicBezTo>
                      <a:pt x="12" y="27"/>
                      <a:pt x="12" y="27"/>
                      <a:pt x="13" y="27"/>
                    </a:cubicBezTo>
                    <a:cubicBezTo>
                      <a:pt x="13" y="27"/>
                      <a:pt x="14" y="26"/>
                      <a:pt x="16" y="25"/>
                    </a:cubicBezTo>
                    <a:cubicBezTo>
                      <a:pt x="17" y="24"/>
                      <a:pt x="19" y="23"/>
                      <a:pt x="20" y="22"/>
                    </a:cubicBezTo>
                    <a:cubicBezTo>
                      <a:pt x="20" y="22"/>
                      <a:pt x="21" y="22"/>
                      <a:pt x="22" y="21"/>
                    </a:cubicBezTo>
                    <a:cubicBezTo>
                      <a:pt x="23" y="20"/>
                      <a:pt x="24" y="20"/>
                      <a:pt x="24" y="20"/>
                    </a:cubicBezTo>
                    <a:cubicBezTo>
                      <a:pt x="25" y="20"/>
                      <a:pt x="25" y="20"/>
                      <a:pt x="25" y="20"/>
                    </a:cubicBezTo>
                    <a:cubicBezTo>
                      <a:pt x="24" y="21"/>
                      <a:pt x="22" y="23"/>
                      <a:pt x="18" y="26"/>
                    </a:cubicBezTo>
                    <a:cubicBezTo>
                      <a:pt x="14" y="29"/>
                      <a:pt x="11" y="31"/>
                      <a:pt x="9" y="31"/>
                    </a:cubicBezTo>
                    <a:cubicBezTo>
                      <a:pt x="7" y="31"/>
                      <a:pt x="5" y="30"/>
                      <a:pt x="4" y="28"/>
                    </a:cubicBezTo>
                    <a:cubicBezTo>
                      <a:pt x="2" y="27"/>
                      <a:pt x="2" y="25"/>
                      <a:pt x="1" y="22"/>
                    </a:cubicBezTo>
                    <a:cubicBezTo>
                      <a:pt x="1" y="22"/>
                      <a:pt x="2" y="22"/>
                      <a:pt x="2" y="21"/>
                    </a:cubicBezTo>
                    <a:cubicBezTo>
                      <a:pt x="2" y="20"/>
                      <a:pt x="2" y="20"/>
                      <a:pt x="2" y="19"/>
                    </a:cubicBezTo>
                    <a:cubicBezTo>
                      <a:pt x="2" y="19"/>
                      <a:pt x="1" y="19"/>
                      <a:pt x="1" y="19"/>
                    </a:cubicBezTo>
                    <a:cubicBezTo>
                      <a:pt x="1" y="19"/>
                      <a:pt x="0" y="19"/>
                      <a:pt x="0" y="19"/>
                    </a:cubicBezTo>
                    <a:cubicBezTo>
                      <a:pt x="0" y="18"/>
                      <a:pt x="1" y="17"/>
                      <a:pt x="2" y="16"/>
                    </a:cubicBezTo>
                    <a:cubicBezTo>
                      <a:pt x="3" y="15"/>
                      <a:pt x="3" y="15"/>
                      <a:pt x="4" y="14"/>
                    </a:cubicBezTo>
                    <a:cubicBezTo>
                      <a:pt x="6" y="10"/>
                      <a:pt x="7" y="8"/>
                      <a:pt x="7" y="6"/>
                    </a:cubicBezTo>
                    <a:cubicBezTo>
                      <a:pt x="8" y="4"/>
                      <a:pt x="10" y="3"/>
                      <a:pt x="13" y="2"/>
                    </a:cubicBezTo>
                    <a:cubicBezTo>
                      <a:pt x="16" y="1"/>
                      <a:pt x="18" y="1"/>
                      <a:pt x="20" y="0"/>
                    </a:cubicBezTo>
                    <a:cubicBezTo>
                      <a:pt x="21" y="0"/>
                      <a:pt x="22" y="0"/>
                      <a:pt x="23" y="0"/>
                    </a:cubicBezTo>
                    <a:cubicBezTo>
                      <a:pt x="24" y="0"/>
                      <a:pt x="25" y="0"/>
                      <a:pt x="25" y="0"/>
                    </a:cubicBezTo>
                    <a:cubicBezTo>
                      <a:pt x="25" y="0"/>
                      <a:pt x="25" y="1"/>
                      <a:pt x="25" y="1"/>
                    </a:cubicBezTo>
                    <a:cubicBezTo>
                      <a:pt x="24" y="1"/>
                      <a:pt x="24" y="2"/>
                      <a:pt x="23" y="2"/>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2">
                <a:extLst>
                  <a:ext uri="{FF2B5EF4-FFF2-40B4-BE49-F238E27FC236}">
                    <a16:creationId xmlns:a16="http://schemas.microsoft.com/office/drawing/2014/main" id="{927609C3-D30C-44FC-88D5-3EC6B008DEF3}"/>
                  </a:ext>
                </a:extLst>
              </p:cNvPr>
              <p:cNvSpPr>
                <a:spLocks/>
              </p:cNvSpPr>
              <p:nvPr/>
            </p:nvSpPr>
            <p:spPr bwMode="auto">
              <a:xfrm>
                <a:off x="11323156" y="2675924"/>
                <a:ext cx="143102" cy="174903"/>
              </a:xfrm>
              <a:custGeom>
                <a:avLst/>
                <a:gdLst>
                  <a:gd name="T0" fmla="*/ 29 w 29"/>
                  <a:gd name="T1" fmla="*/ 30 h 35"/>
                  <a:gd name="T2" fmla="*/ 27 w 29"/>
                  <a:gd name="T3" fmla="*/ 33 h 35"/>
                  <a:gd name="T4" fmla="*/ 23 w 29"/>
                  <a:gd name="T5" fmla="*/ 35 h 35"/>
                  <a:gd name="T6" fmla="*/ 18 w 29"/>
                  <a:gd name="T7" fmla="*/ 33 h 35"/>
                  <a:gd name="T8" fmla="*/ 16 w 29"/>
                  <a:gd name="T9" fmla="*/ 27 h 35"/>
                  <a:gd name="T10" fmla="*/ 16 w 29"/>
                  <a:gd name="T11" fmla="*/ 25 h 35"/>
                  <a:gd name="T12" fmla="*/ 16 w 29"/>
                  <a:gd name="T13" fmla="*/ 23 h 35"/>
                  <a:gd name="T14" fmla="*/ 11 w 29"/>
                  <a:gd name="T15" fmla="*/ 29 h 35"/>
                  <a:gd name="T16" fmla="*/ 4 w 29"/>
                  <a:gd name="T17" fmla="*/ 35 h 35"/>
                  <a:gd name="T18" fmla="*/ 1 w 29"/>
                  <a:gd name="T19" fmla="*/ 33 h 35"/>
                  <a:gd name="T20" fmla="*/ 0 w 29"/>
                  <a:gd name="T21" fmla="*/ 31 h 35"/>
                  <a:gd name="T22" fmla="*/ 3 w 29"/>
                  <a:gd name="T23" fmla="*/ 19 h 35"/>
                  <a:gd name="T24" fmla="*/ 8 w 29"/>
                  <a:gd name="T25" fmla="*/ 10 h 35"/>
                  <a:gd name="T26" fmla="*/ 9 w 29"/>
                  <a:gd name="T27" fmla="*/ 11 h 35"/>
                  <a:gd name="T28" fmla="*/ 10 w 29"/>
                  <a:gd name="T29" fmla="*/ 13 h 35"/>
                  <a:gd name="T30" fmla="*/ 9 w 29"/>
                  <a:gd name="T31" fmla="*/ 15 h 35"/>
                  <a:gd name="T32" fmla="*/ 7 w 29"/>
                  <a:gd name="T33" fmla="*/ 17 h 35"/>
                  <a:gd name="T34" fmla="*/ 4 w 29"/>
                  <a:gd name="T35" fmla="*/ 23 h 35"/>
                  <a:gd name="T36" fmla="*/ 3 w 29"/>
                  <a:gd name="T37" fmla="*/ 30 h 35"/>
                  <a:gd name="T38" fmla="*/ 4 w 29"/>
                  <a:gd name="T39" fmla="*/ 32 h 35"/>
                  <a:gd name="T40" fmla="*/ 11 w 29"/>
                  <a:gd name="T41" fmla="*/ 25 h 35"/>
                  <a:gd name="T42" fmla="*/ 17 w 29"/>
                  <a:gd name="T43" fmla="*/ 17 h 35"/>
                  <a:gd name="T44" fmla="*/ 19 w 29"/>
                  <a:gd name="T45" fmla="*/ 8 h 35"/>
                  <a:gd name="T46" fmla="*/ 24 w 29"/>
                  <a:gd name="T47" fmla="*/ 0 h 35"/>
                  <a:gd name="T48" fmla="*/ 26 w 29"/>
                  <a:gd name="T49" fmla="*/ 1 h 35"/>
                  <a:gd name="T50" fmla="*/ 26 w 29"/>
                  <a:gd name="T51" fmla="*/ 2 h 35"/>
                  <a:gd name="T52" fmla="*/ 24 w 29"/>
                  <a:gd name="T53" fmla="*/ 8 h 35"/>
                  <a:gd name="T54" fmla="*/ 20 w 29"/>
                  <a:gd name="T55" fmla="*/ 14 h 35"/>
                  <a:gd name="T56" fmla="*/ 19 w 29"/>
                  <a:gd name="T57" fmla="*/ 22 h 35"/>
                  <a:gd name="T58" fmla="*/ 19 w 29"/>
                  <a:gd name="T59" fmla="*/ 27 h 35"/>
                  <a:gd name="T60" fmla="*/ 23 w 29"/>
                  <a:gd name="T61" fmla="*/ 32 h 35"/>
                  <a:gd name="T62" fmla="*/ 27 w 29"/>
                  <a:gd name="T63" fmla="*/ 31 h 35"/>
                  <a:gd name="T64" fmla="*/ 29 w 29"/>
                  <a:gd name="T65" fmla="*/ 29 h 35"/>
                  <a:gd name="T66" fmla="*/ 29 w 29"/>
                  <a:gd name="T67"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35">
                    <a:moveTo>
                      <a:pt x="29" y="30"/>
                    </a:moveTo>
                    <a:cubicBezTo>
                      <a:pt x="29" y="31"/>
                      <a:pt x="28" y="32"/>
                      <a:pt x="27" y="33"/>
                    </a:cubicBezTo>
                    <a:cubicBezTo>
                      <a:pt x="25" y="34"/>
                      <a:pt x="24" y="35"/>
                      <a:pt x="23" y="35"/>
                    </a:cubicBezTo>
                    <a:cubicBezTo>
                      <a:pt x="21" y="35"/>
                      <a:pt x="20" y="35"/>
                      <a:pt x="18" y="33"/>
                    </a:cubicBezTo>
                    <a:cubicBezTo>
                      <a:pt x="17" y="32"/>
                      <a:pt x="17" y="30"/>
                      <a:pt x="16" y="27"/>
                    </a:cubicBezTo>
                    <a:cubicBezTo>
                      <a:pt x="16" y="27"/>
                      <a:pt x="16" y="26"/>
                      <a:pt x="16" y="25"/>
                    </a:cubicBezTo>
                    <a:cubicBezTo>
                      <a:pt x="16" y="24"/>
                      <a:pt x="16" y="23"/>
                      <a:pt x="16" y="23"/>
                    </a:cubicBezTo>
                    <a:cubicBezTo>
                      <a:pt x="16" y="24"/>
                      <a:pt x="14" y="26"/>
                      <a:pt x="11" y="29"/>
                    </a:cubicBezTo>
                    <a:cubicBezTo>
                      <a:pt x="8" y="33"/>
                      <a:pt x="5" y="35"/>
                      <a:pt x="4" y="35"/>
                    </a:cubicBezTo>
                    <a:cubicBezTo>
                      <a:pt x="3" y="35"/>
                      <a:pt x="2" y="35"/>
                      <a:pt x="1" y="33"/>
                    </a:cubicBezTo>
                    <a:cubicBezTo>
                      <a:pt x="1" y="33"/>
                      <a:pt x="0" y="32"/>
                      <a:pt x="0" y="31"/>
                    </a:cubicBezTo>
                    <a:cubicBezTo>
                      <a:pt x="0" y="29"/>
                      <a:pt x="1" y="25"/>
                      <a:pt x="3" y="19"/>
                    </a:cubicBezTo>
                    <a:cubicBezTo>
                      <a:pt x="5" y="13"/>
                      <a:pt x="7" y="10"/>
                      <a:pt x="8" y="10"/>
                    </a:cubicBezTo>
                    <a:cubicBezTo>
                      <a:pt x="9" y="10"/>
                      <a:pt x="9" y="10"/>
                      <a:pt x="9" y="11"/>
                    </a:cubicBezTo>
                    <a:cubicBezTo>
                      <a:pt x="10" y="12"/>
                      <a:pt x="10" y="12"/>
                      <a:pt x="10" y="13"/>
                    </a:cubicBezTo>
                    <a:cubicBezTo>
                      <a:pt x="10" y="13"/>
                      <a:pt x="9" y="14"/>
                      <a:pt x="9" y="15"/>
                    </a:cubicBezTo>
                    <a:cubicBezTo>
                      <a:pt x="8" y="16"/>
                      <a:pt x="7" y="17"/>
                      <a:pt x="7" y="17"/>
                    </a:cubicBezTo>
                    <a:cubicBezTo>
                      <a:pt x="6" y="19"/>
                      <a:pt x="5" y="21"/>
                      <a:pt x="4" y="23"/>
                    </a:cubicBezTo>
                    <a:cubicBezTo>
                      <a:pt x="3" y="26"/>
                      <a:pt x="3" y="29"/>
                      <a:pt x="3" y="30"/>
                    </a:cubicBezTo>
                    <a:cubicBezTo>
                      <a:pt x="3" y="31"/>
                      <a:pt x="3" y="31"/>
                      <a:pt x="4" y="32"/>
                    </a:cubicBezTo>
                    <a:cubicBezTo>
                      <a:pt x="6" y="30"/>
                      <a:pt x="9" y="28"/>
                      <a:pt x="11" y="25"/>
                    </a:cubicBezTo>
                    <a:cubicBezTo>
                      <a:pt x="12" y="23"/>
                      <a:pt x="14" y="21"/>
                      <a:pt x="17" y="17"/>
                    </a:cubicBezTo>
                    <a:cubicBezTo>
                      <a:pt x="18" y="14"/>
                      <a:pt x="19" y="11"/>
                      <a:pt x="19" y="8"/>
                    </a:cubicBezTo>
                    <a:cubicBezTo>
                      <a:pt x="21" y="3"/>
                      <a:pt x="23" y="0"/>
                      <a:pt x="24" y="0"/>
                    </a:cubicBezTo>
                    <a:cubicBezTo>
                      <a:pt x="25" y="0"/>
                      <a:pt x="25" y="0"/>
                      <a:pt x="26" y="1"/>
                    </a:cubicBezTo>
                    <a:cubicBezTo>
                      <a:pt x="26" y="1"/>
                      <a:pt x="26" y="2"/>
                      <a:pt x="26" y="2"/>
                    </a:cubicBezTo>
                    <a:cubicBezTo>
                      <a:pt x="26" y="2"/>
                      <a:pt x="25" y="4"/>
                      <a:pt x="24" y="8"/>
                    </a:cubicBezTo>
                    <a:cubicBezTo>
                      <a:pt x="22" y="12"/>
                      <a:pt x="21" y="14"/>
                      <a:pt x="20" y="14"/>
                    </a:cubicBezTo>
                    <a:cubicBezTo>
                      <a:pt x="20" y="17"/>
                      <a:pt x="19" y="19"/>
                      <a:pt x="19" y="22"/>
                    </a:cubicBezTo>
                    <a:cubicBezTo>
                      <a:pt x="19" y="24"/>
                      <a:pt x="19" y="25"/>
                      <a:pt x="19" y="27"/>
                    </a:cubicBezTo>
                    <a:cubicBezTo>
                      <a:pt x="19" y="31"/>
                      <a:pt x="21" y="32"/>
                      <a:pt x="23" y="32"/>
                    </a:cubicBezTo>
                    <a:cubicBezTo>
                      <a:pt x="24" y="32"/>
                      <a:pt x="25" y="32"/>
                      <a:pt x="27" y="31"/>
                    </a:cubicBezTo>
                    <a:cubicBezTo>
                      <a:pt x="27" y="30"/>
                      <a:pt x="28" y="30"/>
                      <a:pt x="29" y="29"/>
                    </a:cubicBezTo>
                    <a:lnTo>
                      <a:pt x="29" y="30"/>
                    </a:ln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3">
                <a:extLst>
                  <a:ext uri="{FF2B5EF4-FFF2-40B4-BE49-F238E27FC236}">
                    <a16:creationId xmlns:a16="http://schemas.microsoft.com/office/drawing/2014/main" id="{66F006E8-7DD7-4C3B-B4C5-7A78D020F807}"/>
                  </a:ext>
                </a:extLst>
              </p:cNvPr>
              <p:cNvSpPr>
                <a:spLocks/>
              </p:cNvSpPr>
              <p:nvPr/>
            </p:nvSpPr>
            <p:spPr bwMode="auto">
              <a:xfrm>
                <a:off x="11533040" y="2685464"/>
                <a:ext cx="73141" cy="155823"/>
              </a:xfrm>
              <a:custGeom>
                <a:avLst/>
                <a:gdLst>
                  <a:gd name="T0" fmla="*/ 12 w 15"/>
                  <a:gd name="T1" fmla="*/ 26 h 31"/>
                  <a:gd name="T2" fmla="*/ 5 w 15"/>
                  <a:gd name="T3" fmla="*/ 31 h 31"/>
                  <a:gd name="T4" fmla="*/ 3 w 15"/>
                  <a:gd name="T5" fmla="*/ 31 h 31"/>
                  <a:gd name="T6" fmla="*/ 1 w 15"/>
                  <a:gd name="T7" fmla="*/ 31 h 31"/>
                  <a:gd name="T8" fmla="*/ 0 w 15"/>
                  <a:gd name="T9" fmla="*/ 29 h 31"/>
                  <a:gd name="T10" fmla="*/ 2 w 15"/>
                  <a:gd name="T11" fmla="*/ 25 h 31"/>
                  <a:gd name="T12" fmla="*/ 5 w 15"/>
                  <a:gd name="T13" fmla="*/ 21 h 31"/>
                  <a:gd name="T14" fmla="*/ 5 w 15"/>
                  <a:gd name="T15" fmla="*/ 21 h 31"/>
                  <a:gd name="T16" fmla="*/ 5 w 15"/>
                  <a:gd name="T17" fmla="*/ 22 h 31"/>
                  <a:gd name="T18" fmla="*/ 3 w 15"/>
                  <a:gd name="T19" fmla="*/ 28 h 31"/>
                  <a:gd name="T20" fmla="*/ 4 w 15"/>
                  <a:gd name="T21" fmla="*/ 29 h 31"/>
                  <a:gd name="T22" fmla="*/ 4 w 15"/>
                  <a:gd name="T23" fmla="*/ 29 h 31"/>
                  <a:gd name="T24" fmla="*/ 7 w 15"/>
                  <a:gd name="T25" fmla="*/ 28 h 31"/>
                  <a:gd name="T26" fmla="*/ 11 w 15"/>
                  <a:gd name="T27" fmla="*/ 24 h 31"/>
                  <a:gd name="T28" fmla="*/ 12 w 15"/>
                  <a:gd name="T29" fmla="*/ 19 h 31"/>
                  <a:gd name="T30" fmla="*/ 9 w 15"/>
                  <a:gd name="T31" fmla="*/ 16 h 31"/>
                  <a:gd name="T32" fmla="*/ 5 w 15"/>
                  <a:gd name="T33" fmla="*/ 19 h 31"/>
                  <a:gd name="T34" fmla="*/ 3 w 15"/>
                  <a:gd name="T35" fmla="*/ 21 h 31"/>
                  <a:gd name="T36" fmla="*/ 1 w 15"/>
                  <a:gd name="T37" fmla="*/ 20 h 31"/>
                  <a:gd name="T38" fmla="*/ 5 w 15"/>
                  <a:gd name="T39" fmla="*/ 9 h 31"/>
                  <a:gd name="T40" fmla="*/ 7 w 15"/>
                  <a:gd name="T41" fmla="*/ 3 h 31"/>
                  <a:gd name="T42" fmla="*/ 8 w 15"/>
                  <a:gd name="T43" fmla="*/ 1 h 31"/>
                  <a:gd name="T44" fmla="*/ 9 w 15"/>
                  <a:gd name="T45" fmla="*/ 0 h 31"/>
                  <a:gd name="T46" fmla="*/ 11 w 15"/>
                  <a:gd name="T47" fmla="*/ 2 h 31"/>
                  <a:gd name="T48" fmla="*/ 10 w 15"/>
                  <a:gd name="T49" fmla="*/ 3 h 31"/>
                  <a:gd name="T50" fmla="*/ 6 w 15"/>
                  <a:gd name="T51" fmla="*/ 14 h 31"/>
                  <a:gd name="T52" fmla="*/ 9 w 15"/>
                  <a:gd name="T53" fmla="*/ 13 h 31"/>
                  <a:gd name="T54" fmla="*/ 13 w 15"/>
                  <a:gd name="T55" fmla="*/ 15 h 31"/>
                  <a:gd name="T56" fmla="*/ 14 w 15"/>
                  <a:gd name="T57" fmla="*/ 19 h 31"/>
                  <a:gd name="T58" fmla="*/ 12 w 15"/>
                  <a:gd name="T59"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31">
                    <a:moveTo>
                      <a:pt x="12" y="26"/>
                    </a:moveTo>
                    <a:cubicBezTo>
                      <a:pt x="9" y="29"/>
                      <a:pt x="7" y="31"/>
                      <a:pt x="5" y="31"/>
                    </a:cubicBezTo>
                    <a:cubicBezTo>
                      <a:pt x="3" y="31"/>
                      <a:pt x="3" y="31"/>
                      <a:pt x="3" y="31"/>
                    </a:cubicBezTo>
                    <a:cubicBezTo>
                      <a:pt x="3" y="31"/>
                      <a:pt x="2" y="31"/>
                      <a:pt x="1" y="31"/>
                    </a:cubicBezTo>
                    <a:cubicBezTo>
                      <a:pt x="1" y="30"/>
                      <a:pt x="0" y="29"/>
                      <a:pt x="0" y="29"/>
                    </a:cubicBezTo>
                    <a:cubicBezTo>
                      <a:pt x="0" y="28"/>
                      <a:pt x="1" y="26"/>
                      <a:pt x="2" y="25"/>
                    </a:cubicBezTo>
                    <a:cubicBezTo>
                      <a:pt x="2" y="23"/>
                      <a:pt x="4" y="22"/>
                      <a:pt x="5" y="21"/>
                    </a:cubicBezTo>
                    <a:cubicBezTo>
                      <a:pt x="5" y="21"/>
                      <a:pt x="5" y="21"/>
                      <a:pt x="5" y="21"/>
                    </a:cubicBezTo>
                    <a:cubicBezTo>
                      <a:pt x="6" y="22"/>
                      <a:pt x="5" y="22"/>
                      <a:pt x="5" y="22"/>
                    </a:cubicBezTo>
                    <a:cubicBezTo>
                      <a:pt x="3" y="25"/>
                      <a:pt x="3" y="27"/>
                      <a:pt x="3" y="28"/>
                    </a:cubicBezTo>
                    <a:cubicBezTo>
                      <a:pt x="3" y="29"/>
                      <a:pt x="3" y="29"/>
                      <a:pt x="4" y="29"/>
                    </a:cubicBezTo>
                    <a:cubicBezTo>
                      <a:pt x="4" y="29"/>
                      <a:pt x="4" y="29"/>
                      <a:pt x="4" y="29"/>
                    </a:cubicBezTo>
                    <a:cubicBezTo>
                      <a:pt x="5" y="28"/>
                      <a:pt x="6" y="28"/>
                      <a:pt x="7" y="28"/>
                    </a:cubicBezTo>
                    <a:cubicBezTo>
                      <a:pt x="8" y="27"/>
                      <a:pt x="9" y="26"/>
                      <a:pt x="11" y="24"/>
                    </a:cubicBezTo>
                    <a:cubicBezTo>
                      <a:pt x="12" y="22"/>
                      <a:pt x="12" y="20"/>
                      <a:pt x="12" y="19"/>
                    </a:cubicBezTo>
                    <a:cubicBezTo>
                      <a:pt x="12" y="17"/>
                      <a:pt x="10" y="15"/>
                      <a:pt x="9" y="16"/>
                    </a:cubicBezTo>
                    <a:cubicBezTo>
                      <a:pt x="8" y="16"/>
                      <a:pt x="7" y="17"/>
                      <a:pt x="5" y="19"/>
                    </a:cubicBezTo>
                    <a:cubicBezTo>
                      <a:pt x="4" y="20"/>
                      <a:pt x="3" y="21"/>
                      <a:pt x="3" y="21"/>
                    </a:cubicBezTo>
                    <a:cubicBezTo>
                      <a:pt x="2" y="21"/>
                      <a:pt x="2" y="20"/>
                      <a:pt x="1" y="20"/>
                    </a:cubicBezTo>
                    <a:cubicBezTo>
                      <a:pt x="1" y="19"/>
                      <a:pt x="3" y="16"/>
                      <a:pt x="5" y="9"/>
                    </a:cubicBezTo>
                    <a:cubicBezTo>
                      <a:pt x="6" y="8"/>
                      <a:pt x="6" y="6"/>
                      <a:pt x="7" y="3"/>
                    </a:cubicBezTo>
                    <a:cubicBezTo>
                      <a:pt x="7" y="3"/>
                      <a:pt x="8" y="2"/>
                      <a:pt x="8" y="1"/>
                    </a:cubicBezTo>
                    <a:cubicBezTo>
                      <a:pt x="8" y="1"/>
                      <a:pt x="9" y="0"/>
                      <a:pt x="9" y="0"/>
                    </a:cubicBezTo>
                    <a:cubicBezTo>
                      <a:pt x="10" y="0"/>
                      <a:pt x="11" y="1"/>
                      <a:pt x="11" y="2"/>
                    </a:cubicBezTo>
                    <a:cubicBezTo>
                      <a:pt x="11" y="2"/>
                      <a:pt x="11" y="3"/>
                      <a:pt x="10" y="3"/>
                    </a:cubicBezTo>
                    <a:cubicBezTo>
                      <a:pt x="9" y="6"/>
                      <a:pt x="8" y="9"/>
                      <a:pt x="6" y="14"/>
                    </a:cubicBezTo>
                    <a:cubicBezTo>
                      <a:pt x="7" y="13"/>
                      <a:pt x="8" y="13"/>
                      <a:pt x="9" y="13"/>
                    </a:cubicBezTo>
                    <a:cubicBezTo>
                      <a:pt x="11" y="13"/>
                      <a:pt x="12" y="13"/>
                      <a:pt x="13" y="15"/>
                    </a:cubicBezTo>
                    <a:cubicBezTo>
                      <a:pt x="14" y="16"/>
                      <a:pt x="14" y="17"/>
                      <a:pt x="14" y="19"/>
                    </a:cubicBezTo>
                    <a:cubicBezTo>
                      <a:pt x="15" y="21"/>
                      <a:pt x="14" y="24"/>
                      <a:pt x="12" y="26"/>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4">
                <a:extLst>
                  <a:ext uri="{FF2B5EF4-FFF2-40B4-BE49-F238E27FC236}">
                    <a16:creationId xmlns:a16="http://schemas.microsoft.com/office/drawing/2014/main" id="{E140E28B-64C0-485A-8584-22C8CC83B255}"/>
                  </a:ext>
                </a:extLst>
              </p:cNvPr>
              <p:cNvSpPr>
                <a:spLocks noEditPoints="1"/>
              </p:cNvSpPr>
              <p:nvPr/>
            </p:nvSpPr>
            <p:spPr bwMode="auto">
              <a:xfrm>
                <a:off x="11622081" y="2745885"/>
                <a:ext cx="108122" cy="85861"/>
              </a:xfrm>
              <a:custGeom>
                <a:avLst/>
                <a:gdLst>
                  <a:gd name="T0" fmla="*/ 22 w 22"/>
                  <a:gd name="T1" fmla="*/ 11 h 17"/>
                  <a:gd name="T2" fmla="*/ 19 w 22"/>
                  <a:gd name="T3" fmla="*/ 15 h 17"/>
                  <a:gd name="T4" fmla="*/ 15 w 22"/>
                  <a:gd name="T5" fmla="*/ 17 h 17"/>
                  <a:gd name="T6" fmla="*/ 14 w 22"/>
                  <a:gd name="T7" fmla="*/ 17 h 17"/>
                  <a:gd name="T8" fmla="*/ 12 w 22"/>
                  <a:gd name="T9" fmla="*/ 16 h 17"/>
                  <a:gd name="T10" fmla="*/ 11 w 22"/>
                  <a:gd name="T11" fmla="*/ 15 h 17"/>
                  <a:gd name="T12" fmla="*/ 10 w 22"/>
                  <a:gd name="T13" fmla="*/ 12 h 17"/>
                  <a:gd name="T14" fmla="*/ 10 w 22"/>
                  <a:gd name="T15" fmla="*/ 11 h 17"/>
                  <a:gd name="T16" fmla="*/ 6 w 22"/>
                  <a:gd name="T17" fmla="*/ 14 h 17"/>
                  <a:gd name="T18" fmla="*/ 2 w 22"/>
                  <a:gd name="T19" fmla="*/ 16 h 17"/>
                  <a:gd name="T20" fmla="*/ 1 w 22"/>
                  <a:gd name="T21" fmla="*/ 15 h 17"/>
                  <a:gd name="T22" fmla="*/ 0 w 22"/>
                  <a:gd name="T23" fmla="*/ 13 h 17"/>
                  <a:gd name="T24" fmla="*/ 4 w 22"/>
                  <a:gd name="T25" fmla="*/ 6 h 17"/>
                  <a:gd name="T26" fmla="*/ 10 w 22"/>
                  <a:gd name="T27" fmla="*/ 1 h 17"/>
                  <a:gd name="T28" fmla="*/ 11 w 22"/>
                  <a:gd name="T29" fmla="*/ 3 h 17"/>
                  <a:gd name="T30" fmla="*/ 12 w 22"/>
                  <a:gd name="T31" fmla="*/ 1 h 17"/>
                  <a:gd name="T32" fmla="*/ 13 w 22"/>
                  <a:gd name="T33" fmla="*/ 0 h 17"/>
                  <a:gd name="T34" fmla="*/ 14 w 22"/>
                  <a:gd name="T35" fmla="*/ 1 h 17"/>
                  <a:gd name="T36" fmla="*/ 14 w 22"/>
                  <a:gd name="T37" fmla="*/ 3 h 17"/>
                  <a:gd name="T38" fmla="*/ 13 w 22"/>
                  <a:gd name="T39" fmla="*/ 5 h 17"/>
                  <a:gd name="T40" fmla="*/ 12 w 22"/>
                  <a:gd name="T41" fmla="*/ 8 h 17"/>
                  <a:gd name="T42" fmla="*/ 12 w 22"/>
                  <a:gd name="T43" fmla="*/ 11 h 17"/>
                  <a:gd name="T44" fmla="*/ 13 w 22"/>
                  <a:gd name="T45" fmla="*/ 13 h 17"/>
                  <a:gd name="T46" fmla="*/ 15 w 22"/>
                  <a:gd name="T47" fmla="*/ 14 h 17"/>
                  <a:gd name="T48" fmla="*/ 18 w 22"/>
                  <a:gd name="T49" fmla="*/ 13 h 17"/>
                  <a:gd name="T50" fmla="*/ 21 w 22"/>
                  <a:gd name="T51" fmla="*/ 11 h 17"/>
                  <a:gd name="T52" fmla="*/ 22 w 22"/>
                  <a:gd name="T53" fmla="*/ 11 h 17"/>
                  <a:gd name="T54" fmla="*/ 9 w 22"/>
                  <a:gd name="T55" fmla="*/ 5 h 17"/>
                  <a:gd name="T56" fmla="*/ 7 w 22"/>
                  <a:gd name="T57" fmla="*/ 6 h 17"/>
                  <a:gd name="T58" fmla="*/ 6 w 22"/>
                  <a:gd name="T59" fmla="*/ 8 h 17"/>
                  <a:gd name="T60" fmla="*/ 4 w 22"/>
                  <a:gd name="T61" fmla="*/ 10 h 17"/>
                  <a:gd name="T62" fmla="*/ 3 w 22"/>
                  <a:gd name="T63" fmla="*/ 13 h 17"/>
                  <a:gd name="T64" fmla="*/ 3 w 22"/>
                  <a:gd name="T65" fmla="*/ 13 h 17"/>
                  <a:gd name="T66" fmla="*/ 7 w 22"/>
                  <a:gd name="T67" fmla="*/ 11 h 17"/>
                  <a:gd name="T68" fmla="*/ 9 w 22"/>
                  <a:gd name="T69" fmla="*/ 7 h 17"/>
                  <a:gd name="T70" fmla="*/ 10 w 22"/>
                  <a:gd name="T71" fmla="*/ 5 h 17"/>
                  <a:gd name="T72" fmla="*/ 9 w 22"/>
                  <a:gd name="T7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17">
                    <a:moveTo>
                      <a:pt x="22" y="11"/>
                    </a:moveTo>
                    <a:cubicBezTo>
                      <a:pt x="22" y="12"/>
                      <a:pt x="21" y="13"/>
                      <a:pt x="19" y="15"/>
                    </a:cubicBezTo>
                    <a:cubicBezTo>
                      <a:pt x="17" y="16"/>
                      <a:pt x="16" y="17"/>
                      <a:pt x="15" y="17"/>
                    </a:cubicBezTo>
                    <a:cubicBezTo>
                      <a:pt x="14" y="17"/>
                      <a:pt x="14" y="17"/>
                      <a:pt x="14" y="17"/>
                    </a:cubicBezTo>
                    <a:cubicBezTo>
                      <a:pt x="13" y="17"/>
                      <a:pt x="13" y="17"/>
                      <a:pt x="12" y="16"/>
                    </a:cubicBezTo>
                    <a:cubicBezTo>
                      <a:pt x="11" y="16"/>
                      <a:pt x="11" y="15"/>
                      <a:pt x="11" y="15"/>
                    </a:cubicBezTo>
                    <a:cubicBezTo>
                      <a:pt x="10" y="14"/>
                      <a:pt x="10" y="13"/>
                      <a:pt x="10" y="12"/>
                    </a:cubicBezTo>
                    <a:cubicBezTo>
                      <a:pt x="10" y="11"/>
                      <a:pt x="10" y="11"/>
                      <a:pt x="10" y="11"/>
                    </a:cubicBezTo>
                    <a:cubicBezTo>
                      <a:pt x="6" y="14"/>
                      <a:pt x="6" y="14"/>
                      <a:pt x="6" y="14"/>
                    </a:cubicBezTo>
                    <a:cubicBezTo>
                      <a:pt x="5" y="15"/>
                      <a:pt x="4" y="16"/>
                      <a:pt x="2" y="16"/>
                    </a:cubicBezTo>
                    <a:cubicBezTo>
                      <a:pt x="2" y="16"/>
                      <a:pt x="1" y="16"/>
                      <a:pt x="1" y="15"/>
                    </a:cubicBezTo>
                    <a:cubicBezTo>
                      <a:pt x="0" y="14"/>
                      <a:pt x="0" y="14"/>
                      <a:pt x="0" y="13"/>
                    </a:cubicBezTo>
                    <a:cubicBezTo>
                      <a:pt x="0" y="12"/>
                      <a:pt x="1" y="9"/>
                      <a:pt x="4" y="6"/>
                    </a:cubicBezTo>
                    <a:cubicBezTo>
                      <a:pt x="6" y="3"/>
                      <a:pt x="8" y="1"/>
                      <a:pt x="10" y="1"/>
                    </a:cubicBezTo>
                    <a:cubicBezTo>
                      <a:pt x="11" y="1"/>
                      <a:pt x="11" y="2"/>
                      <a:pt x="11" y="3"/>
                    </a:cubicBezTo>
                    <a:cubicBezTo>
                      <a:pt x="12" y="2"/>
                      <a:pt x="12" y="2"/>
                      <a:pt x="12" y="1"/>
                    </a:cubicBezTo>
                    <a:cubicBezTo>
                      <a:pt x="12" y="1"/>
                      <a:pt x="13" y="0"/>
                      <a:pt x="13" y="0"/>
                    </a:cubicBezTo>
                    <a:cubicBezTo>
                      <a:pt x="13" y="0"/>
                      <a:pt x="14" y="0"/>
                      <a:pt x="14" y="1"/>
                    </a:cubicBezTo>
                    <a:cubicBezTo>
                      <a:pt x="15" y="1"/>
                      <a:pt x="14" y="2"/>
                      <a:pt x="14" y="3"/>
                    </a:cubicBezTo>
                    <a:cubicBezTo>
                      <a:pt x="14" y="4"/>
                      <a:pt x="13" y="4"/>
                      <a:pt x="13" y="5"/>
                    </a:cubicBezTo>
                    <a:cubicBezTo>
                      <a:pt x="13" y="6"/>
                      <a:pt x="13" y="7"/>
                      <a:pt x="12" y="8"/>
                    </a:cubicBezTo>
                    <a:cubicBezTo>
                      <a:pt x="12" y="10"/>
                      <a:pt x="12" y="10"/>
                      <a:pt x="12" y="11"/>
                    </a:cubicBezTo>
                    <a:cubicBezTo>
                      <a:pt x="12" y="11"/>
                      <a:pt x="12" y="12"/>
                      <a:pt x="13" y="13"/>
                    </a:cubicBezTo>
                    <a:cubicBezTo>
                      <a:pt x="14" y="14"/>
                      <a:pt x="14" y="14"/>
                      <a:pt x="15" y="14"/>
                    </a:cubicBezTo>
                    <a:cubicBezTo>
                      <a:pt x="16" y="14"/>
                      <a:pt x="17" y="14"/>
                      <a:pt x="18" y="13"/>
                    </a:cubicBezTo>
                    <a:cubicBezTo>
                      <a:pt x="19" y="12"/>
                      <a:pt x="20" y="11"/>
                      <a:pt x="21" y="11"/>
                    </a:cubicBezTo>
                    <a:lnTo>
                      <a:pt x="22" y="11"/>
                    </a:lnTo>
                    <a:close/>
                    <a:moveTo>
                      <a:pt x="9" y="5"/>
                    </a:moveTo>
                    <a:cubicBezTo>
                      <a:pt x="9" y="5"/>
                      <a:pt x="8" y="5"/>
                      <a:pt x="7" y="6"/>
                    </a:cubicBezTo>
                    <a:cubicBezTo>
                      <a:pt x="7" y="7"/>
                      <a:pt x="6" y="7"/>
                      <a:pt x="6" y="8"/>
                    </a:cubicBezTo>
                    <a:cubicBezTo>
                      <a:pt x="5" y="8"/>
                      <a:pt x="4" y="9"/>
                      <a:pt x="4" y="10"/>
                    </a:cubicBezTo>
                    <a:cubicBezTo>
                      <a:pt x="3" y="11"/>
                      <a:pt x="3" y="12"/>
                      <a:pt x="3" y="13"/>
                    </a:cubicBezTo>
                    <a:cubicBezTo>
                      <a:pt x="3" y="13"/>
                      <a:pt x="3" y="13"/>
                      <a:pt x="3" y="13"/>
                    </a:cubicBezTo>
                    <a:cubicBezTo>
                      <a:pt x="4" y="13"/>
                      <a:pt x="5" y="12"/>
                      <a:pt x="7" y="11"/>
                    </a:cubicBezTo>
                    <a:cubicBezTo>
                      <a:pt x="8" y="9"/>
                      <a:pt x="9" y="8"/>
                      <a:pt x="9" y="7"/>
                    </a:cubicBezTo>
                    <a:cubicBezTo>
                      <a:pt x="10" y="7"/>
                      <a:pt x="10" y="6"/>
                      <a:pt x="10" y="5"/>
                    </a:cubicBezTo>
                    <a:cubicBezTo>
                      <a:pt x="10" y="5"/>
                      <a:pt x="9" y="5"/>
                      <a:pt x="9" y="5"/>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5">
                <a:extLst>
                  <a:ext uri="{FF2B5EF4-FFF2-40B4-BE49-F238E27FC236}">
                    <a16:creationId xmlns:a16="http://schemas.microsoft.com/office/drawing/2014/main" id="{AB50BF07-4E7F-432B-A0A5-C2430E9844D0}"/>
                  </a:ext>
                </a:extLst>
              </p:cNvPr>
              <p:cNvSpPr>
                <a:spLocks/>
              </p:cNvSpPr>
              <p:nvPr/>
            </p:nvSpPr>
            <p:spPr bwMode="auto">
              <a:xfrm>
                <a:off x="11723843" y="2745885"/>
                <a:ext cx="79501" cy="76321"/>
              </a:xfrm>
              <a:custGeom>
                <a:avLst/>
                <a:gdLst>
                  <a:gd name="T0" fmla="*/ 8 w 16"/>
                  <a:gd name="T1" fmla="*/ 8 h 15"/>
                  <a:gd name="T2" fmla="*/ 8 w 16"/>
                  <a:gd name="T3" fmla="*/ 6 h 15"/>
                  <a:gd name="T4" fmla="*/ 5 w 16"/>
                  <a:gd name="T5" fmla="*/ 9 h 15"/>
                  <a:gd name="T6" fmla="*/ 3 w 16"/>
                  <a:gd name="T7" fmla="*/ 13 h 15"/>
                  <a:gd name="T8" fmla="*/ 1 w 16"/>
                  <a:gd name="T9" fmla="*/ 14 h 15"/>
                  <a:gd name="T10" fmla="*/ 0 w 16"/>
                  <a:gd name="T11" fmla="*/ 13 h 15"/>
                  <a:gd name="T12" fmla="*/ 0 w 16"/>
                  <a:gd name="T13" fmla="*/ 13 h 15"/>
                  <a:gd name="T14" fmla="*/ 0 w 16"/>
                  <a:gd name="T15" fmla="*/ 8 h 15"/>
                  <a:gd name="T16" fmla="*/ 2 w 16"/>
                  <a:gd name="T17" fmla="*/ 2 h 15"/>
                  <a:gd name="T18" fmla="*/ 3 w 16"/>
                  <a:gd name="T19" fmla="*/ 1 h 15"/>
                  <a:gd name="T20" fmla="*/ 4 w 16"/>
                  <a:gd name="T21" fmla="*/ 1 h 15"/>
                  <a:gd name="T22" fmla="*/ 5 w 16"/>
                  <a:gd name="T23" fmla="*/ 2 h 15"/>
                  <a:gd name="T24" fmla="*/ 4 w 16"/>
                  <a:gd name="T25" fmla="*/ 4 h 15"/>
                  <a:gd name="T26" fmla="*/ 4 w 16"/>
                  <a:gd name="T27" fmla="*/ 7 h 15"/>
                  <a:gd name="T28" fmla="*/ 4 w 16"/>
                  <a:gd name="T29" fmla="*/ 7 h 15"/>
                  <a:gd name="T30" fmla="*/ 6 w 16"/>
                  <a:gd name="T31" fmla="*/ 4 h 15"/>
                  <a:gd name="T32" fmla="*/ 8 w 16"/>
                  <a:gd name="T33" fmla="*/ 1 h 15"/>
                  <a:gd name="T34" fmla="*/ 11 w 16"/>
                  <a:gd name="T35" fmla="*/ 0 h 15"/>
                  <a:gd name="T36" fmla="*/ 12 w 16"/>
                  <a:gd name="T37" fmla="*/ 1 h 15"/>
                  <a:gd name="T38" fmla="*/ 11 w 16"/>
                  <a:gd name="T39" fmla="*/ 6 h 15"/>
                  <a:gd name="T40" fmla="*/ 10 w 16"/>
                  <a:gd name="T41" fmla="*/ 11 h 15"/>
                  <a:gd name="T42" fmla="*/ 12 w 16"/>
                  <a:gd name="T43" fmla="*/ 13 h 15"/>
                  <a:gd name="T44" fmla="*/ 15 w 16"/>
                  <a:gd name="T45" fmla="*/ 11 h 15"/>
                  <a:gd name="T46" fmla="*/ 16 w 16"/>
                  <a:gd name="T47" fmla="*/ 11 h 15"/>
                  <a:gd name="T48" fmla="*/ 14 w 16"/>
                  <a:gd name="T49" fmla="*/ 14 h 15"/>
                  <a:gd name="T50" fmla="*/ 11 w 16"/>
                  <a:gd name="T51" fmla="*/ 15 h 15"/>
                  <a:gd name="T52" fmla="*/ 7 w 16"/>
                  <a:gd name="T53" fmla="*/ 11 h 15"/>
                  <a:gd name="T54" fmla="*/ 8 w 16"/>
                  <a:gd name="T5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5">
                    <a:moveTo>
                      <a:pt x="8" y="8"/>
                    </a:moveTo>
                    <a:cubicBezTo>
                      <a:pt x="8" y="6"/>
                      <a:pt x="8" y="6"/>
                      <a:pt x="8" y="6"/>
                    </a:cubicBezTo>
                    <a:cubicBezTo>
                      <a:pt x="7" y="7"/>
                      <a:pt x="6" y="8"/>
                      <a:pt x="5" y="9"/>
                    </a:cubicBezTo>
                    <a:cubicBezTo>
                      <a:pt x="4" y="11"/>
                      <a:pt x="3" y="12"/>
                      <a:pt x="3" y="13"/>
                    </a:cubicBezTo>
                    <a:cubicBezTo>
                      <a:pt x="2" y="13"/>
                      <a:pt x="2" y="14"/>
                      <a:pt x="1" y="14"/>
                    </a:cubicBezTo>
                    <a:cubicBezTo>
                      <a:pt x="1" y="14"/>
                      <a:pt x="1" y="14"/>
                      <a:pt x="0" y="13"/>
                    </a:cubicBezTo>
                    <a:cubicBezTo>
                      <a:pt x="0" y="13"/>
                      <a:pt x="0" y="13"/>
                      <a:pt x="0" y="13"/>
                    </a:cubicBezTo>
                    <a:cubicBezTo>
                      <a:pt x="0" y="13"/>
                      <a:pt x="0" y="11"/>
                      <a:pt x="0" y="8"/>
                    </a:cubicBezTo>
                    <a:cubicBezTo>
                      <a:pt x="1" y="6"/>
                      <a:pt x="1" y="4"/>
                      <a:pt x="2" y="2"/>
                    </a:cubicBezTo>
                    <a:cubicBezTo>
                      <a:pt x="2" y="2"/>
                      <a:pt x="3" y="1"/>
                      <a:pt x="3" y="1"/>
                    </a:cubicBezTo>
                    <a:cubicBezTo>
                      <a:pt x="3" y="1"/>
                      <a:pt x="4" y="1"/>
                      <a:pt x="4" y="1"/>
                    </a:cubicBezTo>
                    <a:cubicBezTo>
                      <a:pt x="4" y="1"/>
                      <a:pt x="5" y="2"/>
                      <a:pt x="5" y="2"/>
                    </a:cubicBezTo>
                    <a:cubicBezTo>
                      <a:pt x="5" y="2"/>
                      <a:pt x="5" y="3"/>
                      <a:pt x="4" y="4"/>
                    </a:cubicBezTo>
                    <a:cubicBezTo>
                      <a:pt x="4" y="6"/>
                      <a:pt x="4" y="7"/>
                      <a:pt x="4" y="7"/>
                    </a:cubicBezTo>
                    <a:cubicBezTo>
                      <a:pt x="4" y="7"/>
                      <a:pt x="4" y="7"/>
                      <a:pt x="4" y="7"/>
                    </a:cubicBezTo>
                    <a:cubicBezTo>
                      <a:pt x="4" y="7"/>
                      <a:pt x="5" y="6"/>
                      <a:pt x="6" y="4"/>
                    </a:cubicBezTo>
                    <a:cubicBezTo>
                      <a:pt x="7" y="3"/>
                      <a:pt x="8" y="2"/>
                      <a:pt x="8" y="1"/>
                    </a:cubicBezTo>
                    <a:cubicBezTo>
                      <a:pt x="9" y="0"/>
                      <a:pt x="10" y="0"/>
                      <a:pt x="11" y="0"/>
                    </a:cubicBezTo>
                    <a:cubicBezTo>
                      <a:pt x="11" y="0"/>
                      <a:pt x="12" y="0"/>
                      <a:pt x="12" y="1"/>
                    </a:cubicBezTo>
                    <a:cubicBezTo>
                      <a:pt x="12" y="2"/>
                      <a:pt x="12" y="4"/>
                      <a:pt x="11" y="6"/>
                    </a:cubicBezTo>
                    <a:cubicBezTo>
                      <a:pt x="10" y="8"/>
                      <a:pt x="10" y="10"/>
                      <a:pt x="10" y="11"/>
                    </a:cubicBezTo>
                    <a:cubicBezTo>
                      <a:pt x="10" y="12"/>
                      <a:pt x="11" y="13"/>
                      <a:pt x="12" y="13"/>
                    </a:cubicBezTo>
                    <a:cubicBezTo>
                      <a:pt x="12" y="13"/>
                      <a:pt x="13" y="12"/>
                      <a:pt x="15" y="11"/>
                    </a:cubicBezTo>
                    <a:cubicBezTo>
                      <a:pt x="16" y="11"/>
                      <a:pt x="16" y="11"/>
                      <a:pt x="16" y="11"/>
                    </a:cubicBezTo>
                    <a:cubicBezTo>
                      <a:pt x="16" y="12"/>
                      <a:pt x="15" y="13"/>
                      <a:pt x="14" y="14"/>
                    </a:cubicBezTo>
                    <a:cubicBezTo>
                      <a:pt x="13" y="15"/>
                      <a:pt x="12" y="15"/>
                      <a:pt x="11" y="15"/>
                    </a:cubicBezTo>
                    <a:cubicBezTo>
                      <a:pt x="9" y="15"/>
                      <a:pt x="8" y="14"/>
                      <a:pt x="7" y="11"/>
                    </a:cubicBezTo>
                    <a:cubicBezTo>
                      <a:pt x="7" y="11"/>
                      <a:pt x="7" y="10"/>
                      <a:pt x="8" y="8"/>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6">
                <a:extLst>
                  <a:ext uri="{FF2B5EF4-FFF2-40B4-BE49-F238E27FC236}">
                    <a16:creationId xmlns:a16="http://schemas.microsoft.com/office/drawing/2014/main" id="{245BB267-7BB2-4A4D-A00F-E4D93EB91E1E}"/>
                  </a:ext>
                </a:extLst>
              </p:cNvPr>
              <p:cNvSpPr>
                <a:spLocks/>
              </p:cNvSpPr>
              <p:nvPr/>
            </p:nvSpPr>
            <p:spPr bwMode="auto">
              <a:xfrm>
                <a:off x="11806525" y="2672744"/>
                <a:ext cx="85861" cy="152643"/>
              </a:xfrm>
              <a:custGeom>
                <a:avLst/>
                <a:gdLst>
                  <a:gd name="T0" fmla="*/ 9 w 17"/>
                  <a:gd name="T1" fmla="*/ 31 h 31"/>
                  <a:gd name="T2" fmla="*/ 4 w 17"/>
                  <a:gd name="T3" fmla="*/ 28 h 31"/>
                  <a:gd name="T4" fmla="*/ 4 w 17"/>
                  <a:gd name="T5" fmla="*/ 26 h 31"/>
                  <a:gd name="T6" fmla="*/ 3 w 17"/>
                  <a:gd name="T7" fmla="*/ 25 h 31"/>
                  <a:gd name="T8" fmla="*/ 3 w 17"/>
                  <a:gd name="T9" fmla="*/ 25 h 31"/>
                  <a:gd name="T10" fmla="*/ 2 w 17"/>
                  <a:gd name="T11" fmla="*/ 26 h 31"/>
                  <a:gd name="T12" fmla="*/ 1 w 17"/>
                  <a:gd name="T13" fmla="*/ 25 h 31"/>
                  <a:gd name="T14" fmla="*/ 1 w 17"/>
                  <a:gd name="T15" fmla="*/ 24 h 31"/>
                  <a:gd name="T16" fmla="*/ 3 w 17"/>
                  <a:gd name="T17" fmla="*/ 14 h 31"/>
                  <a:gd name="T18" fmla="*/ 6 w 17"/>
                  <a:gd name="T19" fmla="*/ 5 h 31"/>
                  <a:gd name="T20" fmla="*/ 7 w 17"/>
                  <a:gd name="T21" fmla="*/ 2 h 31"/>
                  <a:gd name="T22" fmla="*/ 9 w 17"/>
                  <a:gd name="T23" fmla="*/ 0 h 31"/>
                  <a:gd name="T24" fmla="*/ 10 w 17"/>
                  <a:gd name="T25" fmla="*/ 1 h 31"/>
                  <a:gd name="T26" fmla="*/ 7 w 17"/>
                  <a:gd name="T27" fmla="*/ 9 h 31"/>
                  <a:gd name="T28" fmla="*/ 4 w 17"/>
                  <a:gd name="T29" fmla="*/ 19 h 31"/>
                  <a:gd name="T30" fmla="*/ 4 w 17"/>
                  <a:gd name="T31" fmla="*/ 19 h 31"/>
                  <a:gd name="T32" fmla="*/ 8 w 17"/>
                  <a:gd name="T33" fmla="*/ 14 h 31"/>
                  <a:gd name="T34" fmla="*/ 13 w 17"/>
                  <a:gd name="T35" fmla="*/ 9 h 31"/>
                  <a:gd name="T36" fmla="*/ 14 w 17"/>
                  <a:gd name="T37" fmla="*/ 10 h 31"/>
                  <a:gd name="T38" fmla="*/ 14 w 17"/>
                  <a:gd name="T39" fmla="*/ 10 h 31"/>
                  <a:gd name="T40" fmla="*/ 14 w 17"/>
                  <a:gd name="T41" fmla="*/ 12 h 31"/>
                  <a:gd name="T42" fmla="*/ 13 w 17"/>
                  <a:gd name="T43" fmla="*/ 13 h 31"/>
                  <a:gd name="T44" fmla="*/ 11 w 17"/>
                  <a:gd name="T45" fmla="*/ 14 h 31"/>
                  <a:gd name="T46" fmla="*/ 8 w 17"/>
                  <a:gd name="T47" fmla="*/ 18 h 31"/>
                  <a:gd name="T48" fmla="*/ 6 w 17"/>
                  <a:gd name="T49" fmla="*/ 24 h 31"/>
                  <a:gd name="T50" fmla="*/ 7 w 17"/>
                  <a:gd name="T51" fmla="*/ 27 h 31"/>
                  <a:gd name="T52" fmla="*/ 10 w 17"/>
                  <a:gd name="T53" fmla="*/ 28 h 31"/>
                  <a:gd name="T54" fmla="*/ 16 w 17"/>
                  <a:gd name="T55" fmla="*/ 25 h 31"/>
                  <a:gd name="T56" fmla="*/ 17 w 17"/>
                  <a:gd name="T57" fmla="*/ 25 h 31"/>
                  <a:gd name="T58" fmla="*/ 17 w 17"/>
                  <a:gd name="T59" fmla="*/ 25 h 31"/>
                  <a:gd name="T60" fmla="*/ 9 w 17"/>
                  <a:gd name="T6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31">
                    <a:moveTo>
                      <a:pt x="9" y="31"/>
                    </a:moveTo>
                    <a:cubicBezTo>
                      <a:pt x="7" y="31"/>
                      <a:pt x="5" y="30"/>
                      <a:pt x="4" y="28"/>
                    </a:cubicBezTo>
                    <a:cubicBezTo>
                      <a:pt x="4" y="27"/>
                      <a:pt x="4" y="27"/>
                      <a:pt x="4" y="26"/>
                    </a:cubicBezTo>
                    <a:cubicBezTo>
                      <a:pt x="4" y="25"/>
                      <a:pt x="4" y="25"/>
                      <a:pt x="3" y="25"/>
                    </a:cubicBezTo>
                    <a:cubicBezTo>
                      <a:pt x="3" y="25"/>
                      <a:pt x="3" y="25"/>
                      <a:pt x="3" y="25"/>
                    </a:cubicBezTo>
                    <a:cubicBezTo>
                      <a:pt x="2" y="25"/>
                      <a:pt x="2" y="26"/>
                      <a:pt x="2" y="26"/>
                    </a:cubicBezTo>
                    <a:cubicBezTo>
                      <a:pt x="1" y="26"/>
                      <a:pt x="1" y="25"/>
                      <a:pt x="1" y="25"/>
                    </a:cubicBezTo>
                    <a:cubicBezTo>
                      <a:pt x="1" y="24"/>
                      <a:pt x="0" y="24"/>
                      <a:pt x="1" y="24"/>
                    </a:cubicBezTo>
                    <a:cubicBezTo>
                      <a:pt x="1" y="22"/>
                      <a:pt x="1" y="19"/>
                      <a:pt x="3" y="14"/>
                    </a:cubicBezTo>
                    <a:cubicBezTo>
                      <a:pt x="4" y="9"/>
                      <a:pt x="5" y="6"/>
                      <a:pt x="6" y="5"/>
                    </a:cubicBezTo>
                    <a:cubicBezTo>
                      <a:pt x="6" y="4"/>
                      <a:pt x="6" y="3"/>
                      <a:pt x="7" y="2"/>
                    </a:cubicBezTo>
                    <a:cubicBezTo>
                      <a:pt x="7" y="0"/>
                      <a:pt x="8" y="0"/>
                      <a:pt x="9" y="0"/>
                    </a:cubicBezTo>
                    <a:cubicBezTo>
                      <a:pt x="9" y="0"/>
                      <a:pt x="10" y="0"/>
                      <a:pt x="10" y="1"/>
                    </a:cubicBezTo>
                    <a:cubicBezTo>
                      <a:pt x="9" y="4"/>
                      <a:pt x="8" y="7"/>
                      <a:pt x="7" y="9"/>
                    </a:cubicBezTo>
                    <a:cubicBezTo>
                      <a:pt x="5" y="14"/>
                      <a:pt x="4" y="18"/>
                      <a:pt x="4" y="19"/>
                    </a:cubicBezTo>
                    <a:cubicBezTo>
                      <a:pt x="4" y="19"/>
                      <a:pt x="4" y="19"/>
                      <a:pt x="4" y="19"/>
                    </a:cubicBezTo>
                    <a:cubicBezTo>
                      <a:pt x="5" y="17"/>
                      <a:pt x="7" y="16"/>
                      <a:pt x="8" y="14"/>
                    </a:cubicBezTo>
                    <a:cubicBezTo>
                      <a:pt x="11" y="11"/>
                      <a:pt x="12" y="9"/>
                      <a:pt x="13" y="9"/>
                    </a:cubicBezTo>
                    <a:cubicBezTo>
                      <a:pt x="13" y="9"/>
                      <a:pt x="14" y="9"/>
                      <a:pt x="14" y="10"/>
                    </a:cubicBezTo>
                    <a:cubicBezTo>
                      <a:pt x="14" y="10"/>
                      <a:pt x="14" y="10"/>
                      <a:pt x="14" y="10"/>
                    </a:cubicBezTo>
                    <a:cubicBezTo>
                      <a:pt x="14" y="11"/>
                      <a:pt x="14" y="11"/>
                      <a:pt x="14" y="12"/>
                    </a:cubicBezTo>
                    <a:cubicBezTo>
                      <a:pt x="14" y="12"/>
                      <a:pt x="13" y="12"/>
                      <a:pt x="13" y="13"/>
                    </a:cubicBezTo>
                    <a:cubicBezTo>
                      <a:pt x="12" y="14"/>
                      <a:pt x="11" y="14"/>
                      <a:pt x="11" y="14"/>
                    </a:cubicBezTo>
                    <a:cubicBezTo>
                      <a:pt x="10" y="15"/>
                      <a:pt x="9" y="17"/>
                      <a:pt x="8" y="18"/>
                    </a:cubicBezTo>
                    <a:cubicBezTo>
                      <a:pt x="7" y="21"/>
                      <a:pt x="6" y="22"/>
                      <a:pt x="6" y="24"/>
                    </a:cubicBezTo>
                    <a:cubicBezTo>
                      <a:pt x="6" y="26"/>
                      <a:pt x="6" y="27"/>
                      <a:pt x="7" y="27"/>
                    </a:cubicBezTo>
                    <a:cubicBezTo>
                      <a:pt x="8" y="28"/>
                      <a:pt x="9" y="28"/>
                      <a:pt x="10" y="28"/>
                    </a:cubicBezTo>
                    <a:cubicBezTo>
                      <a:pt x="11" y="28"/>
                      <a:pt x="13" y="27"/>
                      <a:pt x="16" y="25"/>
                    </a:cubicBezTo>
                    <a:cubicBezTo>
                      <a:pt x="16" y="25"/>
                      <a:pt x="17" y="25"/>
                      <a:pt x="17" y="25"/>
                    </a:cubicBezTo>
                    <a:cubicBezTo>
                      <a:pt x="17" y="25"/>
                      <a:pt x="17" y="25"/>
                      <a:pt x="17" y="25"/>
                    </a:cubicBezTo>
                    <a:cubicBezTo>
                      <a:pt x="14" y="29"/>
                      <a:pt x="12" y="31"/>
                      <a:pt x="9" y="31"/>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7">
                <a:extLst>
                  <a:ext uri="{FF2B5EF4-FFF2-40B4-BE49-F238E27FC236}">
                    <a16:creationId xmlns:a16="http://schemas.microsoft.com/office/drawing/2014/main" id="{4048B184-E46A-4F48-BD49-6DA7E481D2BC}"/>
                  </a:ext>
                </a:extLst>
              </p:cNvPr>
              <p:cNvSpPr>
                <a:spLocks/>
              </p:cNvSpPr>
              <p:nvPr/>
            </p:nvSpPr>
            <p:spPr bwMode="auto">
              <a:xfrm>
                <a:off x="10232398" y="2065353"/>
                <a:ext cx="92222" cy="149463"/>
              </a:xfrm>
              <a:custGeom>
                <a:avLst/>
                <a:gdLst>
                  <a:gd name="T0" fmla="*/ 0 w 29"/>
                  <a:gd name="T1" fmla="*/ 0 h 47"/>
                  <a:gd name="T2" fmla="*/ 29 w 29"/>
                  <a:gd name="T3" fmla="*/ 0 h 47"/>
                  <a:gd name="T4" fmla="*/ 29 w 29"/>
                  <a:gd name="T5" fmla="*/ 8 h 47"/>
                  <a:gd name="T6" fmla="*/ 11 w 29"/>
                  <a:gd name="T7" fmla="*/ 8 h 47"/>
                  <a:gd name="T8" fmla="*/ 11 w 29"/>
                  <a:gd name="T9" fmla="*/ 19 h 47"/>
                  <a:gd name="T10" fmla="*/ 28 w 29"/>
                  <a:gd name="T11" fmla="*/ 19 h 47"/>
                  <a:gd name="T12" fmla="*/ 28 w 29"/>
                  <a:gd name="T13" fmla="*/ 27 h 47"/>
                  <a:gd name="T14" fmla="*/ 11 w 29"/>
                  <a:gd name="T15" fmla="*/ 27 h 47"/>
                  <a:gd name="T16" fmla="*/ 11 w 29"/>
                  <a:gd name="T17" fmla="*/ 38 h 47"/>
                  <a:gd name="T18" fmla="*/ 29 w 29"/>
                  <a:gd name="T19" fmla="*/ 38 h 47"/>
                  <a:gd name="T20" fmla="*/ 29 w 29"/>
                  <a:gd name="T21" fmla="*/ 47 h 47"/>
                  <a:gd name="T22" fmla="*/ 0 w 29"/>
                  <a:gd name="T23" fmla="*/ 47 h 47"/>
                  <a:gd name="T24" fmla="*/ 0 w 29"/>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0" y="0"/>
                    </a:moveTo>
                    <a:lnTo>
                      <a:pt x="29" y="0"/>
                    </a:lnTo>
                    <a:lnTo>
                      <a:pt x="29" y="8"/>
                    </a:lnTo>
                    <a:lnTo>
                      <a:pt x="11" y="8"/>
                    </a:lnTo>
                    <a:lnTo>
                      <a:pt x="11" y="19"/>
                    </a:lnTo>
                    <a:lnTo>
                      <a:pt x="28" y="19"/>
                    </a:lnTo>
                    <a:lnTo>
                      <a:pt x="28" y="27"/>
                    </a:lnTo>
                    <a:lnTo>
                      <a:pt x="11" y="27"/>
                    </a:lnTo>
                    <a:lnTo>
                      <a:pt x="11" y="38"/>
                    </a:lnTo>
                    <a:lnTo>
                      <a:pt x="29" y="38"/>
                    </a:lnTo>
                    <a:lnTo>
                      <a:pt x="29" y="47"/>
                    </a:lnTo>
                    <a:lnTo>
                      <a:pt x="0" y="47"/>
                    </a:ln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8">
                <a:extLst>
                  <a:ext uri="{FF2B5EF4-FFF2-40B4-BE49-F238E27FC236}">
                    <a16:creationId xmlns:a16="http://schemas.microsoft.com/office/drawing/2014/main" id="{CAD4C9E1-2166-494C-A1DA-06D28F161B83}"/>
                  </a:ext>
                </a:extLst>
              </p:cNvPr>
              <p:cNvSpPr>
                <a:spLocks/>
              </p:cNvSpPr>
              <p:nvPr/>
            </p:nvSpPr>
            <p:spPr bwMode="auto">
              <a:xfrm>
                <a:off x="10343700" y="2100334"/>
                <a:ext cx="104942" cy="114482"/>
              </a:xfrm>
              <a:custGeom>
                <a:avLst/>
                <a:gdLst>
                  <a:gd name="T0" fmla="*/ 21 w 21"/>
                  <a:gd name="T1" fmla="*/ 23 h 23"/>
                  <a:gd name="T2" fmla="*/ 15 w 21"/>
                  <a:gd name="T3" fmla="*/ 23 h 23"/>
                  <a:gd name="T4" fmla="*/ 15 w 21"/>
                  <a:gd name="T5" fmla="*/ 18 h 23"/>
                  <a:gd name="T6" fmla="*/ 15 w 21"/>
                  <a:gd name="T7" fmla="*/ 18 h 23"/>
                  <a:gd name="T8" fmla="*/ 8 w 21"/>
                  <a:gd name="T9" fmla="*/ 23 h 23"/>
                  <a:gd name="T10" fmla="*/ 0 w 21"/>
                  <a:gd name="T11" fmla="*/ 14 h 23"/>
                  <a:gd name="T12" fmla="*/ 0 w 21"/>
                  <a:gd name="T13" fmla="*/ 0 h 23"/>
                  <a:gd name="T14" fmla="*/ 7 w 21"/>
                  <a:gd name="T15" fmla="*/ 0 h 23"/>
                  <a:gd name="T16" fmla="*/ 7 w 21"/>
                  <a:gd name="T17" fmla="*/ 11 h 23"/>
                  <a:gd name="T18" fmla="*/ 10 w 21"/>
                  <a:gd name="T19" fmla="*/ 17 h 23"/>
                  <a:gd name="T20" fmla="*/ 15 w 21"/>
                  <a:gd name="T21" fmla="*/ 10 h 23"/>
                  <a:gd name="T22" fmla="*/ 15 w 21"/>
                  <a:gd name="T23" fmla="*/ 0 h 23"/>
                  <a:gd name="T24" fmla="*/ 21 w 21"/>
                  <a:gd name="T25" fmla="*/ 0 h 23"/>
                  <a:gd name="T26" fmla="*/ 21 w 21"/>
                  <a:gd name="T2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21" y="23"/>
                    </a:moveTo>
                    <a:cubicBezTo>
                      <a:pt x="15" y="23"/>
                      <a:pt x="15" y="23"/>
                      <a:pt x="15" y="23"/>
                    </a:cubicBezTo>
                    <a:cubicBezTo>
                      <a:pt x="15" y="18"/>
                      <a:pt x="15" y="18"/>
                      <a:pt x="15" y="18"/>
                    </a:cubicBezTo>
                    <a:cubicBezTo>
                      <a:pt x="15" y="18"/>
                      <a:pt x="15" y="18"/>
                      <a:pt x="15" y="18"/>
                    </a:cubicBezTo>
                    <a:cubicBezTo>
                      <a:pt x="14" y="22"/>
                      <a:pt x="11" y="23"/>
                      <a:pt x="8" y="23"/>
                    </a:cubicBezTo>
                    <a:cubicBezTo>
                      <a:pt x="2" y="23"/>
                      <a:pt x="0" y="19"/>
                      <a:pt x="0" y="14"/>
                    </a:cubicBezTo>
                    <a:cubicBezTo>
                      <a:pt x="0" y="0"/>
                      <a:pt x="0" y="0"/>
                      <a:pt x="0" y="0"/>
                    </a:cubicBezTo>
                    <a:cubicBezTo>
                      <a:pt x="7" y="0"/>
                      <a:pt x="7" y="0"/>
                      <a:pt x="7" y="0"/>
                    </a:cubicBezTo>
                    <a:cubicBezTo>
                      <a:pt x="7" y="11"/>
                      <a:pt x="7" y="11"/>
                      <a:pt x="7" y="11"/>
                    </a:cubicBezTo>
                    <a:cubicBezTo>
                      <a:pt x="7" y="15"/>
                      <a:pt x="8" y="17"/>
                      <a:pt x="10" y="17"/>
                    </a:cubicBezTo>
                    <a:cubicBezTo>
                      <a:pt x="13" y="17"/>
                      <a:pt x="15" y="14"/>
                      <a:pt x="15" y="10"/>
                    </a:cubicBezTo>
                    <a:cubicBezTo>
                      <a:pt x="15" y="0"/>
                      <a:pt x="15" y="0"/>
                      <a:pt x="15" y="0"/>
                    </a:cubicBezTo>
                    <a:cubicBezTo>
                      <a:pt x="21" y="0"/>
                      <a:pt x="21" y="0"/>
                      <a:pt x="21" y="0"/>
                    </a:cubicBezTo>
                    <a:lnTo>
                      <a:pt x="21" y="23"/>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9">
                <a:extLst>
                  <a:ext uri="{FF2B5EF4-FFF2-40B4-BE49-F238E27FC236}">
                    <a16:creationId xmlns:a16="http://schemas.microsoft.com/office/drawing/2014/main" id="{E82ACB78-5DAD-4F08-A370-1F782292D655}"/>
                  </a:ext>
                </a:extLst>
              </p:cNvPr>
              <p:cNvSpPr>
                <a:spLocks/>
              </p:cNvSpPr>
              <p:nvPr/>
            </p:nvSpPr>
            <p:spPr bwMode="auto">
              <a:xfrm>
                <a:off x="10467722" y="2100334"/>
                <a:ext cx="73141" cy="114482"/>
              </a:xfrm>
              <a:custGeom>
                <a:avLst/>
                <a:gdLst>
                  <a:gd name="T0" fmla="*/ 15 w 15"/>
                  <a:gd name="T1" fmla="*/ 6 h 23"/>
                  <a:gd name="T2" fmla="*/ 12 w 15"/>
                  <a:gd name="T3" fmla="*/ 6 h 23"/>
                  <a:gd name="T4" fmla="*/ 7 w 15"/>
                  <a:gd name="T5" fmla="*/ 13 h 23"/>
                  <a:gd name="T6" fmla="*/ 7 w 15"/>
                  <a:gd name="T7" fmla="*/ 23 h 23"/>
                  <a:gd name="T8" fmla="*/ 0 w 15"/>
                  <a:gd name="T9" fmla="*/ 23 h 23"/>
                  <a:gd name="T10" fmla="*/ 0 w 15"/>
                  <a:gd name="T11" fmla="*/ 0 h 23"/>
                  <a:gd name="T12" fmla="*/ 7 w 15"/>
                  <a:gd name="T13" fmla="*/ 0 h 23"/>
                  <a:gd name="T14" fmla="*/ 7 w 15"/>
                  <a:gd name="T15" fmla="*/ 4 h 23"/>
                  <a:gd name="T16" fmla="*/ 7 w 15"/>
                  <a:gd name="T17" fmla="*/ 4 h 23"/>
                  <a:gd name="T18" fmla="*/ 13 w 15"/>
                  <a:gd name="T19" fmla="*/ 0 h 23"/>
                  <a:gd name="T20" fmla="*/ 15 w 15"/>
                  <a:gd name="T21" fmla="*/ 0 h 23"/>
                  <a:gd name="T22" fmla="*/ 15 w 15"/>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3">
                    <a:moveTo>
                      <a:pt x="15" y="6"/>
                    </a:moveTo>
                    <a:cubicBezTo>
                      <a:pt x="14" y="6"/>
                      <a:pt x="13" y="6"/>
                      <a:pt x="12" y="6"/>
                    </a:cubicBezTo>
                    <a:cubicBezTo>
                      <a:pt x="9" y="6"/>
                      <a:pt x="7" y="9"/>
                      <a:pt x="7" y="13"/>
                    </a:cubicBezTo>
                    <a:cubicBezTo>
                      <a:pt x="7" y="23"/>
                      <a:pt x="7" y="23"/>
                      <a:pt x="7" y="23"/>
                    </a:cubicBezTo>
                    <a:cubicBezTo>
                      <a:pt x="0" y="23"/>
                      <a:pt x="0" y="23"/>
                      <a:pt x="0" y="23"/>
                    </a:cubicBezTo>
                    <a:cubicBezTo>
                      <a:pt x="0" y="0"/>
                      <a:pt x="0" y="0"/>
                      <a:pt x="0" y="0"/>
                    </a:cubicBezTo>
                    <a:cubicBezTo>
                      <a:pt x="7" y="0"/>
                      <a:pt x="7" y="0"/>
                      <a:pt x="7" y="0"/>
                    </a:cubicBezTo>
                    <a:cubicBezTo>
                      <a:pt x="7" y="4"/>
                      <a:pt x="7" y="4"/>
                      <a:pt x="7" y="4"/>
                    </a:cubicBezTo>
                    <a:cubicBezTo>
                      <a:pt x="7" y="4"/>
                      <a:pt x="7" y="4"/>
                      <a:pt x="7" y="4"/>
                    </a:cubicBezTo>
                    <a:cubicBezTo>
                      <a:pt x="8" y="2"/>
                      <a:pt x="10" y="0"/>
                      <a:pt x="13" y="0"/>
                    </a:cubicBezTo>
                    <a:cubicBezTo>
                      <a:pt x="14" y="0"/>
                      <a:pt x="14" y="0"/>
                      <a:pt x="15" y="0"/>
                    </a:cubicBezTo>
                    <a:lnTo>
                      <a:pt x="15" y="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0">
                <a:extLst>
                  <a:ext uri="{FF2B5EF4-FFF2-40B4-BE49-F238E27FC236}">
                    <a16:creationId xmlns:a16="http://schemas.microsoft.com/office/drawing/2014/main" id="{198DB336-2DE9-4CD9-8495-DFC18D788731}"/>
                  </a:ext>
                </a:extLst>
              </p:cNvPr>
              <p:cNvSpPr>
                <a:spLocks noEditPoints="1"/>
              </p:cNvSpPr>
              <p:nvPr/>
            </p:nvSpPr>
            <p:spPr bwMode="auto">
              <a:xfrm>
                <a:off x="10544043" y="2100334"/>
                <a:ext cx="114482" cy="114482"/>
              </a:xfrm>
              <a:custGeom>
                <a:avLst/>
                <a:gdLst>
                  <a:gd name="T0" fmla="*/ 0 w 23"/>
                  <a:gd name="T1" fmla="*/ 11 h 23"/>
                  <a:gd name="T2" fmla="*/ 11 w 23"/>
                  <a:gd name="T3" fmla="*/ 0 h 23"/>
                  <a:gd name="T4" fmla="*/ 23 w 23"/>
                  <a:gd name="T5" fmla="*/ 11 h 23"/>
                  <a:gd name="T6" fmla="*/ 11 w 23"/>
                  <a:gd name="T7" fmla="*/ 23 h 23"/>
                  <a:gd name="T8" fmla="*/ 0 w 23"/>
                  <a:gd name="T9" fmla="*/ 11 h 23"/>
                  <a:gd name="T10" fmla="*/ 16 w 23"/>
                  <a:gd name="T11" fmla="*/ 11 h 23"/>
                  <a:gd name="T12" fmla="*/ 11 w 23"/>
                  <a:gd name="T13" fmla="*/ 5 h 23"/>
                  <a:gd name="T14" fmla="*/ 7 w 23"/>
                  <a:gd name="T15" fmla="*/ 11 h 23"/>
                  <a:gd name="T16" fmla="*/ 11 w 23"/>
                  <a:gd name="T17" fmla="*/ 18 h 23"/>
                  <a:gd name="T18" fmla="*/ 16 w 23"/>
                  <a:gd name="T19"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0" y="11"/>
                    </a:moveTo>
                    <a:cubicBezTo>
                      <a:pt x="0" y="4"/>
                      <a:pt x="5" y="0"/>
                      <a:pt x="11" y="0"/>
                    </a:cubicBezTo>
                    <a:cubicBezTo>
                      <a:pt x="18" y="0"/>
                      <a:pt x="23" y="4"/>
                      <a:pt x="23" y="11"/>
                    </a:cubicBezTo>
                    <a:cubicBezTo>
                      <a:pt x="23" y="19"/>
                      <a:pt x="18" y="23"/>
                      <a:pt x="11" y="23"/>
                    </a:cubicBezTo>
                    <a:cubicBezTo>
                      <a:pt x="5" y="23"/>
                      <a:pt x="0" y="19"/>
                      <a:pt x="0" y="11"/>
                    </a:cubicBezTo>
                    <a:moveTo>
                      <a:pt x="16" y="11"/>
                    </a:moveTo>
                    <a:cubicBezTo>
                      <a:pt x="16" y="8"/>
                      <a:pt x="14" y="5"/>
                      <a:pt x="11" y="5"/>
                    </a:cubicBezTo>
                    <a:cubicBezTo>
                      <a:pt x="8" y="5"/>
                      <a:pt x="7" y="8"/>
                      <a:pt x="7" y="11"/>
                    </a:cubicBezTo>
                    <a:cubicBezTo>
                      <a:pt x="7" y="15"/>
                      <a:pt x="8" y="18"/>
                      <a:pt x="11" y="18"/>
                    </a:cubicBezTo>
                    <a:cubicBezTo>
                      <a:pt x="14" y="18"/>
                      <a:pt x="16" y="15"/>
                      <a:pt x="16" y="11"/>
                    </a:cubicBezTo>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1">
                <a:extLst>
                  <a:ext uri="{FF2B5EF4-FFF2-40B4-BE49-F238E27FC236}">
                    <a16:creationId xmlns:a16="http://schemas.microsoft.com/office/drawing/2014/main" id="{B42B4F14-1A34-4AC5-9D3E-B448BA4A09AB}"/>
                  </a:ext>
                </a:extLst>
              </p:cNvPr>
              <p:cNvSpPr>
                <a:spLocks noEditPoints="1"/>
              </p:cNvSpPr>
              <p:nvPr/>
            </p:nvSpPr>
            <p:spPr bwMode="auto">
              <a:xfrm>
                <a:off x="10671245" y="2100334"/>
                <a:ext cx="108122" cy="159003"/>
              </a:xfrm>
              <a:custGeom>
                <a:avLst/>
                <a:gdLst>
                  <a:gd name="T0" fmla="*/ 0 w 22"/>
                  <a:gd name="T1" fmla="*/ 0 h 32"/>
                  <a:gd name="T2" fmla="*/ 6 w 22"/>
                  <a:gd name="T3" fmla="*/ 0 h 32"/>
                  <a:gd name="T4" fmla="*/ 6 w 22"/>
                  <a:gd name="T5" fmla="*/ 4 h 32"/>
                  <a:gd name="T6" fmla="*/ 6 w 22"/>
                  <a:gd name="T7" fmla="*/ 4 h 32"/>
                  <a:gd name="T8" fmla="*/ 14 w 22"/>
                  <a:gd name="T9" fmla="*/ 0 h 32"/>
                  <a:gd name="T10" fmla="*/ 22 w 22"/>
                  <a:gd name="T11" fmla="*/ 11 h 32"/>
                  <a:gd name="T12" fmla="*/ 13 w 22"/>
                  <a:gd name="T13" fmla="*/ 23 h 32"/>
                  <a:gd name="T14" fmla="*/ 7 w 22"/>
                  <a:gd name="T15" fmla="*/ 19 h 32"/>
                  <a:gd name="T16" fmla="*/ 7 w 22"/>
                  <a:gd name="T17" fmla="*/ 19 h 32"/>
                  <a:gd name="T18" fmla="*/ 7 w 22"/>
                  <a:gd name="T19" fmla="*/ 32 h 32"/>
                  <a:gd name="T20" fmla="*/ 0 w 22"/>
                  <a:gd name="T21" fmla="*/ 32 h 32"/>
                  <a:gd name="T22" fmla="*/ 0 w 22"/>
                  <a:gd name="T23" fmla="*/ 0 h 32"/>
                  <a:gd name="T24" fmla="*/ 11 w 22"/>
                  <a:gd name="T25" fmla="*/ 6 h 32"/>
                  <a:gd name="T26" fmla="*/ 7 w 22"/>
                  <a:gd name="T27" fmla="*/ 11 h 32"/>
                  <a:gd name="T28" fmla="*/ 11 w 22"/>
                  <a:gd name="T29" fmla="*/ 17 h 32"/>
                  <a:gd name="T30" fmla="*/ 15 w 22"/>
                  <a:gd name="T31" fmla="*/ 11 h 32"/>
                  <a:gd name="T32" fmla="*/ 11 w 22"/>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2">
                    <a:moveTo>
                      <a:pt x="0" y="0"/>
                    </a:moveTo>
                    <a:cubicBezTo>
                      <a:pt x="6" y="0"/>
                      <a:pt x="6" y="0"/>
                      <a:pt x="6" y="0"/>
                    </a:cubicBezTo>
                    <a:cubicBezTo>
                      <a:pt x="6" y="4"/>
                      <a:pt x="6" y="4"/>
                      <a:pt x="6" y="4"/>
                    </a:cubicBezTo>
                    <a:cubicBezTo>
                      <a:pt x="6" y="4"/>
                      <a:pt x="6" y="4"/>
                      <a:pt x="6" y="4"/>
                    </a:cubicBezTo>
                    <a:cubicBezTo>
                      <a:pt x="8" y="1"/>
                      <a:pt x="11" y="0"/>
                      <a:pt x="14" y="0"/>
                    </a:cubicBezTo>
                    <a:cubicBezTo>
                      <a:pt x="19" y="0"/>
                      <a:pt x="22" y="6"/>
                      <a:pt x="22" y="11"/>
                    </a:cubicBezTo>
                    <a:cubicBezTo>
                      <a:pt x="22" y="18"/>
                      <a:pt x="19" y="23"/>
                      <a:pt x="13" y="23"/>
                    </a:cubicBezTo>
                    <a:cubicBezTo>
                      <a:pt x="11" y="23"/>
                      <a:pt x="8" y="22"/>
                      <a:pt x="7" y="19"/>
                    </a:cubicBezTo>
                    <a:cubicBezTo>
                      <a:pt x="7" y="19"/>
                      <a:pt x="7" y="19"/>
                      <a:pt x="7" y="19"/>
                    </a:cubicBezTo>
                    <a:cubicBezTo>
                      <a:pt x="7" y="32"/>
                      <a:pt x="7" y="32"/>
                      <a:pt x="7" y="32"/>
                    </a:cubicBezTo>
                    <a:cubicBezTo>
                      <a:pt x="0" y="32"/>
                      <a:pt x="0" y="32"/>
                      <a:pt x="0" y="32"/>
                    </a:cubicBezTo>
                    <a:lnTo>
                      <a:pt x="0" y="0"/>
                    </a:lnTo>
                    <a:close/>
                    <a:moveTo>
                      <a:pt x="11" y="6"/>
                    </a:moveTo>
                    <a:cubicBezTo>
                      <a:pt x="8" y="6"/>
                      <a:pt x="7" y="8"/>
                      <a:pt x="7" y="11"/>
                    </a:cubicBezTo>
                    <a:cubicBezTo>
                      <a:pt x="7" y="15"/>
                      <a:pt x="9" y="17"/>
                      <a:pt x="11" y="17"/>
                    </a:cubicBezTo>
                    <a:cubicBezTo>
                      <a:pt x="14" y="17"/>
                      <a:pt x="15" y="15"/>
                      <a:pt x="15" y="11"/>
                    </a:cubicBezTo>
                    <a:cubicBezTo>
                      <a:pt x="15" y="8"/>
                      <a:pt x="14" y="6"/>
                      <a:pt x="11" y="6"/>
                    </a:cubicBezTo>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2">
                <a:extLst>
                  <a:ext uri="{FF2B5EF4-FFF2-40B4-BE49-F238E27FC236}">
                    <a16:creationId xmlns:a16="http://schemas.microsoft.com/office/drawing/2014/main" id="{7873ACE8-AEE7-490F-89AA-F7262D682E78}"/>
                  </a:ext>
                </a:extLst>
              </p:cNvPr>
              <p:cNvSpPr>
                <a:spLocks noEditPoints="1"/>
              </p:cNvSpPr>
              <p:nvPr/>
            </p:nvSpPr>
            <p:spPr bwMode="auto">
              <a:xfrm>
                <a:off x="10788907" y="2100334"/>
                <a:ext cx="104942" cy="114482"/>
              </a:xfrm>
              <a:custGeom>
                <a:avLst/>
                <a:gdLst>
                  <a:gd name="T0" fmla="*/ 7 w 21"/>
                  <a:gd name="T1" fmla="*/ 14 h 23"/>
                  <a:gd name="T2" fmla="*/ 13 w 21"/>
                  <a:gd name="T3" fmla="*/ 18 h 23"/>
                  <a:gd name="T4" fmla="*/ 19 w 21"/>
                  <a:gd name="T5" fmla="*/ 16 h 23"/>
                  <a:gd name="T6" fmla="*/ 19 w 21"/>
                  <a:gd name="T7" fmla="*/ 22 h 23"/>
                  <a:gd name="T8" fmla="*/ 12 w 21"/>
                  <a:gd name="T9" fmla="*/ 23 h 23"/>
                  <a:gd name="T10" fmla="*/ 0 w 21"/>
                  <a:gd name="T11" fmla="*/ 11 h 23"/>
                  <a:gd name="T12" fmla="*/ 11 w 21"/>
                  <a:gd name="T13" fmla="*/ 0 h 23"/>
                  <a:gd name="T14" fmla="*/ 21 w 21"/>
                  <a:gd name="T15" fmla="*/ 12 h 23"/>
                  <a:gd name="T16" fmla="*/ 21 w 21"/>
                  <a:gd name="T17" fmla="*/ 14 h 23"/>
                  <a:gd name="T18" fmla="*/ 7 w 21"/>
                  <a:gd name="T19" fmla="*/ 14 h 23"/>
                  <a:gd name="T20" fmla="*/ 15 w 21"/>
                  <a:gd name="T21" fmla="*/ 9 h 23"/>
                  <a:gd name="T22" fmla="*/ 11 w 21"/>
                  <a:gd name="T23" fmla="*/ 5 h 23"/>
                  <a:gd name="T24" fmla="*/ 7 w 21"/>
                  <a:gd name="T25" fmla="*/ 9 h 23"/>
                  <a:gd name="T26" fmla="*/ 15 w 21"/>
                  <a:gd name="T2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7" y="14"/>
                    </a:moveTo>
                    <a:cubicBezTo>
                      <a:pt x="8" y="17"/>
                      <a:pt x="10" y="18"/>
                      <a:pt x="13" y="18"/>
                    </a:cubicBezTo>
                    <a:cubicBezTo>
                      <a:pt x="15" y="18"/>
                      <a:pt x="17" y="17"/>
                      <a:pt x="19" y="16"/>
                    </a:cubicBezTo>
                    <a:cubicBezTo>
                      <a:pt x="19" y="22"/>
                      <a:pt x="19" y="22"/>
                      <a:pt x="19" y="22"/>
                    </a:cubicBezTo>
                    <a:cubicBezTo>
                      <a:pt x="17" y="23"/>
                      <a:pt x="15" y="23"/>
                      <a:pt x="12" y="23"/>
                    </a:cubicBezTo>
                    <a:cubicBezTo>
                      <a:pt x="5" y="23"/>
                      <a:pt x="0" y="19"/>
                      <a:pt x="0" y="11"/>
                    </a:cubicBezTo>
                    <a:cubicBezTo>
                      <a:pt x="0" y="4"/>
                      <a:pt x="5" y="0"/>
                      <a:pt x="11" y="0"/>
                    </a:cubicBezTo>
                    <a:cubicBezTo>
                      <a:pt x="19" y="0"/>
                      <a:pt x="21" y="6"/>
                      <a:pt x="21" y="12"/>
                    </a:cubicBezTo>
                    <a:cubicBezTo>
                      <a:pt x="21" y="14"/>
                      <a:pt x="21" y="14"/>
                      <a:pt x="21" y="14"/>
                    </a:cubicBezTo>
                    <a:lnTo>
                      <a:pt x="7" y="14"/>
                    </a:lnTo>
                    <a:close/>
                    <a:moveTo>
                      <a:pt x="15" y="9"/>
                    </a:moveTo>
                    <a:cubicBezTo>
                      <a:pt x="15" y="7"/>
                      <a:pt x="14" y="5"/>
                      <a:pt x="11" y="5"/>
                    </a:cubicBezTo>
                    <a:cubicBezTo>
                      <a:pt x="9" y="5"/>
                      <a:pt x="8" y="7"/>
                      <a:pt x="7" y="9"/>
                    </a:cubicBezTo>
                    <a:lnTo>
                      <a:pt x="15" y="9"/>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3">
                <a:extLst>
                  <a:ext uri="{FF2B5EF4-FFF2-40B4-BE49-F238E27FC236}">
                    <a16:creationId xmlns:a16="http://schemas.microsoft.com/office/drawing/2014/main" id="{5DD6460B-C8D7-43A7-BF98-3D0E53FD29AE}"/>
                  </a:ext>
                </a:extLst>
              </p:cNvPr>
              <p:cNvSpPr>
                <a:spLocks noEditPoints="1"/>
              </p:cNvSpPr>
              <p:nvPr/>
            </p:nvSpPr>
            <p:spPr bwMode="auto">
              <a:xfrm>
                <a:off x="10906569" y="2100334"/>
                <a:ext cx="98582" cy="114482"/>
              </a:xfrm>
              <a:custGeom>
                <a:avLst/>
                <a:gdLst>
                  <a:gd name="T0" fmla="*/ 14 w 20"/>
                  <a:gd name="T1" fmla="*/ 23 h 23"/>
                  <a:gd name="T2" fmla="*/ 14 w 20"/>
                  <a:gd name="T3" fmla="*/ 19 h 23"/>
                  <a:gd name="T4" fmla="*/ 13 w 20"/>
                  <a:gd name="T5" fmla="*/ 19 h 23"/>
                  <a:gd name="T6" fmla="*/ 7 w 20"/>
                  <a:gd name="T7" fmla="*/ 23 h 23"/>
                  <a:gd name="T8" fmla="*/ 0 w 20"/>
                  <a:gd name="T9" fmla="*/ 16 h 23"/>
                  <a:gd name="T10" fmla="*/ 10 w 20"/>
                  <a:gd name="T11" fmla="*/ 8 h 23"/>
                  <a:gd name="T12" fmla="*/ 13 w 20"/>
                  <a:gd name="T13" fmla="*/ 9 h 23"/>
                  <a:gd name="T14" fmla="*/ 9 w 20"/>
                  <a:gd name="T15" fmla="*/ 5 h 23"/>
                  <a:gd name="T16" fmla="*/ 2 w 20"/>
                  <a:gd name="T17" fmla="*/ 7 h 23"/>
                  <a:gd name="T18" fmla="*/ 2 w 20"/>
                  <a:gd name="T19" fmla="*/ 1 h 23"/>
                  <a:gd name="T20" fmla="*/ 10 w 20"/>
                  <a:gd name="T21" fmla="*/ 0 h 23"/>
                  <a:gd name="T22" fmla="*/ 20 w 20"/>
                  <a:gd name="T23" fmla="*/ 9 h 23"/>
                  <a:gd name="T24" fmla="*/ 20 w 20"/>
                  <a:gd name="T25" fmla="*/ 17 h 23"/>
                  <a:gd name="T26" fmla="*/ 20 w 20"/>
                  <a:gd name="T27" fmla="*/ 23 h 23"/>
                  <a:gd name="T28" fmla="*/ 14 w 20"/>
                  <a:gd name="T29" fmla="*/ 23 h 23"/>
                  <a:gd name="T30" fmla="*/ 9 w 20"/>
                  <a:gd name="T31" fmla="*/ 18 h 23"/>
                  <a:gd name="T32" fmla="*/ 13 w 20"/>
                  <a:gd name="T33" fmla="*/ 13 h 23"/>
                  <a:gd name="T34" fmla="*/ 10 w 20"/>
                  <a:gd name="T35" fmla="*/ 13 h 23"/>
                  <a:gd name="T36" fmla="*/ 6 w 20"/>
                  <a:gd name="T37" fmla="*/ 15 h 23"/>
                  <a:gd name="T38" fmla="*/ 9 w 20"/>
                  <a:gd name="T3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3">
                    <a:moveTo>
                      <a:pt x="14" y="23"/>
                    </a:moveTo>
                    <a:cubicBezTo>
                      <a:pt x="14" y="21"/>
                      <a:pt x="14" y="20"/>
                      <a:pt x="14" y="19"/>
                    </a:cubicBezTo>
                    <a:cubicBezTo>
                      <a:pt x="13" y="19"/>
                      <a:pt x="13" y="19"/>
                      <a:pt x="13" y="19"/>
                    </a:cubicBezTo>
                    <a:cubicBezTo>
                      <a:pt x="12" y="22"/>
                      <a:pt x="10" y="23"/>
                      <a:pt x="7" y="23"/>
                    </a:cubicBezTo>
                    <a:cubicBezTo>
                      <a:pt x="3" y="23"/>
                      <a:pt x="0" y="21"/>
                      <a:pt x="0" y="16"/>
                    </a:cubicBezTo>
                    <a:cubicBezTo>
                      <a:pt x="0" y="9"/>
                      <a:pt x="6" y="8"/>
                      <a:pt x="10" y="8"/>
                    </a:cubicBezTo>
                    <a:cubicBezTo>
                      <a:pt x="11" y="8"/>
                      <a:pt x="12" y="9"/>
                      <a:pt x="13" y="9"/>
                    </a:cubicBezTo>
                    <a:cubicBezTo>
                      <a:pt x="13" y="6"/>
                      <a:pt x="11" y="5"/>
                      <a:pt x="9" y="5"/>
                    </a:cubicBezTo>
                    <a:cubicBezTo>
                      <a:pt x="6" y="5"/>
                      <a:pt x="4" y="5"/>
                      <a:pt x="2" y="7"/>
                    </a:cubicBezTo>
                    <a:cubicBezTo>
                      <a:pt x="2" y="1"/>
                      <a:pt x="2" y="1"/>
                      <a:pt x="2" y="1"/>
                    </a:cubicBezTo>
                    <a:cubicBezTo>
                      <a:pt x="5" y="0"/>
                      <a:pt x="7" y="0"/>
                      <a:pt x="10" y="0"/>
                    </a:cubicBezTo>
                    <a:cubicBezTo>
                      <a:pt x="15" y="0"/>
                      <a:pt x="20" y="2"/>
                      <a:pt x="20" y="9"/>
                    </a:cubicBezTo>
                    <a:cubicBezTo>
                      <a:pt x="20" y="17"/>
                      <a:pt x="20" y="17"/>
                      <a:pt x="20" y="17"/>
                    </a:cubicBezTo>
                    <a:cubicBezTo>
                      <a:pt x="20" y="19"/>
                      <a:pt x="20" y="21"/>
                      <a:pt x="20" y="23"/>
                    </a:cubicBezTo>
                    <a:lnTo>
                      <a:pt x="14" y="23"/>
                    </a:lnTo>
                    <a:close/>
                    <a:moveTo>
                      <a:pt x="9" y="18"/>
                    </a:moveTo>
                    <a:cubicBezTo>
                      <a:pt x="12" y="18"/>
                      <a:pt x="13" y="15"/>
                      <a:pt x="13" y="13"/>
                    </a:cubicBezTo>
                    <a:cubicBezTo>
                      <a:pt x="12" y="13"/>
                      <a:pt x="11" y="13"/>
                      <a:pt x="10" y="13"/>
                    </a:cubicBezTo>
                    <a:cubicBezTo>
                      <a:pt x="8" y="13"/>
                      <a:pt x="6" y="13"/>
                      <a:pt x="6" y="15"/>
                    </a:cubicBezTo>
                    <a:cubicBezTo>
                      <a:pt x="6" y="17"/>
                      <a:pt x="7" y="18"/>
                      <a:pt x="9" y="18"/>
                    </a:cubicBezTo>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4">
                <a:extLst>
                  <a:ext uri="{FF2B5EF4-FFF2-40B4-BE49-F238E27FC236}">
                    <a16:creationId xmlns:a16="http://schemas.microsoft.com/office/drawing/2014/main" id="{21BCC91F-FB18-41EC-8450-D45CC3CCF0DE}"/>
                  </a:ext>
                </a:extLst>
              </p:cNvPr>
              <p:cNvSpPr>
                <a:spLocks/>
              </p:cNvSpPr>
              <p:nvPr/>
            </p:nvSpPr>
            <p:spPr bwMode="auto">
              <a:xfrm>
                <a:off x="11024231" y="2100334"/>
                <a:ext cx="101762" cy="114482"/>
              </a:xfrm>
              <a:custGeom>
                <a:avLst/>
                <a:gdLst>
                  <a:gd name="T0" fmla="*/ 0 w 21"/>
                  <a:gd name="T1" fmla="*/ 0 h 23"/>
                  <a:gd name="T2" fmla="*/ 6 w 21"/>
                  <a:gd name="T3" fmla="*/ 0 h 23"/>
                  <a:gd name="T4" fmla="*/ 6 w 21"/>
                  <a:gd name="T5" fmla="*/ 4 h 23"/>
                  <a:gd name="T6" fmla="*/ 6 w 21"/>
                  <a:gd name="T7" fmla="*/ 4 h 23"/>
                  <a:gd name="T8" fmla="*/ 14 w 21"/>
                  <a:gd name="T9" fmla="*/ 0 h 23"/>
                  <a:gd name="T10" fmla="*/ 21 w 21"/>
                  <a:gd name="T11" fmla="*/ 9 h 23"/>
                  <a:gd name="T12" fmla="*/ 21 w 21"/>
                  <a:gd name="T13" fmla="*/ 23 h 23"/>
                  <a:gd name="T14" fmla="*/ 14 w 21"/>
                  <a:gd name="T15" fmla="*/ 23 h 23"/>
                  <a:gd name="T16" fmla="*/ 14 w 21"/>
                  <a:gd name="T17" fmla="*/ 12 h 23"/>
                  <a:gd name="T18" fmla="*/ 11 w 21"/>
                  <a:gd name="T19" fmla="*/ 6 h 23"/>
                  <a:gd name="T20" fmla="*/ 7 w 21"/>
                  <a:gd name="T21" fmla="*/ 13 h 23"/>
                  <a:gd name="T22" fmla="*/ 7 w 21"/>
                  <a:gd name="T23" fmla="*/ 23 h 23"/>
                  <a:gd name="T24" fmla="*/ 0 w 21"/>
                  <a:gd name="T25" fmla="*/ 23 h 23"/>
                  <a:gd name="T26" fmla="*/ 0 w 21"/>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0" y="0"/>
                    </a:moveTo>
                    <a:cubicBezTo>
                      <a:pt x="6" y="0"/>
                      <a:pt x="6" y="0"/>
                      <a:pt x="6" y="0"/>
                    </a:cubicBezTo>
                    <a:cubicBezTo>
                      <a:pt x="6" y="4"/>
                      <a:pt x="6" y="4"/>
                      <a:pt x="6" y="4"/>
                    </a:cubicBezTo>
                    <a:cubicBezTo>
                      <a:pt x="6" y="4"/>
                      <a:pt x="6" y="4"/>
                      <a:pt x="6" y="4"/>
                    </a:cubicBezTo>
                    <a:cubicBezTo>
                      <a:pt x="8" y="1"/>
                      <a:pt x="10" y="0"/>
                      <a:pt x="14" y="0"/>
                    </a:cubicBezTo>
                    <a:cubicBezTo>
                      <a:pt x="19" y="0"/>
                      <a:pt x="21" y="4"/>
                      <a:pt x="21" y="9"/>
                    </a:cubicBezTo>
                    <a:cubicBezTo>
                      <a:pt x="21" y="23"/>
                      <a:pt x="21" y="23"/>
                      <a:pt x="21" y="23"/>
                    </a:cubicBezTo>
                    <a:cubicBezTo>
                      <a:pt x="14" y="23"/>
                      <a:pt x="14" y="23"/>
                      <a:pt x="14" y="23"/>
                    </a:cubicBezTo>
                    <a:cubicBezTo>
                      <a:pt x="14" y="12"/>
                      <a:pt x="14" y="12"/>
                      <a:pt x="14" y="12"/>
                    </a:cubicBezTo>
                    <a:cubicBezTo>
                      <a:pt x="14" y="8"/>
                      <a:pt x="13" y="6"/>
                      <a:pt x="11" y="6"/>
                    </a:cubicBezTo>
                    <a:cubicBezTo>
                      <a:pt x="8" y="6"/>
                      <a:pt x="7" y="8"/>
                      <a:pt x="7" y="13"/>
                    </a:cubicBezTo>
                    <a:cubicBezTo>
                      <a:pt x="7" y="23"/>
                      <a:pt x="7" y="23"/>
                      <a:pt x="7" y="23"/>
                    </a:cubicBezTo>
                    <a:cubicBezTo>
                      <a:pt x="0" y="23"/>
                      <a:pt x="0" y="23"/>
                      <a:pt x="0" y="23"/>
                    </a:cubicBez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25">
                <a:extLst>
                  <a:ext uri="{FF2B5EF4-FFF2-40B4-BE49-F238E27FC236}">
                    <a16:creationId xmlns:a16="http://schemas.microsoft.com/office/drawing/2014/main" id="{A3B9C99A-5435-4FD9-BAF2-3F853640E89D}"/>
                  </a:ext>
                </a:extLst>
              </p:cNvPr>
              <p:cNvSpPr>
                <a:spLocks noChangeArrowheads="1"/>
              </p:cNvSpPr>
              <p:nvPr/>
            </p:nvSpPr>
            <p:spPr bwMode="auto">
              <a:xfrm>
                <a:off x="10232398" y="2310217"/>
                <a:ext cx="34981" cy="14628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6">
                <a:extLst>
                  <a:ext uri="{FF2B5EF4-FFF2-40B4-BE49-F238E27FC236}">
                    <a16:creationId xmlns:a16="http://schemas.microsoft.com/office/drawing/2014/main" id="{C608766D-B766-49B8-AC49-DBF89860B7ED}"/>
                  </a:ext>
                </a:extLst>
              </p:cNvPr>
              <p:cNvSpPr>
                <a:spLocks/>
              </p:cNvSpPr>
              <p:nvPr/>
            </p:nvSpPr>
            <p:spPr bwMode="auto">
              <a:xfrm>
                <a:off x="10289639" y="2348378"/>
                <a:ext cx="104942" cy="108122"/>
              </a:xfrm>
              <a:custGeom>
                <a:avLst/>
                <a:gdLst>
                  <a:gd name="T0" fmla="*/ 0 w 21"/>
                  <a:gd name="T1" fmla="*/ 0 h 22"/>
                  <a:gd name="T2" fmla="*/ 6 w 21"/>
                  <a:gd name="T3" fmla="*/ 0 h 22"/>
                  <a:gd name="T4" fmla="*/ 6 w 21"/>
                  <a:gd name="T5" fmla="*/ 4 h 22"/>
                  <a:gd name="T6" fmla="*/ 6 w 21"/>
                  <a:gd name="T7" fmla="*/ 4 h 22"/>
                  <a:gd name="T8" fmla="*/ 13 w 21"/>
                  <a:gd name="T9" fmla="*/ 0 h 22"/>
                  <a:gd name="T10" fmla="*/ 21 w 21"/>
                  <a:gd name="T11" fmla="*/ 8 h 22"/>
                  <a:gd name="T12" fmla="*/ 21 w 21"/>
                  <a:gd name="T13" fmla="*/ 22 h 22"/>
                  <a:gd name="T14" fmla="*/ 14 w 21"/>
                  <a:gd name="T15" fmla="*/ 22 h 22"/>
                  <a:gd name="T16" fmla="*/ 14 w 21"/>
                  <a:gd name="T17" fmla="*/ 12 h 22"/>
                  <a:gd name="T18" fmla="*/ 11 w 21"/>
                  <a:gd name="T19" fmla="*/ 6 h 22"/>
                  <a:gd name="T20" fmla="*/ 7 w 21"/>
                  <a:gd name="T21" fmla="*/ 13 h 22"/>
                  <a:gd name="T22" fmla="*/ 7 w 21"/>
                  <a:gd name="T23" fmla="*/ 22 h 22"/>
                  <a:gd name="T24" fmla="*/ 0 w 21"/>
                  <a:gd name="T25" fmla="*/ 22 h 22"/>
                  <a:gd name="T26" fmla="*/ 0 w 21"/>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2">
                    <a:moveTo>
                      <a:pt x="0" y="0"/>
                    </a:moveTo>
                    <a:cubicBezTo>
                      <a:pt x="6" y="0"/>
                      <a:pt x="6" y="0"/>
                      <a:pt x="6" y="0"/>
                    </a:cubicBezTo>
                    <a:cubicBezTo>
                      <a:pt x="6" y="4"/>
                      <a:pt x="6" y="4"/>
                      <a:pt x="6" y="4"/>
                    </a:cubicBezTo>
                    <a:cubicBezTo>
                      <a:pt x="6" y="4"/>
                      <a:pt x="6" y="4"/>
                      <a:pt x="6" y="4"/>
                    </a:cubicBezTo>
                    <a:cubicBezTo>
                      <a:pt x="8" y="1"/>
                      <a:pt x="10" y="0"/>
                      <a:pt x="13" y="0"/>
                    </a:cubicBezTo>
                    <a:cubicBezTo>
                      <a:pt x="19" y="0"/>
                      <a:pt x="21" y="4"/>
                      <a:pt x="21" y="8"/>
                    </a:cubicBezTo>
                    <a:cubicBezTo>
                      <a:pt x="21" y="22"/>
                      <a:pt x="21" y="22"/>
                      <a:pt x="21" y="22"/>
                    </a:cubicBezTo>
                    <a:cubicBezTo>
                      <a:pt x="14" y="22"/>
                      <a:pt x="14" y="22"/>
                      <a:pt x="14" y="22"/>
                    </a:cubicBezTo>
                    <a:cubicBezTo>
                      <a:pt x="14" y="12"/>
                      <a:pt x="14" y="12"/>
                      <a:pt x="14" y="12"/>
                    </a:cubicBezTo>
                    <a:cubicBezTo>
                      <a:pt x="14" y="7"/>
                      <a:pt x="13" y="6"/>
                      <a:pt x="11" y="6"/>
                    </a:cubicBezTo>
                    <a:cubicBezTo>
                      <a:pt x="8" y="6"/>
                      <a:pt x="7" y="8"/>
                      <a:pt x="7" y="13"/>
                    </a:cubicBezTo>
                    <a:cubicBezTo>
                      <a:pt x="7" y="22"/>
                      <a:pt x="7" y="22"/>
                      <a:pt x="7" y="22"/>
                    </a:cubicBezTo>
                    <a:cubicBezTo>
                      <a:pt x="0" y="22"/>
                      <a:pt x="0" y="22"/>
                      <a:pt x="0" y="22"/>
                    </a:cubicBez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7">
                <a:extLst>
                  <a:ext uri="{FF2B5EF4-FFF2-40B4-BE49-F238E27FC236}">
                    <a16:creationId xmlns:a16="http://schemas.microsoft.com/office/drawing/2014/main" id="{4F243637-8C64-4F98-A2D1-D4F84C827378}"/>
                  </a:ext>
                </a:extLst>
              </p:cNvPr>
              <p:cNvSpPr>
                <a:spLocks/>
              </p:cNvSpPr>
              <p:nvPr/>
            </p:nvSpPr>
            <p:spPr bwMode="auto">
              <a:xfrm>
                <a:off x="10397761" y="2348378"/>
                <a:ext cx="114482" cy="108122"/>
              </a:xfrm>
              <a:custGeom>
                <a:avLst/>
                <a:gdLst>
                  <a:gd name="T0" fmla="*/ 0 w 36"/>
                  <a:gd name="T1" fmla="*/ 0 h 34"/>
                  <a:gd name="T2" fmla="*/ 13 w 36"/>
                  <a:gd name="T3" fmla="*/ 0 h 34"/>
                  <a:gd name="T4" fmla="*/ 19 w 36"/>
                  <a:gd name="T5" fmla="*/ 25 h 34"/>
                  <a:gd name="T6" fmla="*/ 19 w 36"/>
                  <a:gd name="T7" fmla="*/ 25 h 34"/>
                  <a:gd name="T8" fmla="*/ 25 w 36"/>
                  <a:gd name="T9" fmla="*/ 0 h 34"/>
                  <a:gd name="T10" fmla="*/ 36 w 36"/>
                  <a:gd name="T11" fmla="*/ 0 h 34"/>
                  <a:gd name="T12" fmla="*/ 25 w 36"/>
                  <a:gd name="T13" fmla="*/ 34 h 34"/>
                  <a:gd name="T14" fmla="*/ 13 w 36"/>
                  <a:gd name="T15" fmla="*/ 34 h 34"/>
                  <a:gd name="T16" fmla="*/ 0 w 36"/>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4">
                    <a:moveTo>
                      <a:pt x="0" y="0"/>
                    </a:moveTo>
                    <a:lnTo>
                      <a:pt x="13" y="0"/>
                    </a:lnTo>
                    <a:lnTo>
                      <a:pt x="19" y="25"/>
                    </a:lnTo>
                    <a:lnTo>
                      <a:pt x="19" y="25"/>
                    </a:lnTo>
                    <a:lnTo>
                      <a:pt x="25" y="0"/>
                    </a:lnTo>
                    <a:lnTo>
                      <a:pt x="36" y="0"/>
                    </a:lnTo>
                    <a:lnTo>
                      <a:pt x="25" y="34"/>
                    </a:lnTo>
                    <a:lnTo>
                      <a:pt x="13" y="34"/>
                    </a:ln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8">
                <a:extLst>
                  <a:ext uri="{FF2B5EF4-FFF2-40B4-BE49-F238E27FC236}">
                    <a16:creationId xmlns:a16="http://schemas.microsoft.com/office/drawing/2014/main" id="{B59865D2-E030-44BA-BE16-D9528ADEA22F}"/>
                  </a:ext>
                </a:extLst>
              </p:cNvPr>
              <p:cNvSpPr>
                <a:spLocks noEditPoints="1"/>
              </p:cNvSpPr>
              <p:nvPr/>
            </p:nvSpPr>
            <p:spPr bwMode="auto">
              <a:xfrm>
                <a:off x="10515423" y="2348378"/>
                <a:ext cx="98582" cy="114482"/>
              </a:xfrm>
              <a:custGeom>
                <a:avLst/>
                <a:gdLst>
                  <a:gd name="T0" fmla="*/ 7 w 20"/>
                  <a:gd name="T1" fmla="*/ 13 h 23"/>
                  <a:gd name="T2" fmla="*/ 12 w 20"/>
                  <a:gd name="T3" fmla="*/ 18 h 23"/>
                  <a:gd name="T4" fmla="*/ 18 w 20"/>
                  <a:gd name="T5" fmla="*/ 16 h 23"/>
                  <a:gd name="T6" fmla="*/ 18 w 20"/>
                  <a:gd name="T7" fmla="*/ 21 h 23"/>
                  <a:gd name="T8" fmla="*/ 11 w 20"/>
                  <a:gd name="T9" fmla="*/ 23 h 23"/>
                  <a:gd name="T10" fmla="*/ 0 w 20"/>
                  <a:gd name="T11" fmla="*/ 11 h 23"/>
                  <a:gd name="T12" fmla="*/ 10 w 20"/>
                  <a:gd name="T13" fmla="*/ 0 h 23"/>
                  <a:gd name="T14" fmla="*/ 20 w 20"/>
                  <a:gd name="T15" fmla="*/ 12 h 23"/>
                  <a:gd name="T16" fmla="*/ 20 w 20"/>
                  <a:gd name="T17" fmla="*/ 13 h 23"/>
                  <a:gd name="T18" fmla="*/ 7 w 20"/>
                  <a:gd name="T19" fmla="*/ 13 h 23"/>
                  <a:gd name="T20" fmla="*/ 14 w 20"/>
                  <a:gd name="T21" fmla="*/ 9 h 23"/>
                  <a:gd name="T22" fmla="*/ 10 w 20"/>
                  <a:gd name="T23" fmla="*/ 4 h 23"/>
                  <a:gd name="T24" fmla="*/ 6 w 20"/>
                  <a:gd name="T25" fmla="*/ 9 h 23"/>
                  <a:gd name="T26" fmla="*/ 14 w 20"/>
                  <a:gd name="T2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3">
                    <a:moveTo>
                      <a:pt x="7" y="13"/>
                    </a:moveTo>
                    <a:cubicBezTo>
                      <a:pt x="7" y="16"/>
                      <a:pt x="9" y="18"/>
                      <a:pt x="12" y="18"/>
                    </a:cubicBezTo>
                    <a:cubicBezTo>
                      <a:pt x="14" y="18"/>
                      <a:pt x="16" y="17"/>
                      <a:pt x="18" y="16"/>
                    </a:cubicBezTo>
                    <a:cubicBezTo>
                      <a:pt x="18" y="21"/>
                      <a:pt x="18" y="21"/>
                      <a:pt x="18" y="21"/>
                    </a:cubicBezTo>
                    <a:cubicBezTo>
                      <a:pt x="16" y="22"/>
                      <a:pt x="14" y="23"/>
                      <a:pt x="11" y="23"/>
                    </a:cubicBezTo>
                    <a:cubicBezTo>
                      <a:pt x="5" y="23"/>
                      <a:pt x="0" y="18"/>
                      <a:pt x="0" y="11"/>
                    </a:cubicBezTo>
                    <a:cubicBezTo>
                      <a:pt x="0" y="4"/>
                      <a:pt x="4" y="0"/>
                      <a:pt x="10" y="0"/>
                    </a:cubicBezTo>
                    <a:cubicBezTo>
                      <a:pt x="18" y="0"/>
                      <a:pt x="20" y="5"/>
                      <a:pt x="20" y="12"/>
                    </a:cubicBezTo>
                    <a:cubicBezTo>
                      <a:pt x="20" y="13"/>
                      <a:pt x="20" y="13"/>
                      <a:pt x="20" y="13"/>
                    </a:cubicBezTo>
                    <a:lnTo>
                      <a:pt x="7" y="13"/>
                    </a:lnTo>
                    <a:close/>
                    <a:moveTo>
                      <a:pt x="14" y="9"/>
                    </a:moveTo>
                    <a:cubicBezTo>
                      <a:pt x="14" y="6"/>
                      <a:pt x="13" y="4"/>
                      <a:pt x="10" y="4"/>
                    </a:cubicBezTo>
                    <a:cubicBezTo>
                      <a:pt x="8" y="4"/>
                      <a:pt x="7" y="6"/>
                      <a:pt x="6" y="9"/>
                    </a:cubicBezTo>
                    <a:lnTo>
                      <a:pt x="14" y="9"/>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9">
                <a:extLst>
                  <a:ext uri="{FF2B5EF4-FFF2-40B4-BE49-F238E27FC236}">
                    <a16:creationId xmlns:a16="http://schemas.microsoft.com/office/drawing/2014/main" id="{711902EC-E2F4-4603-A320-88F57BFA99BC}"/>
                  </a:ext>
                </a:extLst>
              </p:cNvPr>
              <p:cNvSpPr>
                <a:spLocks/>
              </p:cNvSpPr>
              <p:nvPr/>
            </p:nvSpPr>
            <p:spPr bwMode="auto">
              <a:xfrm>
                <a:off x="10629904" y="2348378"/>
                <a:ext cx="76321" cy="114482"/>
              </a:xfrm>
              <a:custGeom>
                <a:avLst/>
                <a:gdLst>
                  <a:gd name="T0" fmla="*/ 0 w 16"/>
                  <a:gd name="T1" fmla="*/ 16 h 23"/>
                  <a:gd name="T2" fmla="*/ 7 w 16"/>
                  <a:gd name="T3" fmla="*/ 18 h 23"/>
                  <a:gd name="T4" fmla="*/ 9 w 16"/>
                  <a:gd name="T5" fmla="*/ 16 h 23"/>
                  <a:gd name="T6" fmla="*/ 0 w 16"/>
                  <a:gd name="T7" fmla="*/ 7 h 23"/>
                  <a:gd name="T8" fmla="*/ 8 w 16"/>
                  <a:gd name="T9" fmla="*/ 0 h 23"/>
                  <a:gd name="T10" fmla="*/ 15 w 16"/>
                  <a:gd name="T11" fmla="*/ 1 h 23"/>
                  <a:gd name="T12" fmla="*/ 15 w 16"/>
                  <a:gd name="T13" fmla="*/ 6 h 23"/>
                  <a:gd name="T14" fmla="*/ 9 w 16"/>
                  <a:gd name="T15" fmla="*/ 5 h 23"/>
                  <a:gd name="T16" fmla="*/ 6 w 16"/>
                  <a:gd name="T17" fmla="*/ 6 h 23"/>
                  <a:gd name="T18" fmla="*/ 16 w 16"/>
                  <a:gd name="T19" fmla="*/ 15 h 23"/>
                  <a:gd name="T20" fmla="*/ 7 w 16"/>
                  <a:gd name="T21" fmla="*/ 23 h 23"/>
                  <a:gd name="T22" fmla="*/ 0 w 16"/>
                  <a:gd name="T23" fmla="*/ 22 h 23"/>
                  <a:gd name="T24" fmla="*/ 0 w 16"/>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16"/>
                    </a:moveTo>
                    <a:cubicBezTo>
                      <a:pt x="2" y="17"/>
                      <a:pt x="4" y="18"/>
                      <a:pt x="7" y="18"/>
                    </a:cubicBezTo>
                    <a:cubicBezTo>
                      <a:pt x="8" y="18"/>
                      <a:pt x="9" y="17"/>
                      <a:pt x="9" y="16"/>
                    </a:cubicBezTo>
                    <a:cubicBezTo>
                      <a:pt x="9" y="12"/>
                      <a:pt x="0" y="15"/>
                      <a:pt x="0" y="7"/>
                    </a:cubicBezTo>
                    <a:cubicBezTo>
                      <a:pt x="0" y="2"/>
                      <a:pt x="4" y="0"/>
                      <a:pt x="8" y="0"/>
                    </a:cubicBezTo>
                    <a:cubicBezTo>
                      <a:pt x="10" y="0"/>
                      <a:pt x="13" y="0"/>
                      <a:pt x="15" y="1"/>
                    </a:cubicBezTo>
                    <a:cubicBezTo>
                      <a:pt x="15" y="6"/>
                      <a:pt x="15" y="6"/>
                      <a:pt x="15" y="6"/>
                    </a:cubicBezTo>
                    <a:cubicBezTo>
                      <a:pt x="13" y="5"/>
                      <a:pt x="11" y="5"/>
                      <a:pt x="9" y="5"/>
                    </a:cubicBezTo>
                    <a:cubicBezTo>
                      <a:pt x="8" y="5"/>
                      <a:pt x="6" y="5"/>
                      <a:pt x="6" y="6"/>
                    </a:cubicBezTo>
                    <a:cubicBezTo>
                      <a:pt x="6" y="10"/>
                      <a:pt x="16" y="7"/>
                      <a:pt x="16" y="15"/>
                    </a:cubicBezTo>
                    <a:cubicBezTo>
                      <a:pt x="16" y="21"/>
                      <a:pt x="12" y="23"/>
                      <a:pt x="7" y="23"/>
                    </a:cubicBezTo>
                    <a:cubicBezTo>
                      <a:pt x="4" y="23"/>
                      <a:pt x="2" y="22"/>
                      <a:pt x="0" y="22"/>
                    </a:cubicBezTo>
                    <a:lnTo>
                      <a:pt x="0" y="1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30">
                <a:extLst>
                  <a:ext uri="{FF2B5EF4-FFF2-40B4-BE49-F238E27FC236}">
                    <a16:creationId xmlns:a16="http://schemas.microsoft.com/office/drawing/2014/main" id="{F988ADB3-70B9-4799-909E-E4B1EA7E7D33}"/>
                  </a:ext>
                </a:extLst>
              </p:cNvPr>
              <p:cNvSpPr>
                <a:spLocks/>
              </p:cNvSpPr>
              <p:nvPr/>
            </p:nvSpPr>
            <p:spPr bwMode="auto">
              <a:xfrm>
                <a:off x="10712586" y="2313397"/>
                <a:ext cx="76321" cy="149463"/>
              </a:xfrm>
              <a:custGeom>
                <a:avLst/>
                <a:gdLst>
                  <a:gd name="T0" fmla="*/ 0 w 16"/>
                  <a:gd name="T1" fmla="*/ 7 h 30"/>
                  <a:gd name="T2" fmla="*/ 5 w 16"/>
                  <a:gd name="T3" fmla="*/ 7 h 30"/>
                  <a:gd name="T4" fmla="*/ 5 w 16"/>
                  <a:gd name="T5" fmla="*/ 2 h 30"/>
                  <a:gd name="T6" fmla="*/ 11 w 16"/>
                  <a:gd name="T7" fmla="*/ 0 h 30"/>
                  <a:gd name="T8" fmla="*/ 11 w 16"/>
                  <a:gd name="T9" fmla="*/ 7 h 30"/>
                  <a:gd name="T10" fmla="*/ 16 w 16"/>
                  <a:gd name="T11" fmla="*/ 7 h 30"/>
                  <a:gd name="T12" fmla="*/ 16 w 16"/>
                  <a:gd name="T13" fmla="*/ 12 h 30"/>
                  <a:gd name="T14" fmla="*/ 11 w 16"/>
                  <a:gd name="T15" fmla="*/ 12 h 30"/>
                  <a:gd name="T16" fmla="*/ 11 w 16"/>
                  <a:gd name="T17" fmla="*/ 21 h 30"/>
                  <a:gd name="T18" fmla="*/ 14 w 16"/>
                  <a:gd name="T19" fmla="*/ 25 h 30"/>
                  <a:gd name="T20" fmla="*/ 16 w 16"/>
                  <a:gd name="T21" fmla="*/ 24 h 30"/>
                  <a:gd name="T22" fmla="*/ 16 w 16"/>
                  <a:gd name="T23" fmla="*/ 29 h 30"/>
                  <a:gd name="T24" fmla="*/ 12 w 16"/>
                  <a:gd name="T25" fmla="*/ 30 h 30"/>
                  <a:gd name="T26" fmla="*/ 4 w 16"/>
                  <a:gd name="T27" fmla="*/ 21 h 30"/>
                  <a:gd name="T28" fmla="*/ 4 w 16"/>
                  <a:gd name="T29" fmla="*/ 12 h 30"/>
                  <a:gd name="T30" fmla="*/ 0 w 16"/>
                  <a:gd name="T31" fmla="*/ 12 h 30"/>
                  <a:gd name="T32" fmla="*/ 0 w 16"/>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0">
                    <a:moveTo>
                      <a:pt x="0" y="7"/>
                    </a:moveTo>
                    <a:cubicBezTo>
                      <a:pt x="5" y="7"/>
                      <a:pt x="5" y="7"/>
                      <a:pt x="5" y="7"/>
                    </a:cubicBezTo>
                    <a:cubicBezTo>
                      <a:pt x="5" y="2"/>
                      <a:pt x="5" y="2"/>
                      <a:pt x="5" y="2"/>
                    </a:cubicBezTo>
                    <a:cubicBezTo>
                      <a:pt x="11" y="0"/>
                      <a:pt x="11" y="0"/>
                      <a:pt x="11" y="0"/>
                    </a:cubicBezTo>
                    <a:cubicBezTo>
                      <a:pt x="11" y="7"/>
                      <a:pt x="11" y="7"/>
                      <a:pt x="11" y="7"/>
                    </a:cubicBezTo>
                    <a:cubicBezTo>
                      <a:pt x="16" y="7"/>
                      <a:pt x="16" y="7"/>
                      <a:pt x="16" y="7"/>
                    </a:cubicBezTo>
                    <a:cubicBezTo>
                      <a:pt x="16" y="12"/>
                      <a:pt x="16" y="12"/>
                      <a:pt x="16" y="12"/>
                    </a:cubicBezTo>
                    <a:cubicBezTo>
                      <a:pt x="11" y="12"/>
                      <a:pt x="11" y="12"/>
                      <a:pt x="11" y="12"/>
                    </a:cubicBezTo>
                    <a:cubicBezTo>
                      <a:pt x="11" y="21"/>
                      <a:pt x="11" y="21"/>
                      <a:pt x="11" y="21"/>
                    </a:cubicBezTo>
                    <a:cubicBezTo>
                      <a:pt x="11" y="23"/>
                      <a:pt x="12" y="25"/>
                      <a:pt x="14" y="25"/>
                    </a:cubicBezTo>
                    <a:cubicBezTo>
                      <a:pt x="15" y="25"/>
                      <a:pt x="16" y="24"/>
                      <a:pt x="16" y="24"/>
                    </a:cubicBezTo>
                    <a:cubicBezTo>
                      <a:pt x="16" y="29"/>
                      <a:pt x="16" y="29"/>
                      <a:pt x="16" y="29"/>
                    </a:cubicBezTo>
                    <a:cubicBezTo>
                      <a:pt x="15" y="30"/>
                      <a:pt x="14" y="30"/>
                      <a:pt x="12" y="30"/>
                    </a:cubicBezTo>
                    <a:cubicBezTo>
                      <a:pt x="6" y="30"/>
                      <a:pt x="4" y="27"/>
                      <a:pt x="4" y="21"/>
                    </a:cubicBezTo>
                    <a:cubicBezTo>
                      <a:pt x="4" y="12"/>
                      <a:pt x="4" y="12"/>
                      <a:pt x="4" y="12"/>
                    </a:cubicBezTo>
                    <a:cubicBezTo>
                      <a:pt x="0" y="12"/>
                      <a:pt x="0" y="12"/>
                      <a:pt x="0" y="12"/>
                    </a:cubicBezTo>
                    <a:lnTo>
                      <a:pt x="0" y="7"/>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31">
                <a:extLst>
                  <a:ext uri="{FF2B5EF4-FFF2-40B4-BE49-F238E27FC236}">
                    <a16:creationId xmlns:a16="http://schemas.microsoft.com/office/drawing/2014/main" id="{39592BF0-6B77-4980-B2B8-835A5D92C3E9}"/>
                  </a:ext>
                </a:extLst>
              </p:cNvPr>
              <p:cNvSpPr>
                <a:spLocks/>
              </p:cNvSpPr>
              <p:nvPr/>
            </p:nvSpPr>
            <p:spPr bwMode="auto">
              <a:xfrm>
                <a:off x="10804807" y="2348378"/>
                <a:ext cx="165363" cy="108122"/>
              </a:xfrm>
              <a:custGeom>
                <a:avLst/>
                <a:gdLst>
                  <a:gd name="T0" fmla="*/ 0 w 34"/>
                  <a:gd name="T1" fmla="*/ 0 h 22"/>
                  <a:gd name="T2" fmla="*/ 6 w 34"/>
                  <a:gd name="T3" fmla="*/ 0 h 22"/>
                  <a:gd name="T4" fmla="*/ 6 w 34"/>
                  <a:gd name="T5" fmla="*/ 4 h 22"/>
                  <a:gd name="T6" fmla="*/ 6 w 34"/>
                  <a:gd name="T7" fmla="*/ 4 h 22"/>
                  <a:gd name="T8" fmla="*/ 14 w 34"/>
                  <a:gd name="T9" fmla="*/ 0 h 22"/>
                  <a:gd name="T10" fmla="*/ 20 w 34"/>
                  <a:gd name="T11" fmla="*/ 4 h 22"/>
                  <a:gd name="T12" fmla="*/ 27 w 34"/>
                  <a:gd name="T13" fmla="*/ 0 h 22"/>
                  <a:gd name="T14" fmla="*/ 34 w 34"/>
                  <a:gd name="T15" fmla="*/ 9 h 22"/>
                  <a:gd name="T16" fmla="*/ 34 w 34"/>
                  <a:gd name="T17" fmla="*/ 22 h 22"/>
                  <a:gd name="T18" fmla="*/ 27 w 34"/>
                  <a:gd name="T19" fmla="*/ 22 h 22"/>
                  <a:gd name="T20" fmla="*/ 27 w 34"/>
                  <a:gd name="T21" fmla="*/ 10 h 22"/>
                  <a:gd name="T22" fmla="*/ 24 w 34"/>
                  <a:gd name="T23" fmla="*/ 6 h 22"/>
                  <a:gd name="T24" fmla="*/ 21 w 34"/>
                  <a:gd name="T25" fmla="*/ 13 h 22"/>
                  <a:gd name="T26" fmla="*/ 21 w 34"/>
                  <a:gd name="T27" fmla="*/ 22 h 22"/>
                  <a:gd name="T28" fmla="*/ 14 w 34"/>
                  <a:gd name="T29" fmla="*/ 22 h 22"/>
                  <a:gd name="T30" fmla="*/ 14 w 34"/>
                  <a:gd name="T31" fmla="*/ 10 h 22"/>
                  <a:gd name="T32" fmla="*/ 11 w 34"/>
                  <a:gd name="T33" fmla="*/ 6 h 22"/>
                  <a:gd name="T34" fmla="*/ 7 w 34"/>
                  <a:gd name="T35" fmla="*/ 13 h 22"/>
                  <a:gd name="T36" fmla="*/ 7 w 34"/>
                  <a:gd name="T37" fmla="*/ 22 h 22"/>
                  <a:gd name="T38" fmla="*/ 0 w 34"/>
                  <a:gd name="T39" fmla="*/ 22 h 22"/>
                  <a:gd name="T40" fmla="*/ 0 w 34"/>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22">
                    <a:moveTo>
                      <a:pt x="0" y="0"/>
                    </a:moveTo>
                    <a:cubicBezTo>
                      <a:pt x="6" y="0"/>
                      <a:pt x="6" y="0"/>
                      <a:pt x="6" y="0"/>
                    </a:cubicBezTo>
                    <a:cubicBezTo>
                      <a:pt x="6" y="4"/>
                      <a:pt x="6" y="4"/>
                      <a:pt x="6" y="4"/>
                    </a:cubicBezTo>
                    <a:cubicBezTo>
                      <a:pt x="6" y="4"/>
                      <a:pt x="6" y="4"/>
                      <a:pt x="6" y="4"/>
                    </a:cubicBezTo>
                    <a:cubicBezTo>
                      <a:pt x="8" y="1"/>
                      <a:pt x="11" y="0"/>
                      <a:pt x="14" y="0"/>
                    </a:cubicBezTo>
                    <a:cubicBezTo>
                      <a:pt x="17" y="0"/>
                      <a:pt x="19" y="1"/>
                      <a:pt x="20" y="4"/>
                    </a:cubicBezTo>
                    <a:cubicBezTo>
                      <a:pt x="22" y="1"/>
                      <a:pt x="24" y="0"/>
                      <a:pt x="27" y="0"/>
                    </a:cubicBezTo>
                    <a:cubicBezTo>
                      <a:pt x="33" y="0"/>
                      <a:pt x="34" y="3"/>
                      <a:pt x="34" y="9"/>
                    </a:cubicBezTo>
                    <a:cubicBezTo>
                      <a:pt x="34" y="22"/>
                      <a:pt x="34" y="22"/>
                      <a:pt x="34" y="22"/>
                    </a:cubicBezTo>
                    <a:cubicBezTo>
                      <a:pt x="27" y="22"/>
                      <a:pt x="27" y="22"/>
                      <a:pt x="27" y="22"/>
                    </a:cubicBezTo>
                    <a:cubicBezTo>
                      <a:pt x="27" y="10"/>
                      <a:pt x="27" y="10"/>
                      <a:pt x="27" y="10"/>
                    </a:cubicBezTo>
                    <a:cubicBezTo>
                      <a:pt x="27" y="8"/>
                      <a:pt x="26" y="6"/>
                      <a:pt x="24" y="6"/>
                    </a:cubicBezTo>
                    <a:cubicBezTo>
                      <a:pt x="22" y="6"/>
                      <a:pt x="21" y="8"/>
                      <a:pt x="21" y="13"/>
                    </a:cubicBezTo>
                    <a:cubicBezTo>
                      <a:pt x="21" y="22"/>
                      <a:pt x="21" y="22"/>
                      <a:pt x="21" y="22"/>
                    </a:cubicBezTo>
                    <a:cubicBezTo>
                      <a:pt x="14" y="22"/>
                      <a:pt x="14" y="22"/>
                      <a:pt x="14" y="22"/>
                    </a:cubicBezTo>
                    <a:cubicBezTo>
                      <a:pt x="14" y="10"/>
                      <a:pt x="14" y="10"/>
                      <a:pt x="14" y="10"/>
                    </a:cubicBezTo>
                    <a:cubicBezTo>
                      <a:pt x="14" y="8"/>
                      <a:pt x="13" y="6"/>
                      <a:pt x="11" y="6"/>
                    </a:cubicBezTo>
                    <a:cubicBezTo>
                      <a:pt x="8" y="6"/>
                      <a:pt x="7" y="8"/>
                      <a:pt x="7" y="13"/>
                    </a:cubicBezTo>
                    <a:cubicBezTo>
                      <a:pt x="7" y="22"/>
                      <a:pt x="7" y="22"/>
                      <a:pt x="7" y="22"/>
                    </a:cubicBezTo>
                    <a:cubicBezTo>
                      <a:pt x="0" y="22"/>
                      <a:pt x="0" y="22"/>
                      <a:pt x="0" y="22"/>
                    </a:cubicBez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32">
                <a:extLst>
                  <a:ext uri="{FF2B5EF4-FFF2-40B4-BE49-F238E27FC236}">
                    <a16:creationId xmlns:a16="http://schemas.microsoft.com/office/drawing/2014/main" id="{F2024E10-116F-4C5D-8E79-E5D9D80599C1}"/>
                  </a:ext>
                </a:extLst>
              </p:cNvPr>
              <p:cNvSpPr>
                <a:spLocks noEditPoints="1"/>
              </p:cNvSpPr>
              <p:nvPr/>
            </p:nvSpPr>
            <p:spPr bwMode="auto">
              <a:xfrm>
                <a:off x="10986071" y="2348378"/>
                <a:ext cx="101762" cy="114482"/>
              </a:xfrm>
              <a:custGeom>
                <a:avLst/>
                <a:gdLst>
                  <a:gd name="T0" fmla="*/ 7 w 21"/>
                  <a:gd name="T1" fmla="*/ 13 h 23"/>
                  <a:gd name="T2" fmla="*/ 13 w 21"/>
                  <a:gd name="T3" fmla="*/ 18 h 23"/>
                  <a:gd name="T4" fmla="*/ 19 w 21"/>
                  <a:gd name="T5" fmla="*/ 16 h 23"/>
                  <a:gd name="T6" fmla="*/ 19 w 21"/>
                  <a:gd name="T7" fmla="*/ 21 h 23"/>
                  <a:gd name="T8" fmla="*/ 12 w 21"/>
                  <a:gd name="T9" fmla="*/ 23 h 23"/>
                  <a:gd name="T10" fmla="*/ 0 w 21"/>
                  <a:gd name="T11" fmla="*/ 11 h 23"/>
                  <a:gd name="T12" fmla="*/ 11 w 21"/>
                  <a:gd name="T13" fmla="*/ 0 h 23"/>
                  <a:gd name="T14" fmla="*/ 21 w 21"/>
                  <a:gd name="T15" fmla="*/ 12 h 23"/>
                  <a:gd name="T16" fmla="*/ 21 w 21"/>
                  <a:gd name="T17" fmla="*/ 13 h 23"/>
                  <a:gd name="T18" fmla="*/ 7 w 21"/>
                  <a:gd name="T19" fmla="*/ 13 h 23"/>
                  <a:gd name="T20" fmla="*/ 15 w 21"/>
                  <a:gd name="T21" fmla="*/ 9 h 23"/>
                  <a:gd name="T22" fmla="*/ 11 w 21"/>
                  <a:gd name="T23" fmla="*/ 4 h 23"/>
                  <a:gd name="T24" fmla="*/ 7 w 21"/>
                  <a:gd name="T25" fmla="*/ 9 h 23"/>
                  <a:gd name="T26" fmla="*/ 15 w 21"/>
                  <a:gd name="T2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7" y="13"/>
                    </a:moveTo>
                    <a:cubicBezTo>
                      <a:pt x="7" y="16"/>
                      <a:pt x="10" y="18"/>
                      <a:pt x="13" y="18"/>
                    </a:cubicBezTo>
                    <a:cubicBezTo>
                      <a:pt x="15" y="18"/>
                      <a:pt x="17" y="17"/>
                      <a:pt x="19" y="16"/>
                    </a:cubicBezTo>
                    <a:cubicBezTo>
                      <a:pt x="19" y="21"/>
                      <a:pt x="19" y="21"/>
                      <a:pt x="19" y="21"/>
                    </a:cubicBezTo>
                    <a:cubicBezTo>
                      <a:pt x="17" y="22"/>
                      <a:pt x="14" y="23"/>
                      <a:pt x="12" y="23"/>
                    </a:cubicBezTo>
                    <a:cubicBezTo>
                      <a:pt x="5" y="23"/>
                      <a:pt x="0" y="18"/>
                      <a:pt x="0" y="11"/>
                    </a:cubicBezTo>
                    <a:cubicBezTo>
                      <a:pt x="0" y="4"/>
                      <a:pt x="5" y="0"/>
                      <a:pt x="11" y="0"/>
                    </a:cubicBezTo>
                    <a:cubicBezTo>
                      <a:pt x="18" y="0"/>
                      <a:pt x="21" y="5"/>
                      <a:pt x="21" y="12"/>
                    </a:cubicBezTo>
                    <a:cubicBezTo>
                      <a:pt x="21" y="13"/>
                      <a:pt x="21" y="13"/>
                      <a:pt x="21" y="13"/>
                    </a:cubicBezTo>
                    <a:lnTo>
                      <a:pt x="7" y="13"/>
                    </a:lnTo>
                    <a:close/>
                    <a:moveTo>
                      <a:pt x="15" y="9"/>
                    </a:moveTo>
                    <a:cubicBezTo>
                      <a:pt x="15" y="6"/>
                      <a:pt x="14" y="4"/>
                      <a:pt x="11" y="4"/>
                    </a:cubicBezTo>
                    <a:cubicBezTo>
                      <a:pt x="8" y="4"/>
                      <a:pt x="7" y="6"/>
                      <a:pt x="7" y="9"/>
                    </a:cubicBezTo>
                    <a:lnTo>
                      <a:pt x="15" y="9"/>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33">
                <a:extLst>
                  <a:ext uri="{FF2B5EF4-FFF2-40B4-BE49-F238E27FC236}">
                    <a16:creationId xmlns:a16="http://schemas.microsoft.com/office/drawing/2014/main" id="{5CC65C14-C9DC-4470-B6E2-CF25B0F3E5DD}"/>
                  </a:ext>
                </a:extLst>
              </p:cNvPr>
              <p:cNvSpPr>
                <a:spLocks/>
              </p:cNvSpPr>
              <p:nvPr/>
            </p:nvSpPr>
            <p:spPr bwMode="auto">
              <a:xfrm>
                <a:off x="11103733" y="2348378"/>
                <a:ext cx="101762" cy="108122"/>
              </a:xfrm>
              <a:custGeom>
                <a:avLst/>
                <a:gdLst>
                  <a:gd name="T0" fmla="*/ 0 w 21"/>
                  <a:gd name="T1" fmla="*/ 0 h 22"/>
                  <a:gd name="T2" fmla="*/ 6 w 21"/>
                  <a:gd name="T3" fmla="*/ 0 h 22"/>
                  <a:gd name="T4" fmla="*/ 6 w 21"/>
                  <a:gd name="T5" fmla="*/ 4 h 22"/>
                  <a:gd name="T6" fmla="*/ 6 w 21"/>
                  <a:gd name="T7" fmla="*/ 4 h 22"/>
                  <a:gd name="T8" fmla="*/ 14 w 21"/>
                  <a:gd name="T9" fmla="*/ 0 h 22"/>
                  <a:gd name="T10" fmla="*/ 21 w 21"/>
                  <a:gd name="T11" fmla="*/ 8 h 22"/>
                  <a:gd name="T12" fmla="*/ 21 w 21"/>
                  <a:gd name="T13" fmla="*/ 22 h 22"/>
                  <a:gd name="T14" fmla="*/ 14 w 21"/>
                  <a:gd name="T15" fmla="*/ 22 h 22"/>
                  <a:gd name="T16" fmla="*/ 14 w 21"/>
                  <a:gd name="T17" fmla="*/ 12 h 22"/>
                  <a:gd name="T18" fmla="*/ 11 w 21"/>
                  <a:gd name="T19" fmla="*/ 6 h 22"/>
                  <a:gd name="T20" fmla="*/ 7 w 21"/>
                  <a:gd name="T21" fmla="*/ 13 h 22"/>
                  <a:gd name="T22" fmla="*/ 7 w 21"/>
                  <a:gd name="T23" fmla="*/ 22 h 22"/>
                  <a:gd name="T24" fmla="*/ 0 w 21"/>
                  <a:gd name="T25" fmla="*/ 22 h 22"/>
                  <a:gd name="T26" fmla="*/ 0 w 21"/>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2">
                    <a:moveTo>
                      <a:pt x="0" y="0"/>
                    </a:moveTo>
                    <a:cubicBezTo>
                      <a:pt x="6" y="0"/>
                      <a:pt x="6" y="0"/>
                      <a:pt x="6" y="0"/>
                    </a:cubicBezTo>
                    <a:cubicBezTo>
                      <a:pt x="6" y="4"/>
                      <a:pt x="6" y="4"/>
                      <a:pt x="6" y="4"/>
                    </a:cubicBezTo>
                    <a:cubicBezTo>
                      <a:pt x="6" y="4"/>
                      <a:pt x="6" y="4"/>
                      <a:pt x="6" y="4"/>
                    </a:cubicBezTo>
                    <a:cubicBezTo>
                      <a:pt x="8" y="1"/>
                      <a:pt x="11" y="0"/>
                      <a:pt x="14" y="0"/>
                    </a:cubicBezTo>
                    <a:cubicBezTo>
                      <a:pt x="19" y="0"/>
                      <a:pt x="21" y="4"/>
                      <a:pt x="21" y="8"/>
                    </a:cubicBezTo>
                    <a:cubicBezTo>
                      <a:pt x="21" y="22"/>
                      <a:pt x="21" y="22"/>
                      <a:pt x="21" y="22"/>
                    </a:cubicBezTo>
                    <a:cubicBezTo>
                      <a:pt x="14" y="22"/>
                      <a:pt x="14" y="22"/>
                      <a:pt x="14" y="22"/>
                    </a:cubicBezTo>
                    <a:cubicBezTo>
                      <a:pt x="14" y="12"/>
                      <a:pt x="14" y="12"/>
                      <a:pt x="14" y="12"/>
                    </a:cubicBezTo>
                    <a:cubicBezTo>
                      <a:pt x="14" y="7"/>
                      <a:pt x="13" y="6"/>
                      <a:pt x="11" y="6"/>
                    </a:cubicBezTo>
                    <a:cubicBezTo>
                      <a:pt x="8" y="6"/>
                      <a:pt x="7" y="8"/>
                      <a:pt x="7" y="13"/>
                    </a:cubicBezTo>
                    <a:cubicBezTo>
                      <a:pt x="7" y="22"/>
                      <a:pt x="7" y="22"/>
                      <a:pt x="7" y="22"/>
                    </a:cubicBezTo>
                    <a:cubicBezTo>
                      <a:pt x="0" y="22"/>
                      <a:pt x="0" y="22"/>
                      <a:pt x="0" y="22"/>
                    </a:cubicBez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34">
                <a:extLst>
                  <a:ext uri="{FF2B5EF4-FFF2-40B4-BE49-F238E27FC236}">
                    <a16:creationId xmlns:a16="http://schemas.microsoft.com/office/drawing/2014/main" id="{D77D84B1-C53E-4C14-B3CD-371335BC6C3A}"/>
                  </a:ext>
                </a:extLst>
              </p:cNvPr>
              <p:cNvSpPr>
                <a:spLocks/>
              </p:cNvSpPr>
              <p:nvPr/>
            </p:nvSpPr>
            <p:spPr bwMode="auto">
              <a:xfrm>
                <a:off x="11215034" y="2313397"/>
                <a:ext cx="79501" cy="149463"/>
              </a:xfrm>
              <a:custGeom>
                <a:avLst/>
                <a:gdLst>
                  <a:gd name="T0" fmla="*/ 0 w 16"/>
                  <a:gd name="T1" fmla="*/ 7 h 30"/>
                  <a:gd name="T2" fmla="*/ 5 w 16"/>
                  <a:gd name="T3" fmla="*/ 7 h 30"/>
                  <a:gd name="T4" fmla="*/ 5 w 16"/>
                  <a:gd name="T5" fmla="*/ 2 h 30"/>
                  <a:gd name="T6" fmla="*/ 11 w 16"/>
                  <a:gd name="T7" fmla="*/ 0 h 30"/>
                  <a:gd name="T8" fmla="*/ 11 w 16"/>
                  <a:gd name="T9" fmla="*/ 7 h 30"/>
                  <a:gd name="T10" fmla="*/ 16 w 16"/>
                  <a:gd name="T11" fmla="*/ 7 h 30"/>
                  <a:gd name="T12" fmla="*/ 16 w 16"/>
                  <a:gd name="T13" fmla="*/ 12 h 30"/>
                  <a:gd name="T14" fmla="*/ 11 w 16"/>
                  <a:gd name="T15" fmla="*/ 12 h 30"/>
                  <a:gd name="T16" fmla="*/ 11 w 16"/>
                  <a:gd name="T17" fmla="*/ 21 h 30"/>
                  <a:gd name="T18" fmla="*/ 14 w 16"/>
                  <a:gd name="T19" fmla="*/ 25 h 30"/>
                  <a:gd name="T20" fmla="*/ 16 w 16"/>
                  <a:gd name="T21" fmla="*/ 24 h 30"/>
                  <a:gd name="T22" fmla="*/ 16 w 16"/>
                  <a:gd name="T23" fmla="*/ 29 h 30"/>
                  <a:gd name="T24" fmla="*/ 12 w 16"/>
                  <a:gd name="T25" fmla="*/ 30 h 30"/>
                  <a:gd name="T26" fmla="*/ 4 w 16"/>
                  <a:gd name="T27" fmla="*/ 21 h 30"/>
                  <a:gd name="T28" fmla="*/ 4 w 16"/>
                  <a:gd name="T29" fmla="*/ 12 h 30"/>
                  <a:gd name="T30" fmla="*/ 0 w 16"/>
                  <a:gd name="T31" fmla="*/ 12 h 30"/>
                  <a:gd name="T32" fmla="*/ 0 w 16"/>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0">
                    <a:moveTo>
                      <a:pt x="0" y="7"/>
                    </a:moveTo>
                    <a:cubicBezTo>
                      <a:pt x="5" y="7"/>
                      <a:pt x="5" y="7"/>
                      <a:pt x="5" y="7"/>
                    </a:cubicBezTo>
                    <a:cubicBezTo>
                      <a:pt x="5" y="2"/>
                      <a:pt x="5" y="2"/>
                      <a:pt x="5" y="2"/>
                    </a:cubicBezTo>
                    <a:cubicBezTo>
                      <a:pt x="11" y="0"/>
                      <a:pt x="11" y="0"/>
                      <a:pt x="11" y="0"/>
                    </a:cubicBezTo>
                    <a:cubicBezTo>
                      <a:pt x="11" y="7"/>
                      <a:pt x="11" y="7"/>
                      <a:pt x="11" y="7"/>
                    </a:cubicBezTo>
                    <a:cubicBezTo>
                      <a:pt x="16" y="7"/>
                      <a:pt x="16" y="7"/>
                      <a:pt x="16" y="7"/>
                    </a:cubicBezTo>
                    <a:cubicBezTo>
                      <a:pt x="16" y="12"/>
                      <a:pt x="16" y="12"/>
                      <a:pt x="16" y="12"/>
                    </a:cubicBezTo>
                    <a:cubicBezTo>
                      <a:pt x="11" y="12"/>
                      <a:pt x="11" y="12"/>
                      <a:pt x="11" y="12"/>
                    </a:cubicBezTo>
                    <a:cubicBezTo>
                      <a:pt x="11" y="21"/>
                      <a:pt x="11" y="21"/>
                      <a:pt x="11" y="21"/>
                    </a:cubicBezTo>
                    <a:cubicBezTo>
                      <a:pt x="11" y="23"/>
                      <a:pt x="12" y="25"/>
                      <a:pt x="14" y="25"/>
                    </a:cubicBezTo>
                    <a:cubicBezTo>
                      <a:pt x="15" y="25"/>
                      <a:pt x="16" y="24"/>
                      <a:pt x="16" y="24"/>
                    </a:cubicBezTo>
                    <a:cubicBezTo>
                      <a:pt x="16" y="29"/>
                      <a:pt x="16" y="29"/>
                      <a:pt x="16" y="29"/>
                    </a:cubicBezTo>
                    <a:cubicBezTo>
                      <a:pt x="15" y="30"/>
                      <a:pt x="14" y="30"/>
                      <a:pt x="12" y="30"/>
                    </a:cubicBezTo>
                    <a:cubicBezTo>
                      <a:pt x="6" y="30"/>
                      <a:pt x="4" y="27"/>
                      <a:pt x="4" y="21"/>
                    </a:cubicBezTo>
                    <a:cubicBezTo>
                      <a:pt x="4" y="12"/>
                      <a:pt x="4" y="12"/>
                      <a:pt x="4" y="12"/>
                    </a:cubicBezTo>
                    <a:cubicBezTo>
                      <a:pt x="0" y="12"/>
                      <a:pt x="0" y="12"/>
                      <a:pt x="0" y="12"/>
                    </a:cubicBezTo>
                    <a:lnTo>
                      <a:pt x="0" y="7"/>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35">
                <a:extLst>
                  <a:ext uri="{FF2B5EF4-FFF2-40B4-BE49-F238E27FC236}">
                    <a16:creationId xmlns:a16="http://schemas.microsoft.com/office/drawing/2014/main" id="{C3E6736D-2C38-4016-8A8C-EA2751490416}"/>
                  </a:ext>
                </a:extLst>
              </p:cNvPr>
              <p:cNvSpPr>
                <a:spLocks noEditPoints="1"/>
              </p:cNvSpPr>
              <p:nvPr/>
            </p:nvSpPr>
            <p:spPr bwMode="auto">
              <a:xfrm>
                <a:off x="10232398" y="2558262"/>
                <a:ext cx="108122" cy="149463"/>
              </a:xfrm>
              <a:custGeom>
                <a:avLst/>
                <a:gdLst>
                  <a:gd name="T0" fmla="*/ 0 w 22"/>
                  <a:gd name="T1" fmla="*/ 0 h 30"/>
                  <a:gd name="T2" fmla="*/ 12 w 22"/>
                  <a:gd name="T3" fmla="*/ 0 h 30"/>
                  <a:gd name="T4" fmla="*/ 21 w 22"/>
                  <a:gd name="T5" fmla="*/ 8 h 30"/>
                  <a:gd name="T6" fmla="*/ 16 w 22"/>
                  <a:gd name="T7" fmla="*/ 15 h 30"/>
                  <a:gd name="T8" fmla="*/ 16 w 22"/>
                  <a:gd name="T9" fmla="*/ 15 h 30"/>
                  <a:gd name="T10" fmla="*/ 22 w 22"/>
                  <a:gd name="T11" fmla="*/ 21 h 30"/>
                  <a:gd name="T12" fmla="*/ 11 w 22"/>
                  <a:gd name="T13" fmla="*/ 30 h 30"/>
                  <a:gd name="T14" fmla="*/ 0 w 22"/>
                  <a:gd name="T15" fmla="*/ 30 h 30"/>
                  <a:gd name="T16" fmla="*/ 0 w 22"/>
                  <a:gd name="T17" fmla="*/ 0 h 30"/>
                  <a:gd name="T18" fmla="*/ 7 w 22"/>
                  <a:gd name="T19" fmla="*/ 24 h 30"/>
                  <a:gd name="T20" fmla="*/ 9 w 22"/>
                  <a:gd name="T21" fmla="*/ 24 h 30"/>
                  <a:gd name="T22" fmla="*/ 15 w 22"/>
                  <a:gd name="T23" fmla="*/ 21 h 30"/>
                  <a:gd name="T24" fmla="*/ 9 w 22"/>
                  <a:gd name="T25" fmla="*/ 17 h 30"/>
                  <a:gd name="T26" fmla="*/ 7 w 22"/>
                  <a:gd name="T27" fmla="*/ 17 h 30"/>
                  <a:gd name="T28" fmla="*/ 7 w 22"/>
                  <a:gd name="T29" fmla="*/ 24 h 30"/>
                  <a:gd name="T30" fmla="*/ 7 w 22"/>
                  <a:gd name="T31" fmla="*/ 12 h 30"/>
                  <a:gd name="T32" fmla="*/ 9 w 22"/>
                  <a:gd name="T33" fmla="*/ 12 h 30"/>
                  <a:gd name="T34" fmla="*/ 14 w 22"/>
                  <a:gd name="T35" fmla="*/ 9 h 30"/>
                  <a:gd name="T36" fmla="*/ 9 w 22"/>
                  <a:gd name="T37" fmla="*/ 6 h 30"/>
                  <a:gd name="T38" fmla="*/ 7 w 22"/>
                  <a:gd name="T39" fmla="*/ 6 h 30"/>
                  <a:gd name="T40" fmla="*/ 7 w 22"/>
                  <a:gd name="T4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0" y="0"/>
                    </a:moveTo>
                    <a:cubicBezTo>
                      <a:pt x="12" y="0"/>
                      <a:pt x="12" y="0"/>
                      <a:pt x="12" y="0"/>
                    </a:cubicBezTo>
                    <a:cubicBezTo>
                      <a:pt x="17" y="0"/>
                      <a:pt x="21" y="2"/>
                      <a:pt x="21" y="8"/>
                    </a:cubicBezTo>
                    <a:cubicBezTo>
                      <a:pt x="21" y="11"/>
                      <a:pt x="19" y="13"/>
                      <a:pt x="16" y="15"/>
                    </a:cubicBezTo>
                    <a:cubicBezTo>
                      <a:pt x="16" y="15"/>
                      <a:pt x="16" y="15"/>
                      <a:pt x="16" y="15"/>
                    </a:cubicBezTo>
                    <a:cubicBezTo>
                      <a:pt x="20" y="15"/>
                      <a:pt x="22" y="18"/>
                      <a:pt x="22" y="21"/>
                    </a:cubicBezTo>
                    <a:cubicBezTo>
                      <a:pt x="22" y="28"/>
                      <a:pt x="16" y="30"/>
                      <a:pt x="11" y="30"/>
                    </a:cubicBezTo>
                    <a:cubicBezTo>
                      <a:pt x="0" y="30"/>
                      <a:pt x="0" y="30"/>
                      <a:pt x="0" y="30"/>
                    </a:cubicBezTo>
                    <a:lnTo>
                      <a:pt x="0" y="0"/>
                    </a:lnTo>
                    <a:close/>
                    <a:moveTo>
                      <a:pt x="7" y="24"/>
                    </a:moveTo>
                    <a:cubicBezTo>
                      <a:pt x="9" y="24"/>
                      <a:pt x="9" y="24"/>
                      <a:pt x="9" y="24"/>
                    </a:cubicBezTo>
                    <a:cubicBezTo>
                      <a:pt x="12" y="24"/>
                      <a:pt x="15" y="24"/>
                      <a:pt x="15" y="21"/>
                    </a:cubicBezTo>
                    <a:cubicBezTo>
                      <a:pt x="15" y="17"/>
                      <a:pt x="12" y="17"/>
                      <a:pt x="9" y="17"/>
                    </a:cubicBezTo>
                    <a:cubicBezTo>
                      <a:pt x="7" y="17"/>
                      <a:pt x="7" y="17"/>
                      <a:pt x="7" y="17"/>
                    </a:cubicBezTo>
                    <a:lnTo>
                      <a:pt x="7" y="24"/>
                    </a:lnTo>
                    <a:close/>
                    <a:moveTo>
                      <a:pt x="7" y="12"/>
                    </a:moveTo>
                    <a:cubicBezTo>
                      <a:pt x="9" y="12"/>
                      <a:pt x="9" y="12"/>
                      <a:pt x="9" y="12"/>
                    </a:cubicBezTo>
                    <a:cubicBezTo>
                      <a:pt x="11" y="12"/>
                      <a:pt x="14" y="11"/>
                      <a:pt x="14" y="9"/>
                    </a:cubicBezTo>
                    <a:cubicBezTo>
                      <a:pt x="14" y="6"/>
                      <a:pt x="12" y="6"/>
                      <a:pt x="9" y="6"/>
                    </a:cubicBezTo>
                    <a:cubicBezTo>
                      <a:pt x="7" y="6"/>
                      <a:pt x="7" y="6"/>
                      <a:pt x="7" y="6"/>
                    </a:cubicBezTo>
                    <a:lnTo>
                      <a:pt x="7" y="12"/>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36">
                <a:extLst>
                  <a:ext uri="{FF2B5EF4-FFF2-40B4-BE49-F238E27FC236}">
                    <a16:creationId xmlns:a16="http://schemas.microsoft.com/office/drawing/2014/main" id="{776E9524-0ADB-40BF-8AA4-6D71851ED5B0}"/>
                  </a:ext>
                </a:extLst>
              </p:cNvPr>
              <p:cNvSpPr>
                <a:spLocks noEditPoints="1"/>
              </p:cNvSpPr>
              <p:nvPr/>
            </p:nvSpPr>
            <p:spPr bwMode="auto">
              <a:xfrm>
                <a:off x="10350060" y="2593242"/>
                <a:ext cx="101762" cy="114482"/>
              </a:xfrm>
              <a:custGeom>
                <a:avLst/>
                <a:gdLst>
                  <a:gd name="T0" fmla="*/ 15 w 21"/>
                  <a:gd name="T1" fmla="*/ 23 h 23"/>
                  <a:gd name="T2" fmla="*/ 14 w 21"/>
                  <a:gd name="T3" fmla="*/ 19 h 23"/>
                  <a:gd name="T4" fmla="*/ 14 w 21"/>
                  <a:gd name="T5" fmla="*/ 19 h 23"/>
                  <a:gd name="T6" fmla="*/ 8 w 21"/>
                  <a:gd name="T7" fmla="*/ 23 h 23"/>
                  <a:gd name="T8" fmla="*/ 0 w 21"/>
                  <a:gd name="T9" fmla="*/ 16 h 23"/>
                  <a:gd name="T10" fmla="*/ 11 w 21"/>
                  <a:gd name="T11" fmla="*/ 9 h 23"/>
                  <a:gd name="T12" fmla="*/ 14 w 21"/>
                  <a:gd name="T13" fmla="*/ 9 h 23"/>
                  <a:gd name="T14" fmla="*/ 9 w 21"/>
                  <a:gd name="T15" fmla="*/ 5 h 23"/>
                  <a:gd name="T16" fmla="*/ 3 w 21"/>
                  <a:gd name="T17" fmla="*/ 7 h 23"/>
                  <a:gd name="T18" fmla="*/ 3 w 21"/>
                  <a:gd name="T19" fmla="*/ 2 h 23"/>
                  <a:gd name="T20" fmla="*/ 11 w 21"/>
                  <a:gd name="T21" fmla="*/ 0 h 23"/>
                  <a:gd name="T22" fmla="*/ 20 w 21"/>
                  <a:gd name="T23" fmla="*/ 9 h 23"/>
                  <a:gd name="T24" fmla="*/ 20 w 21"/>
                  <a:gd name="T25" fmla="*/ 18 h 23"/>
                  <a:gd name="T26" fmla="*/ 21 w 21"/>
                  <a:gd name="T27" fmla="*/ 23 h 23"/>
                  <a:gd name="T28" fmla="*/ 15 w 21"/>
                  <a:gd name="T29" fmla="*/ 23 h 23"/>
                  <a:gd name="T30" fmla="*/ 10 w 21"/>
                  <a:gd name="T31" fmla="*/ 18 h 23"/>
                  <a:gd name="T32" fmla="*/ 14 w 21"/>
                  <a:gd name="T33" fmla="*/ 13 h 23"/>
                  <a:gd name="T34" fmla="*/ 11 w 21"/>
                  <a:gd name="T35" fmla="*/ 13 h 23"/>
                  <a:gd name="T36" fmla="*/ 7 w 21"/>
                  <a:gd name="T37" fmla="*/ 16 h 23"/>
                  <a:gd name="T38" fmla="*/ 10 w 21"/>
                  <a:gd name="T3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23">
                    <a:moveTo>
                      <a:pt x="15" y="23"/>
                    </a:moveTo>
                    <a:cubicBezTo>
                      <a:pt x="14" y="22"/>
                      <a:pt x="14" y="20"/>
                      <a:pt x="14" y="19"/>
                    </a:cubicBezTo>
                    <a:cubicBezTo>
                      <a:pt x="14" y="19"/>
                      <a:pt x="14" y="19"/>
                      <a:pt x="14" y="19"/>
                    </a:cubicBezTo>
                    <a:cubicBezTo>
                      <a:pt x="13" y="22"/>
                      <a:pt x="11" y="23"/>
                      <a:pt x="8" y="23"/>
                    </a:cubicBezTo>
                    <a:cubicBezTo>
                      <a:pt x="4" y="23"/>
                      <a:pt x="0" y="21"/>
                      <a:pt x="0" y="16"/>
                    </a:cubicBezTo>
                    <a:cubicBezTo>
                      <a:pt x="0" y="10"/>
                      <a:pt x="7" y="9"/>
                      <a:pt x="11" y="9"/>
                    </a:cubicBezTo>
                    <a:cubicBezTo>
                      <a:pt x="12" y="9"/>
                      <a:pt x="13" y="9"/>
                      <a:pt x="14" y="9"/>
                    </a:cubicBezTo>
                    <a:cubicBezTo>
                      <a:pt x="14" y="6"/>
                      <a:pt x="12" y="5"/>
                      <a:pt x="9" y="5"/>
                    </a:cubicBezTo>
                    <a:cubicBezTo>
                      <a:pt x="7" y="5"/>
                      <a:pt x="5" y="6"/>
                      <a:pt x="3" y="7"/>
                    </a:cubicBezTo>
                    <a:cubicBezTo>
                      <a:pt x="3" y="2"/>
                      <a:pt x="3" y="2"/>
                      <a:pt x="3" y="2"/>
                    </a:cubicBezTo>
                    <a:cubicBezTo>
                      <a:pt x="5" y="1"/>
                      <a:pt x="8" y="0"/>
                      <a:pt x="11" y="0"/>
                    </a:cubicBezTo>
                    <a:cubicBezTo>
                      <a:pt x="16" y="0"/>
                      <a:pt x="20" y="2"/>
                      <a:pt x="20" y="9"/>
                    </a:cubicBezTo>
                    <a:cubicBezTo>
                      <a:pt x="20" y="18"/>
                      <a:pt x="20" y="18"/>
                      <a:pt x="20" y="18"/>
                    </a:cubicBezTo>
                    <a:cubicBezTo>
                      <a:pt x="20" y="19"/>
                      <a:pt x="21" y="21"/>
                      <a:pt x="21" y="23"/>
                    </a:cubicBezTo>
                    <a:lnTo>
                      <a:pt x="15" y="23"/>
                    </a:lnTo>
                    <a:close/>
                    <a:moveTo>
                      <a:pt x="10" y="18"/>
                    </a:moveTo>
                    <a:cubicBezTo>
                      <a:pt x="12" y="18"/>
                      <a:pt x="14" y="16"/>
                      <a:pt x="14" y="13"/>
                    </a:cubicBezTo>
                    <a:cubicBezTo>
                      <a:pt x="13" y="13"/>
                      <a:pt x="12" y="13"/>
                      <a:pt x="11" y="13"/>
                    </a:cubicBezTo>
                    <a:cubicBezTo>
                      <a:pt x="9" y="13"/>
                      <a:pt x="7" y="14"/>
                      <a:pt x="7" y="16"/>
                    </a:cubicBezTo>
                    <a:cubicBezTo>
                      <a:pt x="7" y="17"/>
                      <a:pt x="8" y="18"/>
                      <a:pt x="10" y="18"/>
                    </a:cubicBezTo>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37">
                <a:extLst>
                  <a:ext uri="{FF2B5EF4-FFF2-40B4-BE49-F238E27FC236}">
                    <a16:creationId xmlns:a16="http://schemas.microsoft.com/office/drawing/2014/main" id="{27CB9657-2455-420B-BFE0-900037FF1D7E}"/>
                  </a:ext>
                </a:extLst>
              </p:cNvPr>
              <p:cNvSpPr>
                <a:spLocks/>
              </p:cNvSpPr>
              <p:nvPr/>
            </p:nvSpPr>
            <p:spPr bwMode="auto">
              <a:xfrm>
                <a:off x="10470902" y="2593242"/>
                <a:ext cx="104942" cy="114482"/>
              </a:xfrm>
              <a:custGeom>
                <a:avLst/>
                <a:gdLst>
                  <a:gd name="T0" fmla="*/ 0 w 21"/>
                  <a:gd name="T1" fmla="*/ 1 h 23"/>
                  <a:gd name="T2" fmla="*/ 6 w 21"/>
                  <a:gd name="T3" fmla="*/ 1 h 23"/>
                  <a:gd name="T4" fmla="*/ 6 w 21"/>
                  <a:gd name="T5" fmla="*/ 5 h 23"/>
                  <a:gd name="T6" fmla="*/ 6 w 21"/>
                  <a:gd name="T7" fmla="*/ 5 h 23"/>
                  <a:gd name="T8" fmla="*/ 14 w 21"/>
                  <a:gd name="T9" fmla="*/ 0 h 23"/>
                  <a:gd name="T10" fmla="*/ 21 w 21"/>
                  <a:gd name="T11" fmla="*/ 9 h 23"/>
                  <a:gd name="T12" fmla="*/ 21 w 21"/>
                  <a:gd name="T13" fmla="*/ 23 h 23"/>
                  <a:gd name="T14" fmla="*/ 14 w 21"/>
                  <a:gd name="T15" fmla="*/ 23 h 23"/>
                  <a:gd name="T16" fmla="*/ 14 w 21"/>
                  <a:gd name="T17" fmla="*/ 12 h 23"/>
                  <a:gd name="T18" fmla="*/ 11 w 21"/>
                  <a:gd name="T19" fmla="*/ 6 h 23"/>
                  <a:gd name="T20" fmla="*/ 7 w 21"/>
                  <a:gd name="T21" fmla="*/ 13 h 23"/>
                  <a:gd name="T22" fmla="*/ 7 w 21"/>
                  <a:gd name="T23" fmla="*/ 23 h 23"/>
                  <a:gd name="T24" fmla="*/ 0 w 21"/>
                  <a:gd name="T25" fmla="*/ 23 h 23"/>
                  <a:gd name="T26" fmla="*/ 0 w 21"/>
                  <a:gd name="T2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0" y="1"/>
                    </a:moveTo>
                    <a:cubicBezTo>
                      <a:pt x="6" y="1"/>
                      <a:pt x="6" y="1"/>
                      <a:pt x="6" y="1"/>
                    </a:cubicBezTo>
                    <a:cubicBezTo>
                      <a:pt x="6" y="5"/>
                      <a:pt x="6" y="5"/>
                      <a:pt x="6" y="5"/>
                    </a:cubicBezTo>
                    <a:cubicBezTo>
                      <a:pt x="6" y="5"/>
                      <a:pt x="6" y="5"/>
                      <a:pt x="6" y="5"/>
                    </a:cubicBezTo>
                    <a:cubicBezTo>
                      <a:pt x="8" y="1"/>
                      <a:pt x="10" y="0"/>
                      <a:pt x="14" y="0"/>
                    </a:cubicBezTo>
                    <a:cubicBezTo>
                      <a:pt x="19" y="0"/>
                      <a:pt x="21" y="4"/>
                      <a:pt x="21" y="9"/>
                    </a:cubicBezTo>
                    <a:cubicBezTo>
                      <a:pt x="21" y="23"/>
                      <a:pt x="21" y="23"/>
                      <a:pt x="21" y="23"/>
                    </a:cubicBezTo>
                    <a:cubicBezTo>
                      <a:pt x="14" y="23"/>
                      <a:pt x="14" y="23"/>
                      <a:pt x="14" y="23"/>
                    </a:cubicBezTo>
                    <a:cubicBezTo>
                      <a:pt x="14" y="12"/>
                      <a:pt x="14" y="12"/>
                      <a:pt x="14" y="12"/>
                    </a:cubicBezTo>
                    <a:cubicBezTo>
                      <a:pt x="14" y="8"/>
                      <a:pt x="13" y="6"/>
                      <a:pt x="11" y="6"/>
                    </a:cubicBezTo>
                    <a:cubicBezTo>
                      <a:pt x="8" y="6"/>
                      <a:pt x="7" y="9"/>
                      <a:pt x="7" y="13"/>
                    </a:cubicBezTo>
                    <a:cubicBezTo>
                      <a:pt x="7" y="23"/>
                      <a:pt x="7" y="23"/>
                      <a:pt x="7" y="23"/>
                    </a:cubicBezTo>
                    <a:cubicBezTo>
                      <a:pt x="0" y="23"/>
                      <a:pt x="0" y="23"/>
                      <a:pt x="0" y="23"/>
                    </a:cubicBezTo>
                    <a:lnTo>
                      <a:pt x="0" y="1"/>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38">
                <a:extLst>
                  <a:ext uri="{FF2B5EF4-FFF2-40B4-BE49-F238E27FC236}">
                    <a16:creationId xmlns:a16="http://schemas.microsoft.com/office/drawing/2014/main" id="{73A39BAA-D9A8-4961-AA28-74C0ED37AA9A}"/>
                  </a:ext>
                </a:extLst>
              </p:cNvPr>
              <p:cNvSpPr>
                <a:spLocks/>
              </p:cNvSpPr>
              <p:nvPr/>
            </p:nvSpPr>
            <p:spPr bwMode="auto">
              <a:xfrm>
                <a:off x="10598104" y="2548721"/>
                <a:ext cx="98582" cy="159003"/>
              </a:xfrm>
              <a:custGeom>
                <a:avLst/>
                <a:gdLst>
                  <a:gd name="T0" fmla="*/ 0 w 31"/>
                  <a:gd name="T1" fmla="*/ 0 h 50"/>
                  <a:gd name="T2" fmla="*/ 10 w 31"/>
                  <a:gd name="T3" fmla="*/ 0 h 50"/>
                  <a:gd name="T4" fmla="*/ 10 w 31"/>
                  <a:gd name="T5" fmla="*/ 29 h 50"/>
                  <a:gd name="T6" fmla="*/ 11 w 31"/>
                  <a:gd name="T7" fmla="*/ 29 h 50"/>
                  <a:gd name="T8" fmla="*/ 19 w 31"/>
                  <a:gd name="T9" fmla="*/ 15 h 50"/>
                  <a:gd name="T10" fmla="*/ 31 w 31"/>
                  <a:gd name="T11" fmla="*/ 15 h 50"/>
                  <a:gd name="T12" fmla="*/ 20 w 31"/>
                  <a:gd name="T13" fmla="*/ 31 h 50"/>
                  <a:gd name="T14" fmla="*/ 31 w 31"/>
                  <a:gd name="T15" fmla="*/ 50 h 50"/>
                  <a:gd name="T16" fmla="*/ 19 w 31"/>
                  <a:gd name="T17" fmla="*/ 50 h 50"/>
                  <a:gd name="T18" fmla="*/ 11 w 31"/>
                  <a:gd name="T19" fmla="*/ 32 h 50"/>
                  <a:gd name="T20" fmla="*/ 10 w 31"/>
                  <a:gd name="T21" fmla="*/ 32 h 50"/>
                  <a:gd name="T22" fmla="*/ 10 w 31"/>
                  <a:gd name="T23" fmla="*/ 50 h 50"/>
                  <a:gd name="T24" fmla="*/ 0 w 31"/>
                  <a:gd name="T25" fmla="*/ 50 h 50"/>
                  <a:gd name="T26" fmla="*/ 0 w 31"/>
                  <a:gd name="T2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50">
                    <a:moveTo>
                      <a:pt x="0" y="0"/>
                    </a:moveTo>
                    <a:lnTo>
                      <a:pt x="10" y="0"/>
                    </a:lnTo>
                    <a:lnTo>
                      <a:pt x="10" y="29"/>
                    </a:lnTo>
                    <a:lnTo>
                      <a:pt x="11" y="29"/>
                    </a:lnTo>
                    <a:lnTo>
                      <a:pt x="19" y="15"/>
                    </a:lnTo>
                    <a:lnTo>
                      <a:pt x="31" y="15"/>
                    </a:lnTo>
                    <a:lnTo>
                      <a:pt x="20" y="31"/>
                    </a:lnTo>
                    <a:lnTo>
                      <a:pt x="31" y="50"/>
                    </a:lnTo>
                    <a:lnTo>
                      <a:pt x="19" y="50"/>
                    </a:lnTo>
                    <a:lnTo>
                      <a:pt x="11" y="32"/>
                    </a:lnTo>
                    <a:lnTo>
                      <a:pt x="10" y="32"/>
                    </a:lnTo>
                    <a:lnTo>
                      <a:pt x="10" y="50"/>
                    </a:lnTo>
                    <a:lnTo>
                      <a:pt x="0" y="50"/>
                    </a:ln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39">
                <a:extLst>
                  <a:ext uri="{FF2B5EF4-FFF2-40B4-BE49-F238E27FC236}">
                    <a16:creationId xmlns:a16="http://schemas.microsoft.com/office/drawing/2014/main" id="{A6DAC488-CE25-42D2-9DBD-1F99203371E6}"/>
                  </a:ext>
                </a:extLst>
              </p:cNvPr>
              <p:cNvSpPr>
                <a:spLocks/>
              </p:cNvSpPr>
              <p:nvPr/>
            </p:nvSpPr>
            <p:spPr bwMode="auto">
              <a:xfrm>
                <a:off x="9367423" y="2046273"/>
                <a:ext cx="184443" cy="740953"/>
              </a:xfrm>
              <a:custGeom>
                <a:avLst/>
                <a:gdLst>
                  <a:gd name="T0" fmla="*/ 35 w 38"/>
                  <a:gd name="T1" fmla="*/ 0 h 149"/>
                  <a:gd name="T2" fmla="*/ 10 w 38"/>
                  <a:gd name="T3" fmla="*/ 0 h 149"/>
                  <a:gd name="T4" fmla="*/ 0 w 38"/>
                  <a:gd name="T5" fmla="*/ 149 h 149"/>
                  <a:gd name="T6" fmla="*/ 12 w 38"/>
                  <a:gd name="T7" fmla="*/ 148 h 149"/>
                  <a:gd name="T8" fmla="*/ 37 w 38"/>
                  <a:gd name="T9" fmla="*/ 43 h 149"/>
                  <a:gd name="T10" fmla="*/ 35 w 38"/>
                  <a:gd name="T11" fmla="*/ 0 h 149"/>
                </a:gdLst>
                <a:ahLst/>
                <a:cxnLst>
                  <a:cxn ang="0">
                    <a:pos x="T0" y="T1"/>
                  </a:cxn>
                  <a:cxn ang="0">
                    <a:pos x="T2" y="T3"/>
                  </a:cxn>
                  <a:cxn ang="0">
                    <a:pos x="T4" y="T5"/>
                  </a:cxn>
                  <a:cxn ang="0">
                    <a:pos x="T6" y="T7"/>
                  </a:cxn>
                  <a:cxn ang="0">
                    <a:pos x="T8" y="T9"/>
                  </a:cxn>
                  <a:cxn ang="0">
                    <a:pos x="T10" y="T11"/>
                  </a:cxn>
                </a:cxnLst>
                <a:rect l="0" t="0" r="r" b="b"/>
                <a:pathLst>
                  <a:path w="38" h="149">
                    <a:moveTo>
                      <a:pt x="35" y="0"/>
                    </a:moveTo>
                    <a:cubicBezTo>
                      <a:pt x="10" y="0"/>
                      <a:pt x="10" y="0"/>
                      <a:pt x="10" y="0"/>
                    </a:cubicBezTo>
                    <a:cubicBezTo>
                      <a:pt x="0" y="149"/>
                      <a:pt x="0" y="149"/>
                      <a:pt x="0" y="149"/>
                    </a:cubicBezTo>
                    <a:cubicBezTo>
                      <a:pt x="12" y="148"/>
                      <a:pt x="12" y="148"/>
                      <a:pt x="12" y="148"/>
                    </a:cubicBezTo>
                    <a:cubicBezTo>
                      <a:pt x="28" y="119"/>
                      <a:pt x="37" y="82"/>
                      <a:pt x="37" y="43"/>
                    </a:cubicBezTo>
                    <a:cubicBezTo>
                      <a:pt x="38" y="26"/>
                      <a:pt x="37" y="13"/>
                      <a:pt x="35" y="0"/>
                    </a:cubicBezTo>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40">
                <a:extLst>
                  <a:ext uri="{FF2B5EF4-FFF2-40B4-BE49-F238E27FC236}">
                    <a16:creationId xmlns:a16="http://schemas.microsoft.com/office/drawing/2014/main" id="{C7573AF5-C679-4000-B491-EEF9BC76FEB6}"/>
                  </a:ext>
                </a:extLst>
              </p:cNvPr>
              <p:cNvSpPr>
                <a:spLocks/>
              </p:cNvSpPr>
              <p:nvPr/>
            </p:nvSpPr>
            <p:spPr bwMode="auto">
              <a:xfrm>
                <a:off x="9640908" y="2046273"/>
                <a:ext cx="171723" cy="731412"/>
              </a:xfrm>
              <a:custGeom>
                <a:avLst/>
                <a:gdLst>
                  <a:gd name="T0" fmla="*/ 0 w 54"/>
                  <a:gd name="T1" fmla="*/ 0 h 230"/>
                  <a:gd name="T2" fmla="*/ 4 w 54"/>
                  <a:gd name="T3" fmla="*/ 225 h 230"/>
                  <a:gd name="T4" fmla="*/ 49 w 54"/>
                  <a:gd name="T5" fmla="*/ 230 h 230"/>
                  <a:gd name="T6" fmla="*/ 54 w 54"/>
                  <a:gd name="T7" fmla="*/ 1 h 230"/>
                  <a:gd name="T8" fmla="*/ 40 w 54"/>
                  <a:gd name="T9" fmla="*/ 1 h 230"/>
                  <a:gd name="T10" fmla="*/ 0 w 54"/>
                  <a:gd name="T11" fmla="*/ 0 h 230"/>
                </a:gdLst>
                <a:ahLst/>
                <a:cxnLst>
                  <a:cxn ang="0">
                    <a:pos x="T0" y="T1"/>
                  </a:cxn>
                  <a:cxn ang="0">
                    <a:pos x="T2" y="T3"/>
                  </a:cxn>
                  <a:cxn ang="0">
                    <a:pos x="T4" y="T5"/>
                  </a:cxn>
                  <a:cxn ang="0">
                    <a:pos x="T6" y="T7"/>
                  </a:cxn>
                  <a:cxn ang="0">
                    <a:pos x="T8" y="T9"/>
                  </a:cxn>
                  <a:cxn ang="0">
                    <a:pos x="T10" y="T11"/>
                  </a:cxn>
                </a:cxnLst>
                <a:rect l="0" t="0" r="r" b="b"/>
                <a:pathLst>
                  <a:path w="54" h="230">
                    <a:moveTo>
                      <a:pt x="0" y="0"/>
                    </a:moveTo>
                    <a:lnTo>
                      <a:pt x="4" y="225"/>
                    </a:lnTo>
                    <a:lnTo>
                      <a:pt x="49" y="230"/>
                    </a:lnTo>
                    <a:lnTo>
                      <a:pt x="54" y="1"/>
                    </a:lnTo>
                    <a:lnTo>
                      <a:pt x="40" y="1"/>
                    </a:ln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41">
                <a:extLst>
                  <a:ext uri="{FF2B5EF4-FFF2-40B4-BE49-F238E27FC236}">
                    <a16:creationId xmlns:a16="http://schemas.microsoft.com/office/drawing/2014/main" id="{6426C8E7-940A-42C3-B4CF-E917A021947B}"/>
                  </a:ext>
                </a:extLst>
              </p:cNvPr>
              <p:cNvSpPr>
                <a:spLocks/>
              </p:cNvSpPr>
              <p:nvPr/>
            </p:nvSpPr>
            <p:spPr bwMode="auto">
              <a:xfrm>
                <a:off x="9923932" y="2065353"/>
                <a:ext cx="120842" cy="814094"/>
              </a:xfrm>
              <a:custGeom>
                <a:avLst/>
                <a:gdLst>
                  <a:gd name="T0" fmla="*/ 25 w 38"/>
                  <a:gd name="T1" fmla="*/ 256 h 256"/>
                  <a:gd name="T2" fmla="*/ 0 w 38"/>
                  <a:gd name="T3" fmla="*/ 256 h 256"/>
                  <a:gd name="T4" fmla="*/ 0 w 38"/>
                  <a:gd name="T5" fmla="*/ 0 h 256"/>
                  <a:gd name="T6" fmla="*/ 38 w 38"/>
                  <a:gd name="T7" fmla="*/ 0 h 256"/>
                  <a:gd name="T8" fmla="*/ 38 w 38"/>
                  <a:gd name="T9" fmla="*/ 59 h 256"/>
                  <a:gd name="T10" fmla="*/ 25 w 38"/>
                  <a:gd name="T11" fmla="*/ 256 h 256"/>
                </a:gdLst>
                <a:ahLst/>
                <a:cxnLst>
                  <a:cxn ang="0">
                    <a:pos x="T0" y="T1"/>
                  </a:cxn>
                  <a:cxn ang="0">
                    <a:pos x="T2" y="T3"/>
                  </a:cxn>
                  <a:cxn ang="0">
                    <a:pos x="T4" y="T5"/>
                  </a:cxn>
                  <a:cxn ang="0">
                    <a:pos x="T6" y="T7"/>
                  </a:cxn>
                  <a:cxn ang="0">
                    <a:pos x="T8" y="T9"/>
                  </a:cxn>
                  <a:cxn ang="0">
                    <a:pos x="T10" y="T11"/>
                  </a:cxn>
                </a:cxnLst>
                <a:rect l="0" t="0" r="r" b="b"/>
                <a:pathLst>
                  <a:path w="38" h="256">
                    <a:moveTo>
                      <a:pt x="25" y="256"/>
                    </a:moveTo>
                    <a:lnTo>
                      <a:pt x="0" y="256"/>
                    </a:lnTo>
                    <a:lnTo>
                      <a:pt x="0" y="0"/>
                    </a:lnTo>
                    <a:lnTo>
                      <a:pt x="38" y="0"/>
                    </a:lnTo>
                    <a:lnTo>
                      <a:pt x="38" y="59"/>
                    </a:lnTo>
                    <a:lnTo>
                      <a:pt x="25" y="256"/>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42">
                <a:extLst>
                  <a:ext uri="{FF2B5EF4-FFF2-40B4-BE49-F238E27FC236}">
                    <a16:creationId xmlns:a16="http://schemas.microsoft.com/office/drawing/2014/main" id="{33136673-8529-44F0-9546-7A69B6AD2AB5}"/>
                  </a:ext>
                </a:extLst>
              </p:cNvPr>
              <p:cNvSpPr>
                <a:spLocks/>
              </p:cNvSpPr>
              <p:nvPr/>
            </p:nvSpPr>
            <p:spPr bwMode="auto">
              <a:xfrm>
                <a:off x="11739743" y="2462860"/>
                <a:ext cx="57241" cy="60421"/>
              </a:xfrm>
              <a:custGeom>
                <a:avLst/>
                <a:gdLst>
                  <a:gd name="T0" fmla="*/ 18 w 18"/>
                  <a:gd name="T1" fmla="*/ 6 h 19"/>
                  <a:gd name="T2" fmla="*/ 11 w 18"/>
                  <a:gd name="T3" fmla="*/ 6 h 19"/>
                  <a:gd name="T4" fmla="*/ 9 w 18"/>
                  <a:gd name="T5" fmla="*/ 0 h 19"/>
                  <a:gd name="T6" fmla="*/ 8 w 18"/>
                  <a:gd name="T7" fmla="*/ 8 h 19"/>
                  <a:gd name="T8" fmla="*/ 0 w 18"/>
                  <a:gd name="T9" fmla="*/ 8 h 19"/>
                  <a:gd name="T10" fmla="*/ 6 w 18"/>
                  <a:gd name="T11" fmla="*/ 11 h 19"/>
                  <a:gd name="T12" fmla="*/ 4 w 18"/>
                  <a:gd name="T13" fmla="*/ 19 h 19"/>
                  <a:gd name="T14" fmla="*/ 9 w 18"/>
                  <a:gd name="T15" fmla="*/ 14 h 19"/>
                  <a:gd name="T16" fmla="*/ 15 w 18"/>
                  <a:gd name="T17" fmla="*/ 17 h 19"/>
                  <a:gd name="T18" fmla="*/ 12 w 18"/>
                  <a:gd name="T19" fmla="*/ 11 h 19"/>
                  <a:gd name="T20" fmla="*/ 18 w 18"/>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9">
                    <a:moveTo>
                      <a:pt x="18" y="6"/>
                    </a:moveTo>
                    <a:lnTo>
                      <a:pt x="11" y="6"/>
                    </a:lnTo>
                    <a:lnTo>
                      <a:pt x="9" y="0"/>
                    </a:lnTo>
                    <a:lnTo>
                      <a:pt x="8" y="8"/>
                    </a:lnTo>
                    <a:lnTo>
                      <a:pt x="0" y="8"/>
                    </a:lnTo>
                    <a:lnTo>
                      <a:pt x="6" y="11"/>
                    </a:lnTo>
                    <a:lnTo>
                      <a:pt x="4" y="19"/>
                    </a:lnTo>
                    <a:lnTo>
                      <a:pt x="9" y="14"/>
                    </a:lnTo>
                    <a:lnTo>
                      <a:pt x="15" y="17"/>
                    </a:lnTo>
                    <a:lnTo>
                      <a:pt x="12" y="11"/>
                    </a:lnTo>
                    <a:lnTo>
                      <a:pt x="18" y="6"/>
                    </a:lnTo>
                    <a:close/>
                  </a:path>
                </a:pathLst>
              </a:custGeom>
              <a:solidFill>
                <a:srgbClr val="4871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43">
                <a:extLst>
                  <a:ext uri="{FF2B5EF4-FFF2-40B4-BE49-F238E27FC236}">
                    <a16:creationId xmlns:a16="http://schemas.microsoft.com/office/drawing/2014/main" id="{F3CEC15E-959A-4924-B088-251102056DC6}"/>
                  </a:ext>
                </a:extLst>
              </p:cNvPr>
              <p:cNvSpPr>
                <a:spLocks/>
              </p:cNvSpPr>
              <p:nvPr/>
            </p:nvSpPr>
            <p:spPr bwMode="auto">
              <a:xfrm>
                <a:off x="11768364" y="2936688"/>
                <a:ext cx="54061" cy="54061"/>
              </a:xfrm>
              <a:custGeom>
                <a:avLst/>
                <a:gdLst>
                  <a:gd name="T0" fmla="*/ 17 w 17"/>
                  <a:gd name="T1" fmla="*/ 6 h 17"/>
                  <a:gd name="T2" fmla="*/ 11 w 17"/>
                  <a:gd name="T3" fmla="*/ 6 h 17"/>
                  <a:gd name="T4" fmla="*/ 8 w 17"/>
                  <a:gd name="T5" fmla="*/ 0 h 17"/>
                  <a:gd name="T6" fmla="*/ 6 w 17"/>
                  <a:gd name="T7" fmla="*/ 6 h 17"/>
                  <a:gd name="T8" fmla="*/ 0 w 17"/>
                  <a:gd name="T9" fmla="*/ 6 h 17"/>
                  <a:gd name="T10" fmla="*/ 5 w 17"/>
                  <a:gd name="T11" fmla="*/ 10 h 17"/>
                  <a:gd name="T12" fmla="*/ 3 w 17"/>
                  <a:gd name="T13" fmla="*/ 17 h 17"/>
                  <a:gd name="T14" fmla="*/ 9 w 17"/>
                  <a:gd name="T15" fmla="*/ 12 h 17"/>
                  <a:gd name="T16" fmla="*/ 14 w 17"/>
                  <a:gd name="T17" fmla="*/ 17 h 17"/>
                  <a:gd name="T18" fmla="*/ 12 w 17"/>
                  <a:gd name="T19" fmla="*/ 9 h 17"/>
                  <a:gd name="T20" fmla="*/ 17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7" y="6"/>
                    </a:moveTo>
                    <a:lnTo>
                      <a:pt x="11" y="6"/>
                    </a:lnTo>
                    <a:lnTo>
                      <a:pt x="8" y="0"/>
                    </a:lnTo>
                    <a:lnTo>
                      <a:pt x="6" y="6"/>
                    </a:lnTo>
                    <a:lnTo>
                      <a:pt x="0" y="6"/>
                    </a:lnTo>
                    <a:lnTo>
                      <a:pt x="5" y="10"/>
                    </a:lnTo>
                    <a:lnTo>
                      <a:pt x="3" y="17"/>
                    </a:lnTo>
                    <a:lnTo>
                      <a:pt x="9" y="12"/>
                    </a:lnTo>
                    <a:lnTo>
                      <a:pt x="14" y="17"/>
                    </a:lnTo>
                    <a:lnTo>
                      <a:pt x="12" y="9"/>
                    </a:lnTo>
                    <a:lnTo>
                      <a:pt x="17" y="6"/>
                    </a:lnTo>
                    <a:close/>
                  </a:path>
                </a:pathLst>
              </a:custGeom>
              <a:solidFill>
                <a:srgbClr val="9CAA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44">
                <a:extLst>
                  <a:ext uri="{FF2B5EF4-FFF2-40B4-BE49-F238E27FC236}">
                    <a16:creationId xmlns:a16="http://schemas.microsoft.com/office/drawing/2014/main" id="{338A4569-4532-4F9D-A25B-4F08704A716E}"/>
                  </a:ext>
                </a:extLst>
              </p:cNvPr>
              <p:cNvSpPr>
                <a:spLocks/>
              </p:cNvSpPr>
              <p:nvPr/>
            </p:nvSpPr>
            <p:spPr bwMode="auto">
              <a:xfrm>
                <a:off x="11879666" y="2895347"/>
                <a:ext cx="54061" cy="60421"/>
              </a:xfrm>
              <a:custGeom>
                <a:avLst/>
                <a:gdLst>
                  <a:gd name="T0" fmla="*/ 17 w 17"/>
                  <a:gd name="T1" fmla="*/ 6 h 19"/>
                  <a:gd name="T2" fmla="*/ 11 w 17"/>
                  <a:gd name="T3" fmla="*/ 6 h 19"/>
                  <a:gd name="T4" fmla="*/ 8 w 17"/>
                  <a:gd name="T5" fmla="*/ 0 h 19"/>
                  <a:gd name="T6" fmla="*/ 7 w 17"/>
                  <a:gd name="T7" fmla="*/ 8 h 19"/>
                  <a:gd name="T8" fmla="*/ 0 w 17"/>
                  <a:gd name="T9" fmla="*/ 8 h 19"/>
                  <a:gd name="T10" fmla="*/ 5 w 17"/>
                  <a:gd name="T11" fmla="*/ 11 h 19"/>
                  <a:gd name="T12" fmla="*/ 4 w 17"/>
                  <a:gd name="T13" fmla="*/ 19 h 19"/>
                  <a:gd name="T14" fmla="*/ 10 w 17"/>
                  <a:gd name="T15" fmla="*/ 14 h 19"/>
                  <a:gd name="T16" fmla="*/ 14 w 17"/>
                  <a:gd name="T17" fmla="*/ 17 h 19"/>
                  <a:gd name="T18" fmla="*/ 13 w 17"/>
                  <a:gd name="T19" fmla="*/ 11 h 19"/>
                  <a:gd name="T20" fmla="*/ 17 w 17"/>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9">
                    <a:moveTo>
                      <a:pt x="17" y="6"/>
                    </a:moveTo>
                    <a:lnTo>
                      <a:pt x="11" y="6"/>
                    </a:lnTo>
                    <a:lnTo>
                      <a:pt x="8" y="0"/>
                    </a:lnTo>
                    <a:lnTo>
                      <a:pt x="7" y="8"/>
                    </a:lnTo>
                    <a:lnTo>
                      <a:pt x="0" y="8"/>
                    </a:lnTo>
                    <a:lnTo>
                      <a:pt x="5" y="11"/>
                    </a:lnTo>
                    <a:lnTo>
                      <a:pt x="4" y="19"/>
                    </a:lnTo>
                    <a:lnTo>
                      <a:pt x="10" y="14"/>
                    </a:lnTo>
                    <a:lnTo>
                      <a:pt x="14" y="17"/>
                    </a:lnTo>
                    <a:lnTo>
                      <a:pt x="13" y="11"/>
                    </a:lnTo>
                    <a:lnTo>
                      <a:pt x="17" y="6"/>
                    </a:lnTo>
                    <a:close/>
                  </a:path>
                </a:pathLst>
              </a:custGeom>
              <a:solidFill>
                <a:srgbClr val="91A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45">
                <a:extLst>
                  <a:ext uri="{FF2B5EF4-FFF2-40B4-BE49-F238E27FC236}">
                    <a16:creationId xmlns:a16="http://schemas.microsoft.com/office/drawing/2014/main" id="{7C62A5B8-093B-42A2-8D64-8451A32E5FC4}"/>
                  </a:ext>
                </a:extLst>
              </p:cNvPr>
              <p:cNvSpPr>
                <a:spLocks/>
              </p:cNvSpPr>
              <p:nvPr/>
            </p:nvSpPr>
            <p:spPr bwMode="auto">
              <a:xfrm>
                <a:off x="11857405" y="2488300"/>
                <a:ext cx="57241" cy="60421"/>
              </a:xfrm>
              <a:custGeom>
                <a:avLst/>
                <a:gdLst>
                  <a:gd name="T0" fmla="*/ 18 w 18"/>
                  <a:gd name="T1" fmla="*/ 6 h 19"/>
                  <a:gd name="T2" fmla="*/ 11 w 18"/>
                  <a:gd name="T3" fmla="*/ 6 h 19"/>
                  <a:gd name="T4" fmla="*/ 9 w 18"/>
                  <a:gd name="T5" fmla="*/ 0 h 19"/>
                  <a:gd name="T6" fmla="*/ 7 w 18"/>
                  <a:gd name="T7" fmla="*/ 8 h 19"/>
                  <a:gd name="T8" fmla="*/ 0 w 18"/>
                  <a:gd name="T9" fmla="*/ 8 h 19"/>
                  <a:gd name="T10" fmla="*/ 6 w 18"/>
                  <a:gd name="T11" fmla="*/ 11 h 19"/>
                  <a:gd name="T12" fmla="*/ 4 w 18"/>
                  <a:gd name="T13" fmla="*/ 19 h 19"/>
                  <a:gd name="T14" fmla="*/ 9 w 18"/>
                  <a:gd name="T15" fmla="*/ 14 h 19"/>
                  <a:gd name="T16" fmla="*/ 15 w 18"/>
                  <a:gd name="T17" fmla="*/ 17 h 19"/>
                  <a:gd name="T18" fmla="*/ 12 w 18"/>
                  <a:gd name="T19" fmla="*/ 11 h 19"/>
                  <a:gd name="T20" fmla="*/ 18 w 18"/>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9">
                    <a:moveTo>
                      <a:pt x="18" y="6"/>
                    </a:moveTo>
                    <a:lnTo>
                      <a:pt x="11" y="6"/>
                    </a:lnTo>
                    <a:lnTo>
                      <a:pt x="9" y="0"/>
                    </a:lnTo>
                    <a:lnTo>
                      <a:pt x="7" y="8"/>
                    </a:lnTo>
                    <a:lnTo>
                      <a:pt x="0" y="8"/>
                    </a:lnTo>
                    <a:lnTo>
                      <a:pt x="6" y="11"/>
                    </a:lnTo>
                    <a:lnTo>
                      <a:pt x="4" y="19"/>
                    </a:lnTo>
                    <a:lnTo>
                      <a:pt x="9" y="14"/>
                    </a:lnTo>
                    <a:lnTo>
                      <a:pt x="15" y="17"/>
                    </a:lnTo>
                    <a:lnTo>
                      <a:pt x="12" y="11"/>
                    </a:lnTo>
                    <a:lnTo>
                      <a:pt x="18" y="6"/>
                    </a:lnTo>
                    <a:close/>
                  </a:path>
                </a:pathLst>
              </a:custGeom>
              <a:solidFill>
                <a:srgbClr val="5F7D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46">
                <a:extLst>
                  <a:ext uri="{FF2B5EF4-FFF2-40B4-BE49-F238E27FC236}">
                    <a16:creationId xmlns:a16="http://schemas.microsoft.com/office/drawing/2014/main" id="{CF73A1C9-98AC-4133-AB51-A5C83D059D99}"/>
                  </a:ext>
                </a:extLst>
              </p:cNvPr>
              <p:cNvSpPr>
                <a:spLocks/>
              </p:cNvSpPr>
              <p:nvPr/>
            </p:nvSpPr>
            <p:spPr bwMode="auto">
              <a:xfrm>
                <a:off x="11949627" y="2570982"/>
                <a:ext cx="54061" cy="57241"/>
              </a:xfrm>
              <a:custGeom>
                <a:avLst/>
                <a:gdLst>
                  <a:gd name="T0" fmla="*/ 17 w 17"/>
                  <a:gd name="T1" fmla="*/ 7 h 18"/>
                  <a:gd name="T2" fmla="*/ 11 w 17"/>
                  <a:gd name="T3" fmla="*/ 7 h 18"/>
                  <a:gd name="T4" fmla="*/ 8 w 17"/>
                  <a:gd name="T5" fmla="*/ 0 h 18"/>
                  <a:gd name="T6" fmla="*/ 6 w 17"/>
                  <a:gd name="T7" fmla="*/ 7 h 18"/>
                  <a:gd name="T8" fmla="*/ 0 w 17"/>
                  <a:gd name="T9" fmla="*/ 7 h 18"/>
                  <a:gd name="T10" fmla="*/ 5 w 17"/>
                  <a:gd name="T11" fmla="*/ 11 h 18"/>
                  <a:gd name="T12" fmla="*/ 3 w 17"/>
                  <a:gd name="T13" fmla="*/ 18 h 18"/>
                  <a:gd name="T14" fmla="*/ 9 w 17"/>
                  <a:gd name="T15" fmla="*/ 13 h 18"/>
                  <a:gd name="T16" fmla="*/ 14 w 17"/>
                  <a:gd name="T17" fmla="*/ 18 h 18"/>
                  <a:gd name="T18" fmla="*/ 12 w 17"/>
                  <a:gd name="T19" fmla="*/ 10 h 18"/>
                  <a:gd name="T20" fmla="*/ 17 w 17"/>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7" y="7"/>
                    </a:moveTo>
                    <a:lnTo>
                      <a:pt x="11" y="7"/>
                    </a:lnTo>
                    <a:lnTo>
                      <a:pt x="8" y="0"/>
                    </a:lnTo>
                    <a:lnTo>
                      <a:pt x="6" y="7"/>
                    </a:lnTo>
                    <a:lnTo>
                      <a:pt x="0" y="7"/>
                    </a:lnTo>
                    <a:lnTo>
                      <a:pt x="5" y="11"/>
                    </a:lnTo>
                    <a:lnTo>
                      <a:pt x="3" y="18"/>
                    </a:lnTo>
                    <a:lnTo>
                      <a:pt x="9" y="13"/>
                    </a:lnTo>
                    <a:lnTo>
                      <a:pt x="14" y="18"/>
                    </a:lnTo>
                    <a:lnTo>
                      <a:pt x="12" y="10"/>
                    </a:lnTo>
                    <a:lnTo>
                      <a:pt x="17" y="7"/>
                    </a:lnTo>
                    <a:close/>
                  </a:path>
                </a:pathLst>
              </a:custGeom>
              <a:solidFill>
                <a:srgbClr val="738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47">
                <a:extLst>
                  <a:ext uri="{FF2B5EF4-FFF2-40B4-BE49-F238E27FC236}">
                    <a16:creationId xmlns:a16="http://schemas.microsoft.com/office/drawing/2014/main" id="{022F7885-11BC-42D3-B5CD-1848E4DCCA57}"/>
                  </a:ext>
                </a:extLst>
              </p:cNvPr>
              <p:cNvSpPr>
                <a:spLocks/>
              </p:cNvSpPr>
              <p:nvPr/>
            </p:nvSpPr>
            <p:spPr bwMode="auto">
              <a:xfrm>
                <a:off x="11959167" y="2806306"/>
                <a:ext cx="60421" cy="54061"/>
              </a:xfrm>
              <a:custGeom>
                <a:avLst/>
                <a:gdLst>
                  <a:gd name="T0" fmla="*/ 5 w 19"/>
                  <a:gd name="T1" fmla="*/ 17 h 17"/>
                  <a:gd name="T2" fmla="*/ 6 w 19"/>
                  <a:gd name="T3" fmla="*/ 11 h 17"/>
                  <a:gd name="T4" fmla="*/ 0 w 19"/>
                  <a:gd name="T5" fmla="*/ 8 h 17"/>
                  <a:gd name="T6" fmla="*/ 6 w 19"/>
                  <a:gd name="T7" fmla="*/ 6 h 17"/>
                  <a:gd name="T8" fmla="*/ 9 w 19"/>
                  <a:gd name="T9" fmla="*/ 0 h 17"/>
                  <a:gd name="T10" fmla="*/ 11 w 19"/>
                  <a:gd name="T11" fmla="*/ 6 h 17"/>
                  <a:gd name="T12" fmla="*/ 19 w 19"/>
                  <a:gd name="T13" fmla="*/ 6 h 17"/>
                  <a:gd name="T14" fmla="*/ 12 w 19"/>
                  <a:gd name="T15" fmla="*/ 11 h 17"/>
                  <a:gd name="T16" fmla="*/ 15 w 19"/>
                  <a:gd name="T17" fmla="*/ 17 h 17"/>
                  <a:gd name="T18" fmla="*/ 9 w 19"/>
                  <a:gd name="T19" fmla="*/ 14 h 17"/>
                  <a:gd name="T20" fmla="*/ 5 w 19"/>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7">
                    <a:moveTo>
                      <a:pt x="5" y="17"/>
                    </a:moveTo>
                    <a:lnTo>
                      <a:pt x="6" y="11"/>
                    </a:lnTo>
                    <a:lnTo>
                      <a:pt x="0" y="8"/>
                    </a:lnTo>
                    <a:lnTo>
                      <a:pt x="6" y="6"/>
                    </a:lnTo>
                    <a:lnTo>
                      <a:pt x="9" y="0"/>
                    </a:lnTo>
                    <a:lnTo>
                      <a:pt x="11" y="6"/>
                    </a:lnTo>
                    <a:lnTo>
                      <a:pt x="19" y="6"/>
                    </a:lnTo>
                    <a:lnTo>
                      <a:pt x="12" y="11"/>
                    </a:lnTo>
                    <a:lnTo>
                      <a:pt x="15" y="17"/>
                    </a:lnTo>
                    <a:lnTo>
                      <a:pt x="9" y="14"/>
                    </a:lnTo>
                    <a:lnTo>
                      <a:pt x="5" y="17"/>
                    </a:lnTo>
                    <a:close/>
                  </a:path>
                </a:pathLst>
              </a:custGeom>
              <a:solidFill>
                <a:srgbClr val="879A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48">
                <a:extLst>
                  <a:ext uri="{FF2B5EF4-FFF2-40B4-BE49-F238E27FC236}">
                    <a16:creationId xmlns:a16="http://schemas.microsoft.com/office/drawing/2014/main" id="{D5ACF797-6C3D-4E5C-89B9-B9ED0F64C098}"/>
                  </a:ext>
                </a:extLst>
              </p:cNvPr>
              <p:cNvSpPr>
                <a:spLocks/>
              </p:cNvSpPr>
              <p:nvPr/>
            </p:nvSpPr>
            <p:spPr bwMode="auto">
              <a:xfrm>
                <a:off x="11984608" y="2685464"/>
                <a:ext cx="57241" cy="57241"/>
              </a:xfrm>
              <a:custGeom>
                <a:avLst/>
                <a:gdLst>
                  <a:gd name="T0" fmla="*/ 18 w 18"/>
                  <a:gd name="T1" fmla="*/ 7 h 18"/>
                  <a:gd name="T2" fmla="*/ 11 w 18"/>
                  <a:gd name="T3" fmla="*/ 7 h 18"/>
                  <a:gd name="T4" fmla="*/ 9 w 18"/>
                  <a:gd name="T5" fmla="*/ 0 h 18"/>
                  <a:gd name="T6" fmla="*/ 7 w 18"/>
                  <a:gd name="T7" fmla="*/ 7 h 18"/>
                  <a:gd name="T8" fmla="*/ 0 w 18"/>
                  <a:gd name="T9" fmla="*/ 7 h 18"/>
                  <a:gd name="T10" fmla="*/ 6 w 18"/>
                  <a:gd name="T11" fmla="*/ 11 h 18"/>
                  <a:gd name="T12" fmla="*/ 4 w 18"/>
                  <a:gd name="T13" fmla="*/ 18 h 18"/>
                  <a:gd name="T14" fmla="*/ 9 w 18"/>
                  <a:gd name="T15" fmla="*/ 13 h 18"/>
                  <a:gd name="T16" fmla="*/ 15 w 18"/>
                  <a:gd name="T17" fmla="*/ 18 h 18"/>
                  <a:gd name="T18" fmla="*/ 12 w 18"/>
                  <a:gd name="T19" fmla="*/ 10 h 18"/>
                  <a:gd name="T20" fmla="*/ 18 w 18"/>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7"/>
                    </a:moveTo>
                    <a:lnTo>
                      <a:pt x="11" y="7"/>
                    </a:lnTo>
                    <a:lnTo>
                      <a:pt x="9" y="0"/>
                    </a:lnTo>
                    <a:lnTo>
                      <a:pt x="7" y="7"/>
                    </a:lnTo>
                    <a:lnTo>
                      <a:pt x="0" y="7"/>
                    </a:lnTo>
                    <a:lnTo>
                      <a:pt x="6" y="11"/>
                    </a:lnTo>
                    <a:lnTo>
                      <a:pt x="4" y="18"/>
                    </a:lnTo>
                    <a:lnTo>
                      <a:pt x="9" y="13"/>
                    </a:lnTo>
                    <a:lnTo>
                      <a:pt x="15" y="18"/>
                    </a:lnTo>
                    <a:lnTo>
                      <a:pt x="12" y="10"/>
                    </a:lnTo>
                    <a:lnTo>
                      <a:pt x="18" y="7"/>
                    </a:lnTo>
                    <a:close/>
                  </a:path>
                </a:pathLst>
              </a:custGeom>
              <a:solidFill>
                <a:srgbClr val="7D9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49">
                <a:extLst>
                  <a:ext uri="{FF2B5EF4-FFF2-40B4-BE49-F238E27FC236}">
                    <a16:creationId xmlns:a16="http://schemas.microsoft.com/office/drawing/2014/main" id="{A6D37E0C-2BF2-4894-9559-D5C948F1E4FA}"/>
                  </a:ext>
                </a:extLst>
              </p:cNvPr>
              <p:cNvSpPr>
                <a:spLocks/>
              </p:cNvSpPr>
              <p:nvPr/>
            </p:nvSpPr>
            <p:spPr bwMode="auto">
              <a:xfrm>
                <a:off x="11625261" y="2504201"/>
                <a:ext cx="54061" cy="54061"/>
              </a:xfrm>
              <a:custGeom>
                <a:avLst/>
                <a:gdLst>
                  <a:gd name="T0" fmla="*/ 17 w 17"/>
                  <a:gd name="T1" fmla="*/ 6 h 17"/>
                  <a:gd name="T2" fmla="*/ 11 w 17"/>
                  <a:gd name="T3" fmla="*/ 6 h 17"/>
                  <a:gd name="T4" fmla="*/ 8 w 17"/>
                  <a:gd name="T5" fmla="*/ 0 h 17"/>
                  <a:gd name="T6" fmla="*/ 7 w 17"/>
                  <a:gd name="T7" fmla="*/ 6 h 17"/>
                  <a:gd name="T8" fmla="*/ 0 w 17"/>
                  <a:gd name="T9" fmla="*/ 6 h 17"/>
                  <a:gd name="T10" fmla="*/ 7 w 17"/>
                  <a:gd name="T11" fmla="*/ 10 h 17"/>
                  <a:gd name="T12" fmla="*/ 4 w 17"/>
                  <a:gd name="T13" fmla="*/ 17 h 17"/>
                  <a:gd name="T14" fmla="*/ 10 w 17"/>
                  <a:gd name="T15" fmla="*/ 12 h 17"/>
                  <a:gd name="T16" fmla="*/ 14 w 17"/>
                  <a:gd name="T17" fmla="*/ 17 h 17"/>
                  <a:gd name="T18" fmla="*/ 13 w 17"/>
                  <a:gd name="T19" fmla="*/ 10 h 17"/>
                  <a:gd name="T20" fmla="*/ 17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7" y="6"/>
                    </a:moveTo>
                    <a:lnTo>
                      <a:pt x="11" y="6"/>
                    </a:lnTo>
                    <a:lnTo>
                      <a:pt x="8" y="0"/>
                    </a:lnTo>
                    <a:lnTo>
                      <a:pt x="7" y="6"/>
                    </a:lnTo>
                    <a:lnTo>
                      <a:pt x="0" y="6"/>
                    </a:lnTo>
                    <a:lnTo>
                      <a:pt x="7" y="10"/>
                    </a:lnTo>
                    <a:lnTo>
                      <a:pt x="4" y="17"/>
                    </a:lnTo>
                    <a:lnTo>
                      <a:pt x="10" y="12"/>
                    </a:lnTo>
                    <a:lnTo>
                      <a:pt x="14" y="17"/>
                    </a:lnTo>
                    <a:lnTo>
                      <a:pt x="13" y="10"/>
                    </a:lnTo>
                    <a:lnTo>
                      <a:pt x="17" y="6"/>
                    </a:lnTo>
                    <a:close/>
                  </a:path>
                </a:pathLst>
              </a:custGeom>
              <a:solidFill>
                <a:srgbClr val="2D66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50">
                <a:extLst>
                  <a:ext uri="{FF2B5EF4-FFF2-40B4-BE49-F238E27FC236}">
                    <a16:creationId xmlns:a16="http://schemas.microsoft.com/office/drawing/2014/main" id="{83BB86E7-2C04-4458-81CB-894DFB7827FC}"/>
                  </a:ext>
                </a:extLst>
              </p:cNvPr>
              <p:cNvSpPr>
                <a:spLocks/>
              </p:cNvSpPr>
              <p:nvPr/>
            </p:nvSpPr>
            <p:spPr bwMode="auto">
              <a:xfrm>
                <a:off x="11548940" y="2593242"/>
                <a:ext cx="54061" cy="54061"/>
              </a:xfrm>
              <a:custGeom>
                <a:avLst/>
                <a:gdLst>
                  <a:gd name="T0" fmla="*/ 17 w 17"/>
                  <a:gd name="T1" fmla="*/ 6 h 17"/>
                  <a:gd name="T2" fmla="*/ 11 w 17"/>
                  <a:gd name="T3" fmla="*/ 6 h 17"/>
                  <a:gd name="T4" fmla="*/ 8 w 17"/>
                  <a:gd name="T5" fmla="*/ 0 h 17"/>
                  <a:gd name="T6" fmla="*/ 6 w 17"/>
                  <a:gd name="T7" fmla="*/ 6 h 17"/>
                  <a:gd name="T8" fmla="*/ 0 w 17"/>
                  <a:gd name="T9" fmla="*/ 7 h 17"/>
                  <a:gd name="T10" fmla="*/ 6 w 17"/>
                  <a:gd name="T11" fmla="*/ 11 h 17"/>
                  <a:gd name="T12" fmla="*/ 3 w 17"/>
                  <a:gd name="T13" fmla="*/ 17 h 17"/>
                  <a:gd name="T14" fmla="*/ 9 w 17"/>
                  <a:gd name="T15" fmla="*/ 14 h 17"/>
                  <a:gd name="T16" fmla="*/ 14 w 17"/>
                  <a:gd name="T17" fmla="*/ 17 h 17"/>
                  <a:gd name="T18" fmla="*/ 12 w 17"/>
                  <a:gd name="T19" fmla="*/ 11 h 17"/>
                  <a:gd name="T20" fmla="*/ 17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7" y="6"/>
                    </a:moveTo>
                    <a:lnTo>
                      <a:pt x="11" y="6"/>
                    </a:lnTo>
                    <a:lnTo>
                      <a:pt x="8" y="0"/>
                    </a:lnTo>
                    <a:lnTo>
                      <a:pt x="6" y="6"/>
                    </a:lnTo>
                    <a:lnTo>
                      <a:pt x="0" y="7"/>
                    </a:lnTo>
                    <a:lnTo>
                      <a:pt x="6" y="11"/>
                    </a:lnTo>
                    <a:lnTo>
                      <a:pt x="3" y="17"/>
                    </a:lnTo>
                    <a:lnTo>
                      <a:pt x="9" y="14"/>
                    </a:lnTo>
                    <a:lnTo>
                      <a:pt x="14" y="17"/>
                    </a:lnTo>
                    <a:lnTo>
                      <a:pt x="12" y="11"/>
                    </a:lnTo>
                    <a:lnTo>
                      <a:pt x="17" y="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51">
                <a:extLst>
                  <a:ext uri="{FF2B5EF4-FFF2-40B4-BE49-F238E27FC236}">
                    <a16:creationId xmlns:a16="http://schemas.microsoft.com/office/drawing/2014/main" id="{49DF6824-F0F7-4C4E-BA4E-7F3216F565B6}"/>
                  </a:ext>
                </a:extLst>
              </p:cNvPr>
              <p:cNvSpPr>
                <a:spLocks/>
              </p:cNvSpPr>
              <p:nvPr/>
            </p:nvSpPr>
            <p:spPr bwMode="auto">
              <a:xfrm>
                <a:off x="11647522" y="2911248"/>
                <a:ext cx="57241" cy="54061"/>
              </a:xfrm>
              <a:custGeom>
                <a:avLst/>
                <a:gdLst>
                  <a:gd name="T0" fmla="*/ 18 w 18"/>
                  <a:gd name="T1" fmla="*/ 6 h 17"/>
                  <a:gd name="T2" fmla="*/ 10 w 18"/>
                  <a:gd name="T3" fmla="*/ 6 h 17"/>
                  <a:gd name="T4" fmla="*/ 9 w 18"/>
                  <a:gd name="T5" fmla="*/ 0 h 17"/>
                  <a:gd name="T6" fmla="*/ 7 w 18"/>
                  <a:gd name="T7" fmla="*/ 6 h 17"/>
                  <a:gd name="T8" fmla="*/ 0 w 18"/>
                  <a:gd name="T9" fmla="*/ 6 h 17"/>
                  <a:gd name="T10" fmla="*/ 6 w 18"/>
                  <a:gd name="T11" fmla="*/ 11 h 17"/>
                  <a:gd name="T12" fmla="*/ 4 w 18"/>
                  <a:gd name="T13" fmla="*/ 17 h 17"/>
                  <a:gd name="T14" fmla="*/ 9 w 18"/>
                  <a:gd name="T15" fmla="*/ 12 h 17"/>
                  <a:gd name="T16" fmla="*/ 15 w 18"/>
                  <a:gd name="T17" fmla="*/ 17 h 17"/>
                  <a:gd name="T18" fmla="*/ 12 w 18"/>
                  <a:gd name="T19" fmla="*/ 11 h 17"/>
                  <a:gd name="T20" fmla="*/ 18 w 18"/>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8" y="6"/>
                    </a:moveTo>
                    <a:lnTo>
                      <a:pt x="10" y="6"/>
                    </a:lnTo>
                    <a:lnTo>
                      <a:pt x="9" y="0"/>
                    </a:lnTo>
                    <a:lnTo>
                      <a:pt x="7" y="6"/>
                    </a:lnTo>
                    <a:lnTo>
                      <a:pt x="0" y="6"/>
                    </a:lnTo>
                    <a:lnTo>
                      <a:pt x="6" y="11"/>
                    </a:lnTo>
                    <a:lnTo>
                      <a:pt x="4" y="17"/>
                    </a:lnTo>
                    <a:lnTo>
                      <a:pt x="9" y="12"/>
                    </a:lnTo>
                    <a:lnTo>
                      <a:pt x="15" y="17"/>
                    </a:lnTo>
                    <a:lnTo>
                      <a:pt x="12" y="11"/>
                    </a:lnTo>
                    <a:lnTo>
                      <a:pt x="18" y="6"/>
                    </a:lnTo>
                    <a:close/>
                  </a:path>
                </a:pathLst>
              </a:custGeom>
              <a:solidFill>
                <a:srgbClr val="A6B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2" name="Group 86">
              <a:extLst>
                <a:ext uri="{FF2B5EF4-FFF2-40B4-BE49-F238E27FC236}">
                  <a16:creationId xmlns:a16="http://schemas.microsoft.com/office/drawing/2014/main" id="{29269B4F-C573-4FCD-A6AC-41DD7617F268}"/>
                </a:ext>
              </a:extLst>
            </p:cNvPr>
            <p:cNvGrpSpPr>
              <a:grpSpLocks noChangeAspect="1"/>
            </p:cNvGrpSpPr>
            <p:nvPr userDrawn="1"/>
          </p:nvGrpSpPr>
          <p:grpSpPr bwMode="auto">
            <a:xfrm>
              <a:off x="10137897" y="6172200"/>
              <a:ext cx="861668" cy="483744"/>
              <a:chOff x="2585" y="1457"/>
              <a:chExt cx="2506" cy="1408"/>
            </a:xfrm>
          </p:grpSpPr>
          <p:sp>
            <p:nvSpPr>
              <p:cNvPr id="243" name="Rectangle 87">
                <a:extLst>
                  <a:ext uri="{FF2B5EF4-FFF2-40B4-BE49-F238E27FC236}">
                    <a16:creationId xmlns:a16="http://schemas.microsoft.com/office/drawing/2014/main" id="{35BC5005-9FC8-4113-BE52-733CF6BB2300}"/>
                  </a:ext>
                </a:extLst>
              </p:cNvPr>
              <p:cNvSpPr>
                <a:spLocks noChangeArrowheads="1"/>
              </p:cNvSpPr>
              <p:nvPr/>
            </p:nvSpPr>
            <p:spPr bwMode="auto">
              <a:xfrm>
                <a:off x="2585" y="1457"/>
                <a:ext cx="466" cy="155"/>
              </a:xfrm>
              <a:prstGeom prst="rect">
                <a:avLst/>
              </a:prstGeom>
              <a:solidFill>
                <a:srgbClr val="005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88">
                <a:extLst>
                  <a:ext uri="{FF2B5EF4-FFF2-40B4-BE49-F238E27FC236}">
                    <a16:creationId xmlns:a16="http://schemas.microsoft.com/office/drawing/2014/main" id="{7955274A-EF61-4C47-960F-427DED53D6FE}"/>
                  </a:ext>
                </a:extLst>
              </p:cNvPr>
              <p:cNvSpPr>
                <a:spLocks noChangeArrowheads="1"/>
              </p:cNvSpPr>
              <p:nvPr/>
            </p:nvSpPr>
            <p:spPr bwMode="auto">
              <a:xfrm>
                <a:off x="3206" y="1457"/>
                <a:ext cx="156" cy="778"/>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89">
                <a:extLst>
                  <a:ext uri="{FF2B5EF4-FFF2-40B4-BE49-F238E27FC236}">
                    <a16:creationId xmlns:a16="http://schemas.microsoft.com/office/drawing/2014/main" id="{A00ED0A6-6E8E-4789-BFBF-2EF5CD3164B7}"/>
                  </a:ext>
                </a:extLst>
              </p:cNvPr>
              <p:cNvSpPr>
                <a:spLocks noChangeArrowheads="1"/>
              </p:cNvSpPr>
              <p:nvPr/>
            </p:nvSpPr>
            <p:spPr bwMode="auto">
              <a:xfrm>
                <a:off x="3518" y="2079"/>
                <a:ext cx="155" cy="156"/>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90">
                <a:extLst>
                  <a:ext uri="{FF2B5EF4-FFF2-40B4-BE49-F238E27FC236}">
                    <a16:creationId xmlns:a16="http://schemas.microsoft.com/office/drawing/2014/main" id="{819AFDEB-64BE-4F1C-8EBA-1DFBE013C004}"/>
                  </a:ext>
                </a:extLst>
              </p:cNvPr>
              <p:cNvSpPr>
                <a:spLocks noChangeArrowheads="1"/>
              </p:cNvSpPr>
              <p:nvPr/>
            </p:nvSpPr>
            <p:spPr bwMode="auto">
              <a:xfrm>
                <a:off x="2585" y="1768"/>
                <a:ext cx="466" cy="156"/>
              </a:xfrm>
              <a:prstGeom prst="rect">
                <a:avLst/>
              </a:prstGeom>
              <a:solidFill>
                <a:srgbClr val="005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91">
                <a:extLst>
                  <a:ext uri="{FF2B5EF4-FFF2-40B4-BE49-F238E27FC236}">
                    <a16:creationId xmlns:a16="http://schemas.microsoft.com/office/drawing/2014/main" id="{91A6F0B7-CE04-4C0A-9467-3F7A609242A0}"/>
                  </a:ext>
                </a:extLst>
              </p:cNvPr>
              <p:cNvSpPr>
                <a:spLocks noChangeArrowheads="1"/>
              </p:cNvSpPr>
              <p:nvPr/>
            </p:nvSpPr>
            <p:spPr bwMode="auto">
              <a:xfrm>
                <a:off x="3518" y="1457"/>
                <a:ext cx="465" cy="155"/>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92">
                <a:extLst>
                  <a:ext uri="{FF2B5EF4-FFF2-40B4-BE49-F238E27FC236}">
                    <a16:creationId xmlns:a16="http://schemas.microsoft.com/office/drawing/2014/main" id="{3C6BB10B-DBFB-4A92-806F-9C658AD90802}"/>
                  </a:ext>
                </a:extLst>
              </p:cNvPr>
              <p:cNvSpPr>
                <a:spLocks noChangeArrowheads="1"/>
              </p:cNvSpPr>
              <p:nvPr/>
            </p:nvSpPr>
            <p:spPr bwMode="auto">
              <a:xfrm>
                <a:off x="3518" y="1768"/>
                <a:ext cx="465" cy="156"/>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93">
                <a:extLst>
                  <a:ext uri="{FF2B5EF4-FFF2-40B4-BE49-F238E27FC236}">
                    <a16:creationId xmlns:a16="http://schemas.microsoft.com/office/drawing/2014/main" id="{EA3A1720-11DE-467D-98EE-E5CB292DA04C}"/>
                  </a:ext>
                </a:extLst>
              </p:cNvPr>
              <p:cNvSpPr>
                <a:spLocks noChangeArrowheads="1"/>
              </p:cNvSpPr>
              <p:nvPr/>
            </p:nvSpPr>
            <p:spPr bwMode="auto">
              <a:xfrm>
                <a:off x="2585" y="2079"/>
                <a:ext cx="466" cy="156"/>
              </a:xfrm>
              <a:prstGeom prst="rect">
                <a:avLst/>
              </a:prstGeom>
              <a:solidFill>
                <a:srgbClr val="005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94">
                <a:extLst>
                  <a:ext uri="{FF2B5EF4-FFF2-40B4-BE49-F238E27FC236}">
                    <a16:creationId xmlns:a16="http://schemas.microsoft.com/office/drawing/2014/main" id="{C52D313D-273B-4F4B-BAB6-DDCE527D2032}"/>
                  </a:ext>
                </a:extLst>
              </p:cNvPr>
              <p:cNvSpPr>
                <a:spLocks/>
              </p:cNvSpPr>
              <p:nvPr/>
            </p:nvSpPr>
            <p:spPr bwMode="auto">
              <a:xfrm>
                <a:off x="3828" y="2079"/>
                <a:ext cx="80" cy="156"/>
              </a:xfrm>
              <a:custGeom>
                <a:avLst/>
                <a:gdLst>
                  <a:gd name="T0" fmla="*/ 17 w 80"/>
                  <a:gd name="T1" fmla="*/ 17 h 156"/>
                  <a:gd name="T2" fmla="*/ 17 w 80"/>
                  <a:gd name="T3" fmla="*/ 63 h 156"/>
                  <a:gd name="T4" fmla="*/ 78 w 80"/>
                  <a:gd name="T5" fmla="*/ 63 h 156"/>
                  <a:gd name="T6" fmla="*/ 78 w 80"/>
                  <a:gd name="T7" fmla="*/ 79 h 156"/>
                  <a:gd name="T8" fmla="*/ 17 w 80"/>
                  <a:gd name="T9" fmla="*/ 79 h 156"/>
                  <a:gd name="T10" fmla="*/ 17 w 80"/>
                  <a:gd name="T11" fmla="*/ 140 h 156"/>
                  <a:gd name="T12" fmla="*/ 80 w 80"/>
                  <a:gd name="T13" fmla="*/ 140 h 156"/>
                  <a:gd name="T14" fmla="*/ 80 w 80"/>
                  <a:gd name="T15" fmla="*/ 156 h 156"/>
                  <a:gd name="T16" fmla="*/ 0 w 80"/>
                  <a:gd name="T17" fmla="*/ 156 h 156"/>
                  <a:gd name="T18" fmla="*/ 0 w 80"/>
                  <a:gd name="T19" fmla="*/ 0 h 156"/>
                  <a:gd name="T20" fmla="*/ 80 w 80"/>
                  <a:gd name="T21" fmla="*/ 0 h 156"/>
                  <a:gd name="T22" fmla="*/ 80 w 80"/>
                  <a:gd name="T23" fmla="*/ 17 h 156"/>
                  <a:gd name="T24" fmla="*/ 17 w 80"/>
                  <a:gd name="T25"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56">
                    <a:moveTo>
                      <a:pt x="17" y="17"/>
                    </a:moveTo>
                    <a:lnTo>
                      <a:pt x="17" y="63"/>
                    </a:lnTo>
                    <a:lnTo>
                      <a:pt x="78" y="63"/>
                    </a:lnTo>
                    <a:lnTo>
                      <a:pt x="78" y="79"/>
                    </a:lnTo>
                    <a:lnTo>
                      <a:pt x="17" y="79"/>
                    </a:lnTo>
                    <a:lnTo>
                      <a:pt x="17" y="140"/>
                    </a:lnTo>
                    <a:lnTo>
                      <a:pt x="80" y="140"/>
                    </a:lnTo>
                    <a:lnTo>
                      <a:pt x="80" y="156"/>
                    </a:lnTo>
                    <a:lnTo>
                      <a:pt x="0" y="156"/>
                    </a:lnTo>
                    <a:lnTo>
                      <a:pt x="0" y="0"/>
                    </a:lnTo>
                    <a:lnTo>
                      <a:pt x="80" y="0"/>
                    </a:lnTo>
                    <a:lnTo>
                      <a:pt x="80" y="17"/>
                    </a:lnTo>
                    <a:lnTo>
                      <a:pt x="17" y="17"/>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95">
                <a:extLst>
                  <a:ext uri="{FF2B5EF4-FFF2-40B4-BE49-F238E27FC236}">
                    <a16:creationId xmlns:a16="http://schemas.microsoft.com/office/drawing/2014/main" id="{1491BB0A-89F7-4683-950C-FF2B3FD033F4}"/>
                  </a:ext>
                </a:extLst>
              </p:cNvPr>
              <p:cNvSpPr>
                <a:spLocks/>
              </p:cNvSpPr>
              <p:nvPr/>
            </p:nvSpPr>
            <p:spPr bwMode="auto">
              <a:xfrm>
                <a:off x="3940" y="2079"/>
                <a:ext cx="110" cy="159"/>
              </a:xfrm>
              <a:custGeom>
                <a:avLst/>
                <a:gdLst>
                  <a:gd name="T0" fmla="*/ 11 w 72"/>
                  <a:gd name="T1" fmla="*/ 62 h 103"/>
                  <a:gd name="T2" fmla="*/ 15 w 72"/>
                  <a:gd name="T3" fmla="*/ 82 h 103"/>
                  <a:gd name="T4" fmla="*/ 36 w 72"/>
                  <a:gd name="T5" fmla="*/ 93 h 103"/>
                  <a:gd name="T6" fmla="*/ 57 w 72"/>
                  <a:gd name="T7" fmla="*/ 82 h 103"/>
                  <a:gd name="T8" fmla="*/ 61 w 72"/>
                  <a:gd name="T9" fmla="*/ 62 h 103"/>
                  <a:gd name="T10" fmla="*/ 61 w 72"/>
                  <a:gd name="T11" fmla="*/ 0 h 103"/>
                  <a:gd name="T12" fmla="*/ 72 w 72"/>
                  <a:gd name="T13" fmla="*/ 0 h 103"/>
                  <a:gd name="T14" fmla="*/ 72 w 72"/>
                  <a:gd name="T15" fmla="*/ 65 h 103"/>
                  <a:gd name="T16" fmla="*/ 65 w 72"/>
                  <a:gd name="T17" fmla="*/ 89 h 103"/>
                  <a:gd name="T18" fmla="*/ 36 w 72"/>
                  <a:gd name="T19" fmla="*/ 103 h 103"/>
                  <a:gd name="T20" fmla="*/ 7 w 72"/>
                  <a:gd name="T21" fmla="*/ 89 h 103"/>
                  <a:gd name="T22" fmla="*/ 0 w 72"/>
                  <a:gd name="T23" fmla="*/ 65 h 103"/>
                  <a:gd name="T24" fmla="*/ 0 w 72"/>
                  <a:gd name="T25" fmla="*/ 0 h 103"/>
                  <a:gd name="T26" fmla="*/ 11 w 72"/>
                  <a:gd name="T27" fmla="*/ 0 h 103"/>
                  <a:gd name="T28" fmla="*/ 11 w 72"/>
                  <a:gd name="T29" fmla="*/ 6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3">
                    <a:moveTo>
                      <a:pt x="11" y="62"/>
                    </a:moveTo>
                    <a:cubicBezTo>
                      <a:pt x="11" y="73"/>
                      <a:pt x="12" y="77"/>
                      <a:pt x="15" y="82"/>
                    </a:cubicBezTo>
                    <a:cubicBezTo>
                      <a:pt x="19" y="88"/>
                      <a:pt x="27" y="93"/>
                      <a:pt x="36" y="93"/>
                    </a:cubicBezTo>
                    <a:cubicBezTo>
                      <a:pt x="45" y="93"/>
                      <a:pt x="53" y="88"/>
                      <a:pt x="57" y="82"/>
                    </a:cubicBezTo>
                    <a:cubicBezTo>
                      <a:pt x="60" y="77"/>
                      <a:pt x="61" y="73"/>
                      <a:pt x="61" y="62"/>
                    </a:cubicBezTo>
                    <a:cubicBezTo>
                      <a:pt x="61" y="0"/>
                      <a:pt x="61" y="0"/>
                      <a:pt x="61" y="0"/>
                    </a:cubicBezTo>
                    <a:cubicBezTo>
                      <a:pt x="72" y="0"/>
                      <a:pt x="72" y="0"/>
                      <a:pt x="72" y="0"/>
                    </a:cubicBezTo>
                    <a:cubicBezTo>
                      <a:pt x="72" y="65"/>
                      <a:pt x="72" y="65"/>
                      <a:pt x="72" y="65"/>
                    </a:cubicBezTo>
                    <a:cubicBezTo>
                      <a:pt x="72" y="76"/>
                      <a:pt x="70" y="83"/>
                      <a:pt x="65" y="89"/>
                    </a:cubicBezTo>
                    <a:cubicBezTo>
                      <a:pt x="59" y="98"/>
                      <a:pt x="48" y="103"/>
                      <a:pt x="36" y="103"/>
                    </a:cubicBezTo>
                    <a:cubicBezTo>
                      <a:pt x="25" y="103"/>
                      <a:pt x="13" y="98"/>
                      <a:pt x="7" y="89"/>
                    </a:cubicBezTo>
                    <a:cubicBezTo>
                      <a:pt x="2" y="83"/>
                      <a:pt x="0" y="76"/>
                      <a:pt x="0" y="65"/>
                    </a:cubicBezTo>
                    <a:cubicBezTo>
                      <a:pt x="0" y="0"/>
                      <a:pt x="0" y="0"/>
                      <a:pt x="0" y="0"/>
                    </a:cubicBezTo>
                    <a:cubicBezTo>
                      <a:pt x="11" y="0"/>
                      <a:pt x="11" y="0"/>
                      <a:pt x="11" y="0"/>
                    </a:cubicBezTo>
                    <a:lnTo>
                      <a:pt x="11" y="62"/>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96">
                <a:extLst>
                  <a:ext uri="{FF2B5EF4-FFF2-40B4-BE49-F238E27FC236}">
                    <a16:creationId xmlns:a16="http://schemas.microsoft.com/office/drawing/2014/main" id="{277045BC-E855-4163-82E6-B80C3600D732}"/>
                  </a:ext>
                </a:extLst>
              </p:cNvPr>
              <p:cNvSpPr>
                <a:spLocks noEditPoints="1"/>
              </p:cNvSpPr>
              <p:nvPr/>
            </p:nvSpPr>
            <p:spPr bwMode="auto">
              <a:xfrm>
                <a:off x="4090" y="2079"/>
                <a:ext cx="91" cy="156"/>
              </a:xfrm>
              <a:custGeom>
                <a:avLst/>
                <a:gdLst>
                  <a:gd name="T0" fmla="*/ 19 w 59"/>
                  <a:gd name="T1" fmla="*/ 47 h 101"/>
                  <a:gd name="T2" fmla="*/ 41 w 59"/>
                  <a:gd name="T3" fmla="*/ 29 h 101"/>
                  <a:gd name="T4" fmla="*/ 34 w 59"/>
                  <a:gd name="T5" fmla="*/ 14 h 101"/>
                  <a:gd name="T6" fmla="*/ 18 w 59"/>
                  <a:gd name="T7" fmla="*/ 11 h 101"/>
                  <a:gd name="T8" fmla="*/ 12 w 59"/>
                  <a:gd name="T9" fmla="*/ 11 h 101"/>
                  <a:gd name="T10" fmla="*/ 12 w 59"/>
                  <a:gd name="T11" fmla="*/ 47 h 101"/>
                  <a:gd name="T12" fmla="*/ 19 w 59"/>
                  <a:gd name="T13" fmla="*/ 47 h 101"/>
                  <a:gd name="T14" fmla="*/ 59 w 59"/>
                  <a:gd name="T15" fmla="*/ 101 h 101"/>
                  <a:gd name="T16" fmla="*/ 45 w 59"/>
                  <a:gd name="T17" fmla="*/ 101 h 101"/>
                  <a:gd name="T18" fmla="*/ 15 w 59"/>
                  <a:gd name="T19" fmla="*/ 57 h 101"/>
                  <a:gd name="T20" fmla="*/ 12 w 59"/>
                  <a:gd name="T21" fmla="*/ 57 h 101"/>
                  <a:gd name="T22" fmla="*/ 12 w 59"/>
                  <a:gd name="T23" fmla="*/ 101 h 101"/>
                  <a:gd name="T24" fmla="*/ 0 w 59"/>
                  <a:gd name="T25" fmla="*/ 101 h 101"/>
                  <a:gd name="T26" fmla="*/ 0 w 59"/>
                  <a:gd name="T27" fmla="*/ 0 h 101"/>
                  <a:gd name="T28" fmla="*/ 17 w 59"/>
                  <a:gd name="T29" fmla="*/ 0 h 101"/>
                  <a:gd name="T30" fmla="*/ 41 w 59"/>
                  <a:gd name="T31" fmla="*/ 6 h 101"/>
                  <a:gd name="T32" fmla="*/ 52 w 59"/>
                  <a:gd name="T33" fmla="*/ 29 h 101"/>
                  <a:gd name="T34" fmla="*/ 27 w 59"/>
                  <a:gd name="T35" fmla="*/ 56 h 101"/>
                  <a:gd name="T36" fmla="*/ 59 w 59"/>
                  <a:gd name="T3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01">
                    <a:moveTo>
                      <a:pt x="19" y="47"/>
                    </a:moveTo>
                    <a:cubicBezTo>
                      <a:pt x="33" y="47"/>
                      <a:pt x="41" y="41"/>
                      <a:pt x="41" y="29"/>
                    </a:cubicBezTo>
                    <a:cubicBezTo>
                      <a:pt x="41" y="22"/>
                      <a:pt x="38" y="17"/>
                      <a:pt x="34" y="14"/>
                    </a:cubicBezTo>
                    <a:cubicBezTo>
                      <a:pt x="30" y="12"/>
                      <a:pt x="26" y="11"/>
                      <a:pt x="18" y="11"/>
                    </a:cubicBezTo>
                    <a:cubicBezTo>
                      <a:pt x="12" y="11"/>
                      <a:pt x="12" y="11"/>
                      <a:pt x="12" y="11"/>
                    </a:cubicBezTo>
                    <a:cubicBezTo>
                      <a:pt x="12" y="47"/>
                      <a:pt x="12" y="47"/>
                      <a:pt x="12" y="47"/>
                    </a:cubicBezTo>
                    <a:lnTo>
                      <a:pt x="19" y="47"/>
                    </a:lnTo>
                    <a:close/>
                    <a:moveTo>
                      <a:pt x="59" y="101"/>
                    </a:moveTo>
                    <a:cubicBezTo>
                      <a:pt x="45" y="101"/>
                      <a:pt x="45" y="101"/>
                      <a:pt x="45" y="101"/>
                    </a:cubicBezTo>
                    <a:cubicBezTo>
                      <a:pt x="15" y="57"/>
                      <a:pt x="15" y="57"/>
                      <a:pt x="15" y="57"/>
                    </a:cubicBezTo>
                    <a:cubicBezTo>
                      <a:pt x="12" y="57"/>
                      <a:pt x="12" y="57"/>
                      <a:pt x="12" y="57"/>
                    </a:cubicBezTo>
                    <a:cubicBezTo>
                      <a:pt x="12" y="101"/>
                      <a:pt x="12" y="101"/>
                      <a:pt x="12" y="101"/>
                    </a:cubicBezTo>
                    <a:cubicBezTo>
                      <a:pt x="0" y="101"/>
                      <a:pt x="0" y="101"/>
                      <a:pt x="0" y="101"/>
                    </a:cubicBezTo>
                    <a:cubicBezTo>
                      <a:pt x="0" y="0"/>
                      <a:pt x="0" y="0"/>
                      <a:pt x="0" y="0"/>
                    </a:cubicBezTo>
                    <a:cubicBezTo>
                      <a:pt x="17" y="0"/>
                      <a:pt x="17" y="0"/>
                      <a:pt x="17" y="0"/>
                    </a:cubicBezTo>
                    <a:cubicBezTo>
                      <a:pt x="28" y="0"/>
                      <a:pt x="35" y="2"/>
                      <a:pt x="41" y="6"/>
                    </a:cubicBezTo>
                    <a:cubicBezTo>
                      <a:pt x="48" y="10"/>
                      <a:pt x="52" y="19"/>
                      <a:pt x="52" y="29"/>
                    </a:cubicBezTo>
                    <a:cubicBezTo>
                      <a:pt x="52" y="44"/>
                      <a:pt x="42" y="55"/>
                      <a:pt x="27" y="56"/>
                    </a:cubicBezTo>
                    <a:lnTo>
                      <a:pt x="59" y="101"/>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97">
                <a:extLst>
                  <a:ext uri="{FF2B5EF4-FFF2-40B4-BE49-F238E27FC236}">
                    <a16:creationId xmlns:a16="http://schemas.microsoft.com/office/drawing/2014/main" id="{D7766803-34A7-4C98-A6E9-1017DF005B5A}"/>
                  </a:ext>
                </a:extLst>
              </p:cNvPr>
              <p:cNvSpPr>
                <a:spLocks noEditPoints="1"/>
              </p:cNvSpPr>
              <p:nvPr/>
            </p:nvSpPr>
            <p:spPr bwMode="auto">
              <a:xfrm>
                <a:off x="4199" y="2078"/>
                <a:ext cx="162" cy="160"/>
              </a:xfrm>
              <a:custGeom>
                <a:avLst/>
                <a:gdLst>
                  <a:gd name="T0" fmla="*/ 11 w 105"/>
                  <a:gd name="T1" fmla="*/ 51 h 104"/>
                  <a:gd name="T2" fmla="*/ 24 w 105"/>
                  <a:gd name="T3" fmla="*/ 82 h 104"/>
                  <a:gd name="T4" fmla="*/ 52 w 105"/>
                  <a:gd name="T5" fmla="*/ 94 h 104"/>
                  <a:gd name="T6" fmla="*/ 94 w 105"/>
                  <a:gd name="T7" fmla="*/ 52 h 104"/>
                  <a:gd name="T8" fmla="*/ 52 w 105"/>
                  <a:gd name="T9" fmla="*/ 10 h 104"/>
                  <a:gd name="T10" fmla="*/ 11 w 105"/>
                  <a:gd name="T11" fmla="*/ 51 h 104"/>
                  <a:gd name="T12" fmla="*/ 105 w 105"/>
                  <a:gd name="T13" fmla="*/ 52 h 104"/>
                  <a:gd name="T14" fmla="*/ 52 w 105"/>
                  <a:gd name="T15" fmla="*/ 104 h 104"/>
                  <a:gd name="T16" fmla="*/ 13 w 105"/>
                  <a:gd name="T17" fmla="*/ 87 h 104"/>
                  <a:gd name="T18" fmla="*/ 0 w 105"/>
                  <a:gd name="T19" fmla="*/ 51 h 104"/>
                  <a:gd name="T20" fmla="*/ 53 w 105"/>
                  <a:gd name="T21" fmla="*/ 0 h 104"/>
                  <a:gd name="T22" fmla="*/ 105 w 105"/>
                  <a:gd name="T23"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04">
                    <a:moveTo>
                      <a:pt x="11" y="51"/>
                    </a:moveTo>
                    <a:cubicBezTo>
                      <a:pt x="11" y="64"/>
                      <a:pt x="16" y="74"/>
                      <a:pt x="24" y="82"/>
                    </a:cubicBezTo>
                    <a:cubicBezTo>
                      <a:pt x="32" y="89"/>
                      <a:pt x="42" y="94"/>
                      <a:pt x="52" y="94"/>
                    </a:cubicBezTo>
                    <a:cubicBezTo>
                      <a:pt x="75" y="94"/>
                      <a:pt x="94" y="75"/>
                      <a:pt x="94" y="52"/>
                    </a:cubicBezTo>
                    <a:cubicBezTo>
                      <a:pt x="94" y="29"/>
                      <a:pt x="75" y="10"/>
                      <a:pt x="52" y="10"/>
                    </a:cubicBezTo>
                    <a:cubicBezTo>
                      <a:pt x="30" y="10"/>
                      <a:pt x="11" y="29"/>
                      <a:pt x="11" y="51"/>
                    </a:cubicBezTo>
                    <a:moveTo>
                      <a:pt x="105" y="52"/>
                    </a:moveTo>
                    <a:cubicBezTo>
                      <a:pt x="105" y="81"/>
                      <a:pt x="81" y="104"/>
                      <a:pt x="52" y="104"/>
                    </a:cubicBezTo>
                    <a:cubicBezTo>
                      <a:pt x="38" y="104"/>
                      <a:pt x="23" y="98"/>
                      <a:pt x="13" y="87"/>
                    </a:cubicBezTo>
                    <a:cubicBezTo>
                      <a:pt x="4" y="77"/>
                      <a:pt x="0" y="65"/>
                      <a:pt x="0" y="51"/>
                    </a:cubicBezTo>
                    <a:cubicBezTo>
                      <a:pt x="0" y="23"/>
                      <a:pt x="24" y="0"/>
                      <a:pt x="53" y="0"/>
                    </a:cubicBezTo>
                    <a:cubicBezTo>
                      <a:pt x="81" y="0"/>
                      <a:pt x="105" y="23"/>
                      <a:pt x="105" y="52"/>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98">
                <a:extLst>
                  <a:ext uri="{FF2B5EF4-FFF2-40B4-BE49-F238E27FC236}">
                    <a16:creationId xmlns:a16="http://schemas.microsoft.com/office/drawing/2014/main" id="{8C14663B-940F-4C65-878D-B811C54B0B8C}"/>
                  </a:ext>
                </a:extLst>
              </p:cNvPr>
              <p:cNvSpPr>
                <a:spLocks noEditPoints="1"/>
              </p:cNvSpPr>
              <p:nvPr/>
            </p:nvSpPr>
            <p:spPr bwMode="auto">
              <a:xfrm>
                <a:off x="4393" y="2079"/>
                <a:ext cx="81" cy="156"/>
              </a:xfrm>
              <a:custGeom>
                <a:avLst/>
                <a:gdLst>
                  <a:gd name="T0" fmla="*/ 20 w 53"/>
                  <a:gd name="T1" fmla="*/ 47 h 101"/>
                  <a:gd name="T2" fmla="*/ 42 w 53"/>
                  <a:gd name="T3" fmla="*/ 29 h 101"/>
                  <a:gd name="T4" fmla="*/ 36 w 53"/>
                  <a:gd name="T5" fmla="*/ 15 h 101"/>
                  <a:gd name="T6" fmla="*/ 20 w 53"/>
                  <a:gd name="T7" fmla="*/ 11 h 101"/>
                  <a:gd name="T8" fmla="*/ 11 w 53"/>
                  <a:gd name="T9" fmla="*/ 11 h 101"/>
                  <a:gd name="T10" fmla="*/ 11 w 53"/>
                  <a:gd name="T11" fmla="*/ 47 h 101"/>
                  <a:gd name="T12" fmla="*/ 20 w 53"/>
                  <a:gd name="T13" fmla="*/ 47 h 101"/>
                  <a:gd name="T14" fmla="*/ 11 w 53"/>
                  <a:gd name="T15" fmla="*/ 101 h 101"/>
                  <a:gd name="T16" fmla="*/ 0 w 53"/>
                  <a:gd name="T17" fmla="*/ 101 h 101"/>
                  <a:gd name="T18" fmla="*/ 0 w 53"/>
                  <a:gd name="T19" fmla="*/ 0 h 101"/>
                  <a:gd name="T20" fmla="*/ 18 w 53"/>
                  <a:gd name="T21" fmla="*/ 0 h 101"/>
                  <a:gd name="T22" fmla="*/ 44 w 53"/>
                  <a:gd name="T23" fmla="*/ 7 h 101"/>
                  <a:gd name="T24" fmla="*/ 53 w 53"/>
                  <a:gd name="T25" fmla="*/ 29 h 101"/>
                  <a:gd name="T26" fmla="*/ 45 w 53"/>
                  <a:gd name="T27" fmla="*/ 49 h 101"/>
                  <a:gd name="T28" fmla="*/ 21 w 53"/>
                  <a:gd name="T29" fmla="*/ 57 h 101"/>
                  <a:gd name="T30" fmla="*/ 11 w 53"/>
                  <a:gd name="T31" fmla="*/ 57 h 101"/>
                  <a:gd name="T32" fmla="*/ 11 w 53"/>
                  <a:gd name="T3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01">
                    <a:moveTo>
                      <a:pt x="20" y="47"/>
                    </a:moveTo>
                    <a:cubicBezTo>
                      <a:pt x="34" y="47"/>
                      <a:pt x="42" y="40"/>
                      <a:pt x="42" y="29"/>
                    </a:cubicBezTo>
                    <a:cubicBezTo>
                      <a:pt x="42" y="23"/>
                      <a:pt x="40" y="18"/>
                      <a:pt x="36" y="15"/>
                    </a:cubicBezTo>
                    <a:cubicBezTo>
                      <a:pt x="33" y="12"/>
                      <a:pt x="28" y="11"/>
                      <a:pt x="20" y="11"/>
                    </a:cubicBezTo>
                    <a:cubicBezTo>
                      <a:pt x="11" y="11"/>
                      <a:pt x="11" y="11"/>
                      <a:pt x="11" y="11"/>
                    </a:cubicBezTo>
                    <a:cubicBezTo>
                      <a:pt x="11" y="47"/>
                      <a:pt x="11" y="47"/>
                      <a:pt x="11" y="47"/>
                    </a:cubicBezTo>
                    <a:lnTo>
                      <a:pt x="20" y="47"/>
                    </a:lnTo>
                    <a:close/>
                    <a:moveTo>
                      <a:pt x="11" y="101"/>
                    </a:moveTo>
                    <a:cubicBezTo>
                      <a:pt x="0" y="101"/>
                      <a:pt x="0" y="101"/>
                      <a:pt x="0" y="101"/>
                    </a:cubicBezTo>
                    <a:cubicBezTo>
                      <a:pt x="0" y="0"/>
                      <a:pt x="0" y="0"/>
                      <a:pt x="0" y="0"/>
                    </a:cubicBezTo>
                    <a:cubicBezTo>
                      <a:pt x="18" y="0"/>
                      <a:pt x="18" y="0"/>
                      <a:pt x="18" y="0"/>
                    </a:cubicBezTo>
                    <a:cubicBezTo>
                      <a:pt x="31" y="0"/>
                      <a:pt x="38" y="2"/>
                      <a:pt x="44" y="7"/>
                    </a:cubicBezTo>
                    <a:cubicBezTo>
                      <a:pt x="50" y="12"/>
                      <a:pt x="53" y="20"/>
                      <a:pt x="53" y="29"/>
                    </a:cubicBezTo>
                    <a:cubicBezTo>
                      <a:pt x="53" y="37"/>
                      <a:pt x="50" y="44"/>
                      <a:pt x="45" y="49"/>
                    </a:cubicBezTo>
                    <a:cubicBezTo>
                      <a:pt x="39" y="54"/>
                      <a:pt x="31" y="57"/>
                      <a:pt x="21" y="57"/>
                    </a:cubicBezTo>
                    <a:cubicBezTo>
                      <a:pt x="11" y="57"/>
                      <a:pt x="11" y="57"/>
                      <a:pt x="11" y="57"/>
                    </a:cubicBezTo>
                    <a:lnTo>
                      <a:pt x="11" y="101"/>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99">
                <a:extLst>
                  <a:ext uri="{FF2B5EF4-FFF2-40B4-BE49-F238E27FC236}">
                    <a16:creationId xmlns:a16="http://schemas.microsoft.com/office/drawing/2014/main" id="{AD13D65C-DBB7-466C-803B-C67F971E8379}"/>
                  </a:ext>
                </a:extLst>
              </p:cNvPr>
              <p:cNvSpPr>
                <a:spLocks/>
              </p:cNvSpPr>
              <p:nvPr/>
            </p:nvSpPr>
            <p:spPr bwMode="auto">
              <a:xfrm>
                <a:off x="4499" y="2079"/>
                <a:ext cx="80" cy="156"/>
              </a:xfrm>
              <a:custGeom>
                <a:avLst/>
                <a:gdLst>
                  <a:gd name="T0" fmla="*/ 17 w 80"/>
                  <a:gd name="T1" fmla="*/ 17 h 156"/>
                  <a:gd name="T2" fmla="*/ 17 w 80"/>
                  <a:gd name="T3" fmla="*/ 63 h 156"/>
                  <a:gd name="T4" fmla="*/ 78 w 80"/>
                  <a:gd name="T5" fmla="*/ 63 h 156"/>
                  <a:gd name="T6" fmla="*/ 78 w 80"/>
                  <a:gd name="T7" fmla="*/ 79 h 156"/>
                  <a:gd name="T8" fmla="*/ 17 w 80"/>
                  <a:gd name="T9" fmla="*/ 79 h 156"/>
                  <a:gd name="T10" fmla="*/ 17 w 80"/>
                  <a:gd name="T11" fmla="*/ 140 h 156"/>
                  <a:gd name="T12" fmla="*/ 80 w 80"/>
                  <a:gd name="T13" fmla="*/ 140 h 156"/>
                  <a:gd name="T14" fmla="*/ 80 w 80"/>
                  <a:gd name="T15" fmla="*/ 156 h 156"/>
                  <a:gd name="T16" fmla="*/ 0 w 80"/>
                  <a:gd name="T17" fmla="*/ 156 h 156"/>
                  <a:gd name="T18" fmla="*/ 0 w 80"/>
                  <a:gd name="T19" fmla="*/ 0 h 156"/>
                  <a:gd name="T20" fmla="*/ 80 w 80"/>
                  <a:gd name="T21" fmla="*/ 0 h 156"/>
                  <a:gd name="T22" fmla="*/ 80 w 80"/>
                  <a:gd name="T23" fmla="*/ 17 h 156"/>
                  <a:gd name="T24" fmla="*/ 17 w 80"/>
                  <a:gd name="T25"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56">
                    <a:moveTo>
                      <a:pt x="17" y="17"/>
                    </a:moveTo>
                    <a:lnTo>
                      <a:pt x="17" y="63"/>
                    </a:lnTo>
                    <a:lnTo>
                      <a:pt x="78" y="63"/>
                    </a:lnTo>
                    <a:lnTo>
                      <a:pt x="78" y="79"/>
                    </a:lnTo>
                    <a:lnTo>
                      <a:pt x="17" y="79"/>
                    </a:lnTo>
                    <a:lnTo>
                      <a:pt x="17" y="140"/>
                    </a:lnTo>
                    <a:lnTo>
                      <a:pt x="80" y="140"/>
                    </a:lnTo>
                    <a:lnTo>
                      <a:pt x="80" y="156"/>
                    </a:lnTo>
                    <a:lnTo>
                      <a:pt x="0" y="156"/>
                    </a:lnTo>
                    <a:lnTo>
                      <a:pt x="0" y="0"/>
                    </a:lnTo>
                    <a:lnTo>
                      <a:pt x="80" y="0"/>
                    </a:lnTo>
                    <a:lnTo>
                      <a:pt x="80" y="17"/>
                    </a:lnTo>
                    <a:lnTo>
                      <a:pt x="17" y="17"/>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00">
                <a:extLst>
                  <a:ext uri="{FF2B5EF4-FFF2-40B4-BE49-F238E27FC236}">
                    <a16:creationId xmlns:a16="http://schemas.microsoft.com/office/drawing/2014/main" id="{9B43A648-A5C8-4E28-AFF6-0AA6EFB774DE}"/>
                  </a:ext>
                </a:extLst>
              </p:cNvPr>
              <p:cNvSpPr>
                <a:spLocks noEditPoints="1"/>
              </p:cNvSpPr>
              <p:nvPr/>
            </p:nvSpPr>
            <p:spPr bwMode="auto">
              <a:xfrm>
                <a:off x="4592" y="2071"/>
                <a:ext cx="142" cy="164"/>
              </a:xfrm>
              <a:custGeom>
                <a:avLst/>
                <a:gdLst>
                  <a:gd name="T0" fmla="*/ 71 w 142"/>
                  <a:gd name="T1" fmla="*/ 42 h 164"/>
                  <a:gd name="T2" fmla="*/ 45 w 142"/>
                  <a:gd name="T3" fmla="*/ 104 h 164"/>
                  <a:gd name="T4" fmla="*/ 97 w 142"/>
                  <a:gd name="T5" fmla="*/ 104 h 164"/>
                  <a:gd name="T6" fmla="*/ 71 w 142"/>
                  <a:gd name="T7" fmla="*/ 42 h 164"/>
                  <a:gd name="T8" fmla="*/ 37 w 142"/>
                  <a:gd name="T9" fmla="*/ 121 h 164"/>
                  <a:gd name="T10" fmla="*/ 19 w 142"/>
                  <a:gd name="T11" fmla="*/ 164 h 164"/>
                  <a:gd name="T12" fmla="*/ 0 w 142"/>
                  <a:gd name="T13" fmla="*/ 164 h 164"/>
                  <a:gd name="T14" fmla="*/ 73 w 142"/>
                  <a:gd name="T15" fmla="*/ 0 h 164"/>
                  <a:gd name="T16" fmla="*/ 142 w 142"/>
                  <a:gd name="T17" fmla="*/ 164 h 164"/>
                  <a:gd name="T18" fmla="*/ 123 w 142"/>
                  <a:gd name="T19" fmla="*/ 164 h 164"/>
                  <a:gd name="T20" fmla="*/ 105 w 142"/>
                  <a:gd name="T21" fmla="*/ 121 h 164"/>
                  <a:gd name="T22" fmla="*/ 37 w 142"/>
                  <a:gd name="T23"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64">
                    <a:moveTo>
                      <a:pt x="71" y="42"/>
                    </a:moveTo>
                    <a:lnTo>
                      <a:pt x="45" y="104"/>
                    </a:lnTo>
                    <a:lnTo>
                      <a:pt x="97" y="104"/>
                    </a:lnTo>
                    <a:lnTo>
                      <a:pt x="71" y="42"/>
                    </a:lnTo>
                    <a:close/>
                    <a:moveTo>
                      <a:pt x="37" y="121"/>
                    </a:moveTo>
                    <a:lnTo>
                      <a:pt x="19" y="164"/>
                    </a:lnTo>
                    <a:lnTo>
                      <a:pt x="0" y="164"/>
                    </a:lnTo>
                    <a:lnTo>
                      <a:pt x="73" y="0"/>
                    </a:lnTo>
                    <a:lnTo>
                      <a:pt x="142" y="164"/>
                    </a:lnTo>
                    <a:lnTo>
                      <a:pt x="123" y="164"/>
                    </a:lnTo>
                    <a:lnTo>
                      <a:pt x="105" y="121"/>
                    </a:lnTo>
                    <a:lnTo>
                      <a:pt x="37" y="121"/>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01">
                <a:extLst>
                  <a:ext uri="{FF2B5EF4-FFF2-40B4-BE49-F238E27FC236}">
                    <a16:creationId xmlns:a16="http://schemas.microsoft.com/office/drawing/2014/main" id="{79E9D49C-7CAE-4051-94A2-7CAE6AD8FEA8}"/>
                  </a:ext>
                </a:extLst>
              </p:cNvPr>
              <p:cNvSpPr>
                <a:spLocks/>
              </p:cNvSpPr>
              <p:nvPr/>
            </p:nvSpPr>
            <p:spPr bwMode="auto">
              <a:xfrm>
                <a:off x="4755" y="2073"/>
                <a:ext cx="138" cy="170"/>
              </a:xfrm>
              <a:custGeom>
                <a:avLst/>
                <a:gdLst>
                  <a:gd name="T0" fmla="*/ 0 w 138"/>
                  <a:gd name="T1" fmla="*/ 0 h 170"/>
                  <a:gd name="T2" fmla="*/ 121 w 138"/>
                  <a:gd name="T3" fmla="*/ 128 h 170"/>
                  <a:gd name="T4" fmla="*/ 121 w 138"/>
                  <a:gd name="T5" fmla="*/ 6 h 170"/>
                  <a:gd name="T6" fmla="*/ 138 w 138"/>
                  <a:gd name="T7" fmla="*/ 6 h 170"/>
                  <a:gd name="T8" fmla="*/ 138 w 138"/>
                  <a:gd name="T9" fmla="*/ 170 h 170"/>
                  <a:gd name="T10" fmla="*/ 19 w 138"/>
                  <a:gd name="T11" fmla="*/ 43 h 170"/>
                  <a:gd name="T12" fmla="*/ 19 w 138"/>
                  <a:gd name="T13" fmla="*/ 162 h 170"/>
                  <a:gd name="T14" fmla="*/ 0 w 138"/>
                  <a:gd name="T15" fmla="*/ 162 h 170"/>
                  <a:gd name="T16" fmla="*/ 0 w 138"/>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70">
                    <a:moveTo>
                      <a:pt x="0" y="0"/>
                    </a:moveTo>
                    <a:lnTo>
                      <a:pt x="121" y="128"/>
                    </a:lnTo>
                    <a:lnTo>
                      <a:pt x="121" y="6"/>
                    </a:lnTo>
                    <a:lnTo>
                      <a:pt x="138" y="6"/>
                    </a:lnTo>
                    <a:lnTo>
                      <a:pt x="138" y="170"/>
                    </a:lnTo>
                    <a:lnTo>
                      <a:pt x="19" y="43"/>
                    </a:lnTo>
                    <a:lnTo>
                      <a:pt x="19" y="162"/>
                    </a:lnTo>
                    <a:lnTo>
                      <a:pt x="0" y="162"/>
                    </a:lnTo>
                    <a:lnTo>
                      <a:pt x="0" y="0"/>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102">
                <a:extLst>
                  <a:ext uri="{FF2B5EF4-FFF2-40B4-BE49-F238E27FC236}">
                    <a16:creationId xmlns:a16="http://schemas.microsoft.com/office/drawing/2014/main" id="{9C8B7F75-0C72-4DBA-AC90-6A9B49D30840}"/>
                  </a:ext>
                </a:extLst>
              </p:cNvPr>
              <p:cNvSpPr>
                <a:spLocks noChangeArrowheads="1"/>
              </p:cNvSpPr>
              <p:nvPr/>
            </p:nvSpPr>
            <p:spPr bwMode="auto">
              <a:xfrm>
                <a:off x="3828" y="2392"/>
                <a:ext cx="17" cy="156"/>
              </a:xfrm>
              <a:prstGeom prst="rect">
                <a:avLst/>
              </a:prstGeom>
              <a:solidFill>
                <a:srgbClr val="005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03">
                <a:extLst>
                  <a:ext uri="{FF2B5EF4-FFF2-40B4-BE49-F238E27FC236}">
                    <a16:creationId xmlns:a16="http://schemas.microsoft.com/office/drawing/2014/main" id="{DE8A4EB6-378B-470D-A3D0-E1241F5B84E7}"/>
                  </a:ext>
                </a:extLst>
              </p:cNvPr>
              <p:cNvSpPr>
                <a:spLocks/>
              </p:cNvSpPr>
              <p:nvPr/>
            </p:nvSpPr>
            <p:spPr bwMode="auto">
              <a:xfrm>
                <a:off x="3886" y="2384"/>
                <a:ext cx="138" cy="170"/>
              </a:xfrm>
              <a:custGeom>
                <a:avLst/>
                <a:gdLst>
                  <a:gd name="T0" fmla="*/ 0 w 138"/>
                  <a:gd name="T1" fmla="*/ 0 h 170"/>
                  <a:gd name="T2" fmla="*/ 120 w 138"/>
                  <a:gd name="T3" fmla="*/ 128 h 170"/>
                  <a:gd name="T4" fmla="*/ 120 w 138"/>
                  <a:gd name="T5" fmla="*/ 8 h 170"/>
                  <a:gd name="T6" fmla="*/ 138 w 138"/>
                  <a:gd name="T7" fmla="*/ 8 h 170"/>
                  <a:gd name="T8" fmla="*/ 138 w 138"/>
                  <a:gd name="T9" fmla="*/ 170 h 170"/>
                  <a:gd name="T10" fmla="*/ 17 w 138"/>
                  <a:gd name="T11" fmla="*/ 43 h 170"/>
                  <a:gd name="T12" fmla="*/ 17 w 138"/>
                  <a:gd name="T13" fmla="*/ 164 h 170"/>
                  <a:gd name="T14" fmla="*/ 0 w 138"/>
                  <a:gd name="T15" fmla="*/ 164 h 170"/>
                  <a:gd name="T16" fmla="*/ 0 w 138"/>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70">
                    <a:moveTo>
                      <a:pt x="0" y="0"/>
                    </a:moveTo>
                    <a:lnTo>
                      <a:pt x="120" y="128"/>
                    </a:lnTo>
                    <a:lnTo>
                      <a:pt x="120" y="8"/>
                    </a:lnTo>
                    <a:lnTo>
                      <a:pt x="138" y="8"/>
                    </a:lnTo>
                    <a:lnTo>
                      <a:pt x="138" y="170"/>
                    </a:lnTo>
                    <a:lnTo>
                      <a:pt x="17" y="43"/>
                    </a:lnTo>
                    <a:lnTo>
                      <a:pt x="17" y="164"/>
                    </a:lnTo>
                    <a:lnTo>
                      <a:pt x="0" y="164"/>
                    </a:lnTo>
                    <a:lnTo>
                      <a:pt x="0" y="0"/>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04">
                <a:extLst>
                  <a:ext uri="{FF2B5EF4-FFF2-40B4-BE49-F238E27FC236}">
                    <a16:creationId xmlns:a16="http://schemas.microsoft.com/office/drawing/2014/main" id="{5068C013-CDC0-4C08-B6FB-8286F4C10E14}"/>
                  </a:ext>
                </a:extLst>
              </p:cNvPr>
              <p:cNvSpPr>
                <a:spLocks/>
              </p:cNvSpPr>
              <p:nvPr/>
            </p:nvSpPr>
            <p:spPr bwMode="auto">
              <a:xfrm>
                <a:off x="4046" y="2392"/>
                <a:ext cx="126" cy="165"/>
              </a:xfrm>
              <a:custGeom>
                <a:avLst/>
                <a:gdLst>
                  <a:gd name="T0" fmla="*/ 63 w 126"/>
                  <a:gd name="T1" fmla="*/ 119 h 165"/>
                  <a:gd name="T2" fmla="*/ 106 w 126"/>
                  <a:gd name="T3" fmla="*/ 0 h 165"/>
                  <a:gd name="T4" fmla="*/ 126 w 126"/>
                  <a:gd name="T5" fmla="*/ 0 h 165"/>
                  <a:gd name="T6" fmla="*/ 63 w 126"/>
                  <a:gd name="T7" fmla="*/ 165 h 165"/>
                  <a:gd name="T8" fmla="*/ 0 w 126"/>
                  <a:gd name="T9" fmla="*/ 0 h 165"/>
                  <a:gd name="T10" fmla="*/ 18 w 126"/>
                  <a:gd name="T11" fmla="*/ 0 h 165"/>
                  <a:gd name="T12" fmla="*/ 63 w 126"/>
                  <a:gd name="T13" fmla="*/ 119 h 165"/>
                </a:gdLst>
                <a:ahLst/>
                <a:cxnLst>
                  <a:cxn ang="0">
                    <a:pos x="T0" y="T1"/>
                  </a:cxn>
                  <a:cxn ang="0">
                    <a:pos x="T2" y="T3"/>
                  </a:cxn>
                  <a:cxn ang="0">
                    <a:pos x="T4" y="T5"/>
                  </a:cxn>
                  <a:cxn ang="0">
                    <a:pos x="T6" y="T7"/>
                  </a:cxn>
                  <a:cxn ang="0">
                    <a:pos x="T8" y="T9"/>
                  </a:cxn>
                  <a:cxn ang="0">
                    <a:pos x="T10" y="T11"/>
                  </a:cxn>
                  <a:cxn ang="0">
                    <a:pos x="T12" y="T13"/>
                  </a:cxn>
                </a:cxnLst>
                <a:rect l="0" t="0" r="r" b="b"/>
                <a:pathLst>
                  <a:path w="126" h="165">
                    <a:moveTo>
                      <a:pt x="63" y="119"/>
                    </a:moveTo>
                    <a:lnTo>
                      <a:pt x="106" y="0"/>
                    </a:lnTo>
                    <a:lnTo>
                      <a:pt x="126" y="0"/>
                    </a:lnTo>
                    <a:lnTo>
                      <a:pt x="63" y="165"/>
                    </a:lnTo>
                    <a:lnTo>
                      <a:pt x="0" y="0"/>
                    </a:lnTo>
                    <a:lnTo>
                      <a:pt x="18" y="0"/>
                    </a:lnTo>
                    <a:lnTo>
                      <a:pt x="63" y="11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05">
                <a:extLst>
                  <a:ext uri="{FF2B5EF4-FFF2-40B4-BE49-F238E27FC236}">
                    <a16:creationId xmlns:a16="http://schemas.microsoft.com/office/drawing/2014/main" id="{6DF00894-7940-48C1-81A9-307B055F9EE7}"/>
                  </a:ext>
                </a:extLst>
              </p:cNvPr>
              <p:cNvSpPr>
                <a:spLocks/>
              </p:cNvSpPr>
              <p:nvPr/>
            </p:nvSpPr>
            <p:spPr bwMode="auto">
              <a:xfrm>
                <a:off x="4193" y="2392"/>
                <a:ext cx="80" cy="156"/>
              </a:xfrm>
              <a:custGeom>
                <a:avLst/>
                <a:gdLst>
                  <a:gd name="T0" fmla="*/ 17 w 80"/>
                  <a:gd name="T1" fmla="*/ 15 h 156"/>
                  <a:gd name="T2" fmla="*/ 17 w 80"/>
                  <a:gd name="T3" fmla="*/ 62 h 156"/>
                  <a:gd name="T4" fmla="*/ 78 w 80"/>
                  <a:gd name="T5" fmla="*/ 62 h 156"/>
                  <a:gd name="T6" fmla="*/ 78 w 80"/>
                  <a:gd name="T7" fmla="*/ 79 h 156"/>
                  <a:gd name="T8" fmla="*/ 17 w 80"/>
                  <a:gd name="T9" fmla="*/ 79 h 156"/>
                  <a:gd name="T10" fmla="*/ 17 w 80"/>
                  <a:gd name="T11" fmla="*/ 139 h 156"/>
                  <a:gd name="T12" fmla="*/ 80 w 80"/>
                  <a:gd name="T13" fmla="*/ 139 h 156"/>
                  <a:gd name="T14" fmla="*/ 80 w 80"/>
                  <a:gd name="T15" fmla="*/ 156 h 156"/>
                  <a:gd name="T16" fmla="*/ 0 w 80"/>
                  <a:gd name="T17" fmla="*/ 156 h 156"/>
                  <a:gd name="T18" fmla="*/ 0 w 80"/>
                  <a:gd name="T19" fmla="*/ 0 h 156"/>
                  <a:gd name="T20" fmla="*/ 80 w 80"/>
                  <a:gd name="T21" fmla="*/ 0 h 156"/>
                  <a:gd name="T22" fmla="*/ 80 w 80"/>
                  <a:gd name="T23" fmla="*/ 15 h 156"/>
                  <a:gd name="T24" fmla="*/ 17 w 80"/>
                  <a:gd name="T25" fmla="*/ 1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56">
                    <a:moveTo>
                      <a:pt x="17" y="15"/>
                    </a:moveTo>
                    <a:lnTo>
                      <a:pt x="17" y="62"/>
                    </a:lnTo>
                    <a:lnTo>
                      <a:pt x="78" y="62"/>
                    </a:lnTo>
                    <a:lnTo>
                      <a:pt x="78" y="79"/>
                    </a:lnTo>
                    <a:lnTo>
                      <a:pt x="17" y="79"/>
                    </a:lnTo>
                    <a:lnTo>
                      <a:pt x="17" y="139"/>
                    </a:lnTo>
                    <a:lnTo>
                      <a:pt x="80" y="139"/>
                    </a:lnTo>
                    <a:lnTo>
                      <a:pt x="80" y="156"/>
                    </a:lnTo>
                    <a:lnTo>
                      <a:pt x="0" y="156"/>
                    </a:lnTo>
                    <a:lnTo>
                      <a:pt x="0" y="0"/>
                    </a:lnTo>
                    <a:lnTo>
                      <a:pt x="80" y="0"/>
                    </a:lnTo>
                    <a:lnTo>
                      <a:pt x="80" y="15"/>
                    </a:lnTo>
                    <a:lnTo>
                      <a:pt x="17" y="15"/>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06">
                <a:extLst>
                  <a:ext uri="{FF2B5EF4-FFF2-40B4-BE49-F238E27FC236}">
                    <a16:creationId xmlns:a16="http://schemas.microsoft.com/office/drawing/2014/main" id="{C3370B27-C65F-40D5-B02B-C8DCC5FE5E8F}"/>
                  </a:ext>
                </a:extLst>
              </p:cNvPr>
              <p:cNvSpPr>
                <a:spLocks/>
              </p:cNvSpPr>
              <p:nvPr/>
            </p:nvSpPr>
            <p:spPr bwMode="auto">
              <a:xfrm>
                <a:off x="4296" y="2389"/>
                <a:ext cx="97" cy="160"/>
              </a:xfrm>
              <a:custGeom>
                <a:avLst/>
                <a:gdLst>
                  <a:gd name="T0" fmla="*/ 51 w 63"/>
                  <a:gd name="T1" fmla="*/ 21 h 104"/>
                  <a:gd name="T2" fmla="*/ 33 w 63"/>
                  <a:gd name="T3" fmla="*/ 11 h 104"/>
                  <a:gd name="T4" fmla="*/ 17 w 63"/>
                  <a:gd name="T5" fmla="*/ 26 h 104"/>
                  <a:gd name="T6" fmla="*/ 23 w 63"/>
                  <a:gd name="T7" fmla="*/ 37 h 104"/>
                  <a:gd name="T8" fmla="*/ 41 w 63"/>
                  <a:gd name="T9" fmla="*/ 46 h 104"/>
                  <a:gd name="T10" fmla="*/ 63 w 63"/>
                  <a:gd name="T11" fmla="*/ 73 h 104"/>
                  <a:gd name="T12" fmla="*/ 31 w 63"/>
                  <a:gd name="T13" fmla="*/ 104 h 104"/>
                  <a:gd name="T14" fmla="*/ 0 w 63"/>
                  <a:gd name="T15" fmla="*/ 78 h 104"/>
                  <a:gd name="T16" fmla="*/ 11 w 63"/>
                  <a:gd name="T17" fmla="*/ 75 h 104"/>
                  <a:gd name="T18" fmla="*/ 15 w 63"/>
                  <a:gd name="T19" fmla="*/ 86 h 104"/>
                  <a:gd name="T20" fmla="*/ 32 w 63"/>
                  <a:gd name="T21" fmla="*/ 94 h 104"/>
                  <a:gd name="T22" fmla="*/ 52 w 63"/>
                  <a:gd name="T23" fmla="*/ 74 h 104"/>
                  <a:gd name="T24" fmla="*/ 44 w 63"/>
                  <a:gd name="T25" fmla="*/ 60 h 104"/>
                  <a:gd name="T26" fmla="*/ 26 w 63"/>
                  <a:gd name="T27" fmla="*/ 51 h 104"/>
                  <a:gd name="T28" fmla="*/ 5 w 63"/>
                  <a:gd name="T29" fmla="*/ 26 h 104"/>
                  <a:gd name="T30" fmla="*/ 34 w 63"/>
                  <a:gd name="T31" fmla="*/ 0 h 104"/>
                  <a:gd name="T32" fmla="*/ 60 w 63"/>
                  <a:gd name="T33" fmla="*/ 16 h 104"/>
                  <a:gd name="T34" fmla="*/ 51 w 63"/>
                  <a:gd name="T35"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104">
                    <a:moveTo>
                      <a:pt x="51" y="21"/>
                    </a:moveTo>
                    <a:cubicBezTo>
                      <a:pt x="46" y="13"/>
                      <a:pt x="41" y="11"/>
                      <a:pt x="33" y="11"/>
                    </a:cubicBezTo>
                    <a:cubicBezTo>
                      <a:pt x="24" y="11"/>
                      <a:pt x="17" y="17"/>
                      <a:pt x="17" y="26"/>
                    </a:cubicBezTo>
                    <a:cubicBezTo>
                      <a:pt x="17" y="31"/>
                      <a:pt x="19" y="34"/>
                      <a:pt x="23" y="37"/>
                    </a:cubicBezTo>
                    <a:cubicBezTo>
                      <a:pt x="27" y="39"/>
                      <a:pt x="27" y="39"/>
                      <a:pt x="41" y="46"/>
                    </a:cubicBezTo>
                    <a:cubicBezTo>
                      <a:pt x="57" y="53"/>
                      <a:pt x="63" y="61"/>
                      <a:pt x="63" y="73"/>
                    </a:cubicBezTo>
                    <a:cubicBezTo>
                      <a:pt x="63" y="91"/>
                      <a:pt x="49" y="104"/>
                      <a:pt x="31" y="104"/>
                    </a:cubicBezTo>
                    <a:cubicBezTo>
                      <a:pt x="15" y="104"/>
                      <a:pt x="4" y="95"/>
                      <a:pt x="0" y="78"/>
                    </a:cubicBezTo>
                    <a:cubicBezTo>
                      <a:pt x="11" y="75"/>
                      <a:pt x="11" y="75"/>
                      <a:pt x="11" y="75"/>
                    </a:cubicBezTo>
                    <a:cubicBezTo>
                      <a:pt x="12" y="81"/>
                      <a:pt x="13" y="83"/>
                      <a:pt x="15" y="86"/>
                    </a:cubicBezTo>
                    <a:cubicBezTo>
                      <a:pt x="19" y="91"/>
                      <a:pt x="25" y="94"/>
                      <a:pt x="32" y="94"/>
                    </a:cubicBezTo>
                    <a:cubicBezTo>
                      <a:pt x="43" y="94"/>
                      <a:pt x="52" y="85"/>
                      <a:pt x="52" y="74"/>
                    </a:cubicBezTo>
                    <a:cubicBezTo>
                      <a:pt x="52" y="68"/>
                      <a:pt x="49" y="63"/>
                      <a:pt x="44" y="60"/>
                    </a:cubicBezTo>
                    <a:cubicBezTo>
                      <a:pt x="40" y="57"/>
                      <a:pt x="40" y="57"/>
                      <a:pt x="26" y="51"/>
                    </a:cubicBezTo>
                    <a:cubicBezTo>
                      <a:pt x="11" y="44"/>
                      <a:pt x="5" y="37"/>
                      <a:pt x="5" y="26"/>
                    </a:cubicBezTo>
                    <a:cubicBezTo>
                      <a:pt x="5" y="11"/>
                      <a:pt x="18" y="0"/>
                      <a:pt x="34" y="0"/>
                    </a:cubicBezTo>
                    <a:cubicBezTo>
                      <a:pt x="45" y="0"/>
                      <a:pt x="54" y="5"/>
                      <a:pt x="60" y="16"/>
                    </a:cubicBezTo>
                    <a:lnTo>
                      <a:pt x="51" y="21"/>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07">
                <a:extLst>
                  <a:ext uri="{FF2B5EF4-FFF2-40B4-BE49-F238E27FC236}">
                    <a16:creationId xmlns:a16="http://schemas.microsoft.com/office/drawing/2014/main" id="{0936B3C6-E136-48A5-BCCB-8B6BB361696A}"/>
                  </a:ext>
                </a:extLst>
              </p:cNvPr>
              <p:cNvSpPr>
                <a:spLocks/>
              </p:cNvSpPr>
              <p:nvPr/>
            </p:nvSpPr>
            <p:spPr bwMode="auto">
              <a:xfrm>
                <a:off x="4408" y="2392"/>
                <a:ext cx="92" cy="156"/>
              </a:xfrm>
              <a:custGeom>
                <a:avLst/>
                <a:gdLst>
                  <a:gd name="T0" fmla="*/ 55 w 92"/>
                  <a:gd name="T1" fmla="*/ 156 h 156"/>
                  <a:gd name="T2" fmla="*/ 37 w 92"/>
                  <a:gd name="T3" fmla="*/ 156 h 156"/>
                  <a:gd name="T4" fmla="*/ 37 w 92"/>
                  <a:gd name="T5" fmla="*/ 15 h 156"/>
                  <a:gd name="T6" fmla="*/ 0 w 92"/>
                  <a:gd name="T7" fmla="*/ 15 h 156"/>
                  <a:gd name="T8" fmla="*/ 0 w 92"/>
                  <a:gd name="T9" fmla="*/ 0 h 156"/>
                  <a:gd name="T10" fmla="*/ 92 w 92"/>
                  <a:gd name="T11" fmla="*/ 0 h 156"/>
                  <a:gd name="T12" fmla="*/ 92 w 92"/>
                  <a:gd name="T13" fmla="*/ 15 h 156"/>
                  <a:gd name="T14" fmla="*/ 55 w 92"/>
                  <a:gd name="T15" fmla="*/ 15 h 156"/>
                  <a:gd name="T16" fmla="*/ 55 w 92"/>
                  <a:gd name="T1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56">
                    <a:moveTo>
                      <a:pt x="55" y="156"/>
                    </a:moveTo>
                    <a:lnTo>
                      <a:pt x="37" y="156"/>
                    </a:lnTo>
                    <a:lnTo>
                      <a:pt x="37" y="15"/>
                    </a:lnTo>
                    <a:lnTo>
                      <a:pt x="0" y="15"/>
                    </a:lnTo>
                    <a:lnTo>
                      <a:pt x="0" y="0"/>
                    </a:lnTo>
                    <a:lnTo>
                      <a:pt x="92" y="0"/>
                    </a:lnTo>
                    <a:lnTo>
                      <a:pt x="92" y="15"/>
                    </a:lnTo>
                    <a:lnTo>
                      <a:pt x="55" y="15"/>
                    </a:lnTo>
                    <a:lnTo>
                      <a:pt x="55" y="156"/>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08">
                <a:extLst>
                  <a:ext uri="{FF2B5EF4-FFF2-40B4-BE49-F238E27FC236}">
                    <a16:creationId xmlns:a16="http://schemas.microsoft.com/office/drawing/2014/main" id="{5F871F7A-CBD9-495C-BBC7-FE6E0BBAA9AE}"/>
                  </a:ext>
                </a:extLst>
              </p:cNvPr>
              <p:cNvSpPr>
                <a:spLocks/>
              </p:cNvSpPr>
              <p:nvPr/>
            </p:nvSpPr>
            <p:spPr bwMode="auto">
              <a:xfrm>
                <a:off x="4519" y="2383"/>
                <a:ext cx="170" cy="171"/>
              </a:xfrm>
              <a:custGeom>
                <a:avLst/>
                <a:gdLst>
                  <a:gd name="T0" fmla="*/ 26 w 170"/>
                  <a:gd name="T1" fmla="*/ 0 h 171"/>
                  <a:gd name="T2" fmla="*/ 84 w 170"/>
                  <a:gd name="T3" fmla="*/ 131 h 171"/>
                  <a:gd name="T4" fmla="*/ 146 w 170"/>
                  <a:gd name="T5" fmla="*/ 0 h 171"/>
                  <a:gd name="T6" fmla="*/ 170 w 170"/>
                  <a:gd name="T7" fmla="*/ 165 h 171"/>
                  <a:gd name="T8" fmla="*/ 152 w 170"/>
                  <a:gd name="T9" fmla="*/ 165 h 171"/>
                  <a:gd name="T10" fmla="*/ 138 w 170"/>
                  <a:gd name="T11" fmla="*/ 55 h 171"/>
                  <a:gd name="T12" fmla="*/ 84 w 170"/>
                  <a:gd name="T13" fmla="*/ 171 h 171"/>
                  <a:gd name="T14" fmla="*/ 33 w 170"/>
                  <a:gd name="T15" fmla="*/ 55 h 171"/>
                  <a:gd name="T16" fmla="*/ 18 w 170"/>
                  <a:gd name="T17" fmla="*/ 165 h 171"/>
                  <a:gd name="T18" fmla="*/ 0 w 170"/>
                  <a:gd name="T19" fmla="*/ 165 h 171"/>
                  <a:gd name="T20" fmla="*/ 26 w 17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71">
                    <a:moveTo>
                      <a:pt x="26" y="0"/>
                    </a:moveTo>
                    <a:lnTo>
                      <a:pt x="84" y="131"/>
                    </a:lnTo>
                    <a:lnTo>
                      <a:pt x="146" y="0"/>
                    </a:lnTo>
                    <a:lnTo>
                      <a:pt x="170" y="165"/>
                    </a:lnTo>
                    <a:lnTo>
                      <a:pt x="152" y="165"/>
                    </a:lnTo>
                    <a:lnTo>
                      <a:pt x="138" y="55"/>
                    </a:lnTo>
                    <a:lnTo>
                      <a:pt x="84" y="171"/>
                    </a:lnTo>
                    <a:lnTo>
                      <a:pt x="33" y="55"/>
                    </a:lnTo>
                    <a:lnTo>
                      <a:pt x="18" y="165"/>
                    </a:lnTo>
                    <a:lnTo>
                      <a:pt x="0" y="165"/>
                    </a:lnTo>
                    <a:lnTo>
                      <a:pt x="26" y="0"/>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09">
                <a:extLst>
                  <a:ext uri="{FF2B5EF4-FFF2-40B4-BE49-F238E27FC236}">
                    <a16:creationId xmlns:a16="http://schemas.microsoft.com/office/drawing/2014/main" id="{7AD92D18-32F6-48C7-A06D-B3B1A32BA7F2}"/>
                  </a:ext>
                </a:extLst>
              </p:cNvPr>
              <p:cNvSpPr>
                <a:spLocks/>
              </p:cNvSpPr>
              <p:nvPr/>
            </p:nvSpPr>
            <p:spPr bwMode="auto">
              <a:xfrm>
                <a:off x="4724" y="2392"/>
                <a:ext cx="82" cy="156"/>
              </a:xfrm>
              <a:custGeom>
                <a:avLst/>
                <a:gdLst>
                  <a:gd name="T0" fmla="*/ 19 w 82"/>
                  <a:gd name="T1" fmla="*/ 15 h 156"/>
                  <a:gd name="T2" fmla="*/ 19 w 82"/>
                  <a:gd name="T3" fmla="*/ 62 h 156"/>
                  <a:gd name="T4" fmla="*/ 80 w 82"/>
                  <a:gd name="T5" fmla="*/ 62 h 156"/>
                  <a:gd name="T6" fmla="*/ 80 w 82"/>
                  <a:gd name="T7" fmla="*/ 79 h 156"/>
                  <a:gd name="T8" fmla="*/ 19 w 82"/>
                  <a:gd name="T9" fmla="*/ 79 h 156"/>
                  <a:gd name="T10" fmla="*/ 19 w 82"/>
                  <a:gd name="T11" fmla="*/ 139 h 156"/>
                  <a:gd name="T12" fmla="*/ 82 w 82"/>
                  <a:gd name="T13" fmla="*/ 139 h 156"/>
                  <a:gd name="T14" fmla="*/ 82 w 82"/>
                  <a:gd name="T15" fmla="*/ 156 h 156"/>
                  <a:gd name="T16" fmla="*/ 0 w 82"/>
                  <a:gd name="T17" fmla="*/ 156 h 156"/>
                  <a:gd name="T18" fmla="*/ 0 w 82"/>
                  <a:gd name="T19" fmla="*/ 0 h 156"/>
                  <a:gd name="T20" fmla="*/ 82 w 82"/>
                  <a:gd name="T21" fmla="*/ 0 h 156"/>
                  <a:gd name="T22" fmla="*/ 82 w 82"/>
                  <a:gd name="T23" fmla="*/ 15 h 156"/>
                  <a:gd name="T24" fmla="*/ 19 w 82"/>
                  <a:gd name="T25" fmla="*/ 1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56">
                    <a:moveTo>
                      <a:pt x="19" y="15"/>
                    </a:moveTo>
                    <a:lnTo>
                      <a:pt x="19" y="62"/>
                    </a:lnTo>
                    <a:lnTo>
                      <a:pt x="80" y="62"/>
                    </a:lnTo>
                    <a:lnTo>
                      <a:pt x="80" y="79"/>
                    </a:lnTo>
                    <a:lnTo>
                      <a:pt x="19" y="79"/>
                    </a:lnTo>
                    <a:lnTo>
                      <a:pt x="19" y="139"/>
                    </a:lnTo>
                    <a:lnTo>
                      <a:pt x="82" y="139"/>
                    </a:lnTo>
                    <a:lnTo>
                      <a:pt x="82" y="156"/>
                    </a:lnTo>
                    <a:lnTo>
                      <a:pt x="0" y="156"/>
                    </a:lnTo>
                    <a:lnTo>
                      <a:pt x="0" y="0"/>
                    </a:lnTo>
                    <a:lnTo>
                      <a:pt x="82" y="0"/>
                    </a:lnTo>
                    <a:lnTo>
                      <a:pt x="82" y="15"/>
                    </a:lnTo>
                    <a:lnTo>
                      <a:pt x="19" y="15"/>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10">
                <a:extLst>
                  <a:ext uri="{FF2B5EF4-FFF2-40B4-BE49-F238E27FC236}">
                    <a16:creationId xmlns:a16="http://schemas.microsoft.com/office/drawing/2014/main" id="{B95105D5-F6E0-473B-9E0A-D6AFEDE73EDD}"/>
                  </a:ext>
                </a:extLst>
              </p:cNvPr>
              <p:cNvSpPr>
                <a:spLocks/>
              </p:cNvSpPr>
              <p:nvPr/>
            </p:nvSpPr>
            <p:spPr bwMode="auto">
              <a:xfrm>
                <a:off x="4838" y="2384"/>
                <a:ext cx="138" cy="170"/>
              </a:xfrm>
              <a:custGeom>
                <a:avLst/>
                <a:gdLst>
                  <a:gd name="T0" fmla="*/ 0 w 138"/>
                  <a:gd name="T1" fmla="*/ 0 h 170"/>
                  <a:gd name="T2" fmla="*/ 120 w 138"/>
                  <a:gd name="T3" fmla="*/ 128 h 170"/>
                  <a:gd name="T4" fmla="*/ 120 w 138"/>
                  <a:gd name="T5" fmla="*/ 8 h 170"/>
                  <a:gd name="T6" fmla="*/ 138 w 138"/>
                  <a:gd name="T7" fmla="*/ 8 h 170"/>
                  <a:gd name="T8" fmla="*/ 138 w 138"/>
                  <a:gd name="T9" fmla="*/ 170 h 170"/>
                  <a:gd name="T10" fmla="*/ 17 w 138"/>
                  <a:gd name="T11" fmla="*/ 43 h 170"/>
                  <a:gd name="T12" fmla="*/ 17 w 138"/>
                  <a:gd name="T13" fmla="*/ 164 h 170"/>
                  <a:gd name="T14" fmla="*/ 0 w 138"/>
                  <a:gd name="T15" fmla="*/ 164 h 170"/>
                  <a:gd name="T16" fmla="*/ 0 w 138"/>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70">
                    <a:moveTo>
                      <a:pt x="0" y="0"/>
                    </a:moveTo>
                    <a:lnTo>
                      <a:pt x="120" y="128"/>
                    </a:lnTo>
                    <a:lnTo>
                      <a:pt x="120" y="8"/>
                    </a:lnTo>
                    <a:lnTo>
                      <a:pt x="138" y="8"/>
                    </a:lnTo>
                    <a:lnTo>
                      <a:pt x="138" y="170"/>
                    </a:lnTo>
                    <a:lnTo>
                      <a:pt x="17" y="43"/>
                    </a:lnTo>
                    <a:lnTo>
                      <a:pt x="17" y="164"/>
                    </a:lnTo>
                    <a:lnTo>
                      <a:pt x="0" y="164"/>
                    </a:lnTo>
                    <a:lnTo>
                      <a:pt x="0" y="0"/>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11">
                <a:extLst>
                  <a:ext uri="{FF2B5EF4-FFF2-40B4-BE49-F238E27FC236}">
                    <a16:creationId xmlns:a16="http://schemas.microsoft.com/office/drawing/2014/main" id="{233F0C25-D125-4125-B4CB-7F41083D85C7}"/>
                  </a:ext>
                </a:extLst>
              </p:cNvPr>
              <p:cNvSpPr>
                <a:spLocks/>
              </p:cNvSpPr>
              <p:nvPr/>
            </p:nvSpPr>
            <p:spPr bwMode="auto">
              <a:xfrm>
                <a:off x="4999" y="2392"/>
                <a:ext cx="92" cy="156"/>
              </a:xfrm>
              <a:custGeom>
                <a:avLst/>
                <a:gdLst>
                  <a:gd name="T0" fmla="*/ 54 w 92"/>
                  <a:gd name="T1" fmla="*/ 156 h 156"/>
                  <a:gd name="T2" fmla="*/ 37 w 92"/>
                  <a:gd name="T3" fmla="*/ 156 h 156"/>
                  <a:gd name="T4" fmla="*/ 37 w 92"/>
                  <a:gd name="T5" fmla="*/ 15 h 156"/>
                  <a:gd name="T6" fmla="*/ 0 w 92"/>
                  <a:gd name="T7" fmla="*/ 15 h 156"/>
                  <a:gd name="T8" fmla="*/ 0 w 92"/>
                  <a:gd name="T9" fmla="*/ 0 h 156"/>
                  <a:gd name="T10" fmla="*/ 92 w 92"/>
                  <a:gd name="T11" fmla="*/ 0 h 156"/>
                  <a:gd name="T12" fmla="*/ 92 w 92"/>
                  <a:gd name="T13" fmla="*/ 15 h 156"/>
                  <a:gd name="T14" fmla="*/ 54 w 92"/>
                  <a:gd name="T15" fmla="*/ 15 h 156"/>
                  <a:gd name="T16" fmla="*/ 54 w 92"/>
                  <a:gd name="T1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56">
                    <a:moveTo>
                      <a:pt x="54" y="156"/>
                    </a:moveTo>
                    <a:lnTo>
                      <a:pt x="37" y="156"/>
                    </a:lnTo>
                    <a:lnTo>
                      <a:pt x="37" y="15"/>
                    </a:lnTo>
                    <a:lnTo>
                      <a:pt x="0" y="15"/>
                    </a:lnTo>
                    <a:lnTo>
                      <a:pt x="0" y="0"/>
                    </a:lnTo>
                    <a:lnTo>
                      <a:pt x="92" y="0"/>
                    </a:lnTo>
                    <a:lnTo>
                      <a:pt x="92" y="15"/>
                    </a:lnTo>
                    <a:lnTo>
                      <a:pt x="54" y="15"/>
                    </a:lnTo>
                    <a:lnTo>
                      <a:pt x="54" y="156"/>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12">
                <a:extLst>
                  <a:ext uri="{FF2B5EF4-FFF2-40B4-BE49-F238E27FC236}">
                    <a16:creationId xmlns:a16="http://schemas.microsoft.com/office/drawing/2014/main" id="{861BB3E4-DF34-44B8-8B08-915E0B2DA959}"/>
                  </a:ext>
                </a:extLst>
              </p:cNvPr>
              <p:cNvSpPr>
                <a:spLocks/>
              </p:cNvSpPr>
              <p:nvPr/>
            </p:nvSpPr>
            <p:spPr bwMode="auto">
              <a:xfrm>
                <a:off x="3828" y="2703"/>
                <a:ext cx="70" cy="156"/>
              </a:xfrm>
              <a:custGeom>
                <a:avLst/>
                <a:gdLst>
                  <a:gd name="T0" fmla="*/ 17 w 70"/>
                  <a:gd name="T1" fmla="*/ 16 h 156"/>
                  <a:gd name="T2" fmla="*/ 17 w 70"/>
                  <a:gd name="T3" fmla="*/ 62 h 156"/>
                  <a:gd name="T4" fmla="*/ 69 w 70"/>
                  <a:gd name="T5" fmla="*/ 62 h 156"/>
                  <a:gd name="T6" fmla="*/ 69 w 70"/>
                  <a:gd name="T7" fmla="*/ 79 h 156"/>
                  <a:gd name="T8" fmla="*/ 17 w 70"/>
                  <a:gd name="T9" fmla="*/ 79 h 156"/>
                  <a:gd name="T10" fmla="*/ 17 w 70"/>
                  <a:gd name="T11" fmla="*/ 156 h 156"/>
                  <a:gd name="T12" fmla="*/ 0 w 70"/>
                  <a:gd name="T13" fmla="*/ 156 h 156"/>
                  <a:gd name="T14" fmla="*/ 0 w 70"/>
                  <a:gd name="T15" fmla="*/ 0 h 156"/>
                  <a:gd name="T16" fmla="*/ 70 w 70"/>
                  <a:gd name="T17" fmla="*/ 0 h 156"/>
                  <a:gd name="T18" fmla="*/ 70 w 70"/>
                  <a:gd name="T19" fmla="*/ 16 h 156"/>
                  <a:gd name="T20" fmla="*/ 17 w 70"/>
                  <a:gd name="T21" fmla="*/ 1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156">
                    <a:moveTo>
                      <a:pt x="17" y="16"/>
                    </a:moveTo>
                    <a:lnTo>
                      <a:pt x="17" y="62"/>
                    </a:lnTo>
                    <a:lnTo>
                      <a:pt x="69" y="62"/>
                    </a:lnTo>
                    <a:lnTo>
                      <a:pt x="69" y="79"/>
                    </a:lnTo>
                    <a:lnTo>
                      <a:pt x="17" y="79"/>
                    </a:lnTo>
                    <a:lnTo>
                      <a:pt x="17" y="156"/>
                    </a:lnTo>
                    <a:lnTo>
                      <a:pt x="0" y="156"/>
                    </a:lnTo>
                    <a:lnTo>
                      <a:pt x="0" y="0"/>
                    </a:lnTo>
                    <a:lnTo>
                      <a:pt x="70" y="0"/>
                    </a:lnTo>
                    <a:lnTo>
                      <a:pt x="70" y="16"/>
                    </a:lnTo>
                    <a:lnTo>
                      <a:pt x="17" y="16"/>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13">
                <a:extLst>
                  <a:ext uri="{FF2B5EF4-FFF2-40B4-BE49-F238E27FC236}">
                    <a16:creationId xmlns:a16="http://schemas.microsoft.com/office/drawing/2014/main" id="{09D257BB-E6CF-4326-9E53-04DF8C30D075}"/>
                  </a:ext>
                </a:extLst>
              </p:cNvPr>
              <p:cNvSpPr>
                <a:spLocks/>
              </p:cNvSpPr>
              <p:nvPr/>
            </p:nvSpPr>
            <p:spPr bwMode="auto">
              <a:xfrm>
                <a:off x="3929" y="2703"/>
                <a:ext cx="111" cy="159"/>
              </a:xfrm>
              <a:custGeom>
                <a:avLst/>
                <a:gdLst>
                  <a:gd name="T0" fmla="*/ 11 w 72"/>
                  <a:gd name="T1" fmla="*/ 62 h 103"/>
                  <a:gd name="T2" fmla="*/ 14 w 72"/>
                  <a:gd name="T3" fmla="*/ 81 h 103"/>
                  <a:gd name="T4" fmla="*/ 36 w 72"/>
                  <a:gd name="T5" fmla="*/ 92 h 103"/>
                  <a:gd name="T6" fmla="*/ 57 w 72"/>
                  <a:gd name="T7" fmla="*/ 81 h 103"/>
                  <a:gd name="T8" fmla="*/ 60 w 72"/>
                  <a:gd name="T9" fmla="*/ 62 h 103"/>
                  <a:gd name="T10" fmla="*/ 60 w 72"/>
                  <a:gd name="T11" fmla="*/ 0 h 103"/>
                  <a:gd name="T12" fmla="*/ 72 w 72"/>
                  <a:gd name="T13" fmla="*/ 0 h 103"/>
                  <a:gd name="T14" fmla="*/ 72 w 72"/>
                  <a:gd name="T15" fmla="*/ 65 h 103"/>
                  <a:gd name="T16" fmla="*/ 65 w 72"/>
                  <a:gd name="T17" fmla="*/ 89 h 103"/>
                  <a:gd name="T18" fmla="*/ 36 w 72"/>
                  <a:gd name="T19" fmla="*/ 103 h 103"/>
                  <a:gd name="T20" fmla="*/ 6 w 72"/>
                  <a:gd name="T21" fmla="*/ 89 h 103"/>
                  <a:gd name="T22" fmla="*/ 0 w 72"/>
                  <a:gd name="T23" fmla="*/ 65 h 103"/>
                  <a:gd name="T24" fmla="*/ 0 w 72"/>
                  <a:gd name="T25" fmla="*/ 0 h 103"/>
                  <a:gd name="T26" fmla="*/ 11 w 72"/>
                  <a:gd name="T27" fmla="*/ 0 h 103"/>
                  <a:gd name="T28" fmla="*/ 11 w 72"/>
                  <a:gd name="T29" fmla="*/ 6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3">
                    <a:moveTo>
                      <a:pt x="11" y="62"/>
                    </a:moveTo>
                    <a:cubicBezTo>
                      <a:pt x="11" y="72"/>
                      <a:pt x="12" y="77"/>
                      <a:pt x="14" y="81"/>
                    </a:cubicBezTo>
                    <a:cubicBezTo>
                      <a:pt x="18" y="88"/>
                      <a:pt x="27" y="92"/>
                      <a:pt x="36" y="92"/>
                    </a:cubicBezTo>
                    <a:cubicBezTo>
                      <a:pt x="44" y="92"/>
                      <a:pt x="53" y="88"/>
                      <a:pt x="57" y="81"/>
                    </a:cubicBezTo>
                    <a:cubicBezTo>
                      <a:pt x="59" y="77"/>
                      <a:pt x="60" y="72"/>
                      <a:pt x="60" y="62"/>
                    </a:cubicBezTo>
                    <a:cubicBezTo>
                      <a:pt x="60" y="0"/>
                      <a:pt x="60" y="0"/>
                      <a:pt x="60" y="0"/>
                    </a:cubicBezTo>
                    <a:cubicBezTo>
                      <a:pt x="72" y="0"/>
                      <a:pt x="72" y="0"/>
                      <a:pt x="72" y="0"/>
                    </a:cubicBezTo>
                    <a:cubicBezTo>
                      <a:pt x="72" y="65"/>
                      <a:pt x="72" y="65"/>
                      <a:pt x="72" y="65"/>
                    </a:cubicBezTo>
                    <a:cubicBezTo>
                      <a:pt x="72" y="76"/>
                      <a:pt x="70" y="83"/>
                      <a:pt x="65" y="89"/>
                    </a:cubicBezTo>
                    <a:cubicBezTo>
                      <a:pt x="58" y="97"/>
                      <a:pt x="47" y="103"/>
                      <a:pt x="36" y="103"/>
                    </a:cubicBezTo>
                    <a:cubicBezTo>
                      <a:pt x="24" y="103"/>
                      <a:pt x="13" y="97"/>
                      <a:pt x="6" y="89"/>
                    </a:cubicBezTo>
                    <a:cubicBezTo>
                      <a:pt x="1" y="83"/>
                      <a:pt x="0" y="76"/>
                      <a:pt x="0" y="65"/>
                    </a:cubicBezTo>
                    <a:cubicBezTo>
                      <a:pt x="0" y="0"/>
                      <a:pt x="0" y="0"/>
                      <a:pt x="0" y="0"/>
                    </a:cubicBezTo>
                    <a:cubicBezTo>
                      <a:pt x="11" y="0"/>
                      <a:pt x="11" y="0"/>
                      <a:pt x="11" y="0"/>
                    </a:cubicBezTo>
                    <a:lnTo>
                      <a:pt x="11" y="62"/>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14">
                <a:extLst>
                  <a:ext uri="{FF2B5EF4-FFF2-40B4-BE49-F238E27FC236}">
                    <a16:creationId xmlns:a16="http://schemas.microsoft.com/office/drawing/2014/main" id="{50D36481-EB13-45F9-AEFF-69CEDBFCCD69}"/>
                  </a:ext>
                </a:extLst>
              </p:cNvPr>
              <p:cNvSpPr>
                <a:spLocks/>
              </p:cNvSpPr>
              <p:nvPr/>
            </p:nvSpPr>
            <p:spPr bwMode="auto">
              <a:xfrm>
                <a:off x="4080" y="2697"/>
                <a:ext cx="138" cy="168"/>
              </a:xfrm>
              <a:custGeom>
                <a:avLst/>
                <a:gdLst>
                  <a:gd name="T0" fmla="*/ 0 w 138"/>
                  <a:gd name="T1" fmla="*/ 0 h 168"/>
                  <a:gd name="T2" fmla="*/ 121 w 138"/>
                  <a:gd name="T3" fmla="*/ 126 h 168"/>
                  <a:gd name="T4" fmla="*/ 121 w 138"/>
                  <a:gd name="T5" fmla="*/ 6 h 168"/>
                  <a:gd name="T6" fmla="*/ 138 w 138"/>
                  <a:gd name="T7" fmla="*/ 6 h 168"/>
                  <a:gd name="T8" fmla="*/ 138 w 138"/>
                  <a:gd name="T9" fmla="*/ 168 h 168"/>
                  <a:gd name="T10" fmla="*/ 16 w 138"/>
                  <a:gd name="T11" fmla="*/ 42 h 168"/>
                  <a:gd name="T12" fmla="*/ 16 w 138"/>
                  <a:gd name="T13" fmla="*/ 162 h 168"/>
                  <a:gd name="T14" fmla="*/ 0 w 138"/>
                  <a:gd name="T15" fmla="*/ 162 h 168"/>
                  <a:gd name="T16" fmla="*/ 0 w 138"/>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8">
                    <a:moveTo>
                      <a:pt x="0" y="0"/>
                    </a:moveTo>
                    <a:lnTo>
                      <a:pt x="121" y="126"/>
                    </a:lnTo>
                    <a:lnTo>
                      <a:pt x="121" y="6"/>
                    </a:lnTo>
                    <a:lnTo>
                      <a:pt x="138" y="6"/>
                    </a:lnTo>
                    <a:lnTo>
                      <a:pt x="138" y="168"/>
                    </a:lnTo>
                    <a:lnTo>
                      <a:pt x="16" y="42"/>
                    </a:lnTo>
                    <a:lnTo>
                      <a:pt x="16" y="162"/>
                    </a:lnTo>
                    <a:lnTo>
                      <a:pt x="0" y="162"/>
                    </a:lnTo>
                    <a:lnTo>
                      <a:pt x="0" y="0"/>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15">
                <a:extLst>
                  <a:ext uri="{FF2B5EF4-FFF2-40B4-BE49-F238E27FC236}">
                    <a16:creationId xmlns:a16="http://schemas.microsoft.com/office/drawing/2014/main" id="{186921BF-D35E-48DD-A774-70F7CEB8C1A4}"/>
                  </a:ext>
                </a:extLst>
              </p:cNvPr>
              <p:cNvSpPr>
                <a:spLocks noEditPoints="1"/>
              </p:cNvSpPr>
              <p:nvPr/>
            </p:nvSpPr>
            <p:spPr bwMode="auto">
              <a:xfrm>
                <a:off x="4258" y="2703"/>
                <a:ext cx="116" cy="156"/>
              </a:xfrm>
              <a:custGeom>
                <a:avLst/>
                <a:gdLst>
                  <a:gd name="T0" fmla="*/ 21 w 76"/>
                  <a:gd name="T1" fmla="*/ 90 h 101"/>
                  <a:gd name="T2" fmla="*/ 50 w 76"/>
                  <a:gd name="T3" fmla="*/ 81 h 101"/>
                  <a:gd name="T4" fmla="*/ 64 w 76"/>
                  <a:gd name="T5" fmla="*/ 50 h 101"/>
                  <a:gd name="T6" fmla="*/ 51 w 76"/>
                  <a:gd name="T7" fmla="*/ 20 h 101"/>
                  <a:gd name="T8" fmla="*/ 21 w 76"/>
                  <a:gd name="T9" fmla="*/ 10 h 101"/>
                  <a:gd name="T10" fmla="*/ 12 w 76"/>
                  <a:gd name="T11" fmla="*/ 10 h 101"/>
                  <a:gd name="T12" fmla="*/ 12 w 76"/>
                  <a:gd name="T13" fmla="*/ 90 h 101"/>
                  <a:gd name="T14" fmla="*/ 21 w 76"/>
                  <a:gd name="T15" fmla="*/ 90 h 101"/>
                  <a:gd name="T16" fmla="*/ 0 w 76"/>
                  <a:gd name="T17" fmla="*/ 0 h 101"/>
                  <a:gd name="T18" fmla="*/ 21 w 76"/>
                  <a:gd name="T19" fmla="*/ 0 h 101"/>
                  <a:gd name="T20" fmla="*/ 58 w 76"/>
                  <a:gd name="T21" fmla="*/ 11 h 101"/>
                  <a:gd name="T22" fmla="*/ 76 w 76"/>
                  <a:gd name="T23" fmla="*/ 50 h 101"/>
                  <a:gd name="T24" fmla="*/ 58 w 76"/>
                  <a:gd name="T25" fmla="*/ 89 h 101"/>
                  <a:gd name="T26" fmla="*/ 21 w 76"/>
                  <a:gd name="T27" fmla="*/ 101 h 101"/>
                  <a:gd name="T28" fmla="*/ 0 w 76"/>
                  <a:gd name="T29" fmla="*/ 101 h 101"/>
                  <a:gd name="T30" fmla="*/ 0 w 76"/>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101">
                    <a:moveTo>
                      <a:pt x="21" y="90"/>
                    </a:moveTo>
                    <a:cubicBezTo>
                      <a:pt x="34" y="90"/>
                      <a:pt x="43" y="88"/>
                      <a:pt x="50" y="81"/>
                    </a:cubicBezTo>
                    <a:cubicBezTo>
                      <a:pt x="59" y="74"/>
                      <a:pt x="64" y="63"/>
                      <a:pt x="64" y="50"/>
                    </a:cubicBezTo>
                    <a:cubicBezTo>
                      <a:pt x="64" y="38"/>
                      <a:pt x="59" y="27"/>
                      <a:pt x="51" y="20"/>
                    </a:cubicBezTo>
                    <a:cubicBezTo>
                      <a:pt x="43" y="13"/>
                      <a:pt x="34" y="10"/>
                      <a:pt x="21" y="10"/>
                    </a:cubicBezTo>
                    <a:cubicBezTo>
                      <a:pt x="12" y="10"/>
                      <a:pt x="12" y="10"/>
                      <a:pt x="12" y="10"/>
                    </a:cubicBezTo>
                    <a:cubicBezTo>
                      <a:pt x="12" y="90"/>
                      <a:pt x="12" y="90"/>
                      <a:pt x="12" y="90"/>
                    </a:cubicBezTo>
                    <a:lnTo>
                      <a:pt x="21" y="90"/>
                    </a:lnTo>
                    <a:close/>
                    <a:moveTo>
                      <a:pt x="0" y="0"/>
                    </a:moveTo>
                    <a:cubicBezTo>
                      <a:pt x="21" y="0"/>
                      <a:pt x="21" y="0"/>
                      <a:pt x="21" y="0"/>
                    </a:cubicBezTo>
                    <a:cubicBezTo>
                      <a:pt x="37" y="0"/>
                      <a:pt x="48" y="3"/>
                      <a:pt x="58" y="11"/>
                    </a:cubicBezTo>
                    <a:cubicBezTo>
                      <a:pt x="69" y="21"/>
                      <a:pt x="76" y="35"/>
                      <a:pt x="76" y="50"/>
                    </a:cubicBezTo>
                    <a:cubicBezTo>
                      <a:pt x="76" y="66"/>
                      <a:pt x="69" y="80"/>
                      <a:pt x="58" y="89"/>
                    </a:cubicBezTo>
                    <a:cubicBezTo>
                      <a:pt x="48" y="98"/>
                      <a:pt x="37" y="101"/>
                      <a:pt x="21" y="101"/>
                    </a:cubicBezTo>
                    <a:cubicBezTo>
                      <a:pt x="0" y="101"/>
                      <a:pt x="0" y="101"/>
                      <a:pt x="0" y="101"/>
                    </a:cubicBezTo>
                    <a:lnTo>
                      <a:pt x="0" y="0"/>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3" name="Text Placeholder 2">
            <a:extLst>
              <a:ext uri="{FF2B5EF4-FFF2-40B4-BE49-F238E27FC236}">
                <a16:creationId xmlns:a16="http://schemas.microsoft.com/office/drawing/2014/main" id="{8E8E6EB0-D863-4B67-9906-B73546DBA0E4}"/>
              </a:ext>
            </a:extLst>
          </p:cNvPr>
          <p:cNvSpPr>
            <a:spLocks noGrp="1"/>
          </p:cNvSpPr>
          <p:nvPr>
            <p:ph idx="1"/>
          </p:nvPr>
        </p:nvSpPr>
        <p:spPr>
          <a:xfrm>
            <a:off x="660400" y="1318593"/>
            <a:ext cx="10869852" cy="474521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371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19AF1-C1D3-4912-8F8A-5677038784B1}"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E1BE-3855-448F-AA8F-C9B4407C2786}" type="slidenum">
              <a:rPr lang="en-US" smtClean="0"/>
              <a:t>‹#›</a:t>
            </a:fld>
            <a:endParaRPr lang="en-US"/>
          </a:p>
        </p:txBody>
      </p:sp>
    </p:spTree>
    <p:extLst>
      <p:ext uri="{BB962C8B-B14F-4D97-AF65-F5344CB8AC3E}">
        <p14:creationId xmlns:p14="http://schemas.microsoft.com/office/powerpoint/2010/main" val="384736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719AF1-C1D3-4912-8F8A-5677038784B1}"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E1BE-3855-448F-AA8F-C9B4407C2786}" type="slidenum">
              <a:rPr lang="en-US" smtClean="0"/>
              <a:t>‹#›</a:t>
            </a:fld>
            <a:endParaRPr lang="en-US"/>
          </a:p>
        </p:txBody>
      </p:sp>
    </p:spTree>
    <p:extLst>
      <p:ext uri="{BB962C8B-B14F-4D97-AF65-F5344CB8AC3E}">
        <p14:creationId xmlns:p14="http://schemas.microsoft.com/office/powerpoint/2010/main" val="205045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719AF1-C1D3-4912-8F8A-5677038784B1}"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E1BE-3855-448F-AA8F-C9B4407C2786}" type="slidenum">
              <a:rPr lang="en-US" smtClean="0"/>
              <a:t>‹#›</a:t>
            </a:fld>
            <a:endParaRPr lang="en-US"/>
          </a:p>
        </p:txBody>
      </p:sp>
    </p:spTree>
    <p:extLst>
      <p:ext uri="{BB962C8B-B14F-4D97-AF65-F5344CB8AC3E}">
        <p14:creationId xmlns:p14="http://schemas.microsoft.com/office/powerpoint/2010/main" val="351944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719AF1-C1D3-4912-8F8A-5677038784B1}" type="datetimeFigureOut">
              <a:rPr lang="en-US" smtClean="0"/>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CE1BE-3855-448F-AA8F-C9B4407C2786}" type="slidenum">
              <a:rPr lang="en-US" smtClean="0"/>
              <a:t>‹#›</a:t>
            </a:fld>
            <a:endParaRPr lang="en-US"/>
          </a:p>
        </p:txBody>
      </p:sp>
    </p:spTree>
    <p:extLst>
      <p:ext uri="{BB962C8B-B14F-4D97-AF65-F5344CB8AC3E}">
        <p14:creationId xmlns:p14="http://schemas.microsoft.com/office/powerpoint/2010/main" val="345386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719AF1-C1D3-4912-8F8A-5677038784B1}" type="datetimeFigureOut">
              <a:rPr lang="en-US" smtClean="0"/>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CE1BE-3855-448F-AA8F-C9B4407C2786}" type="slidenum">
              <a:rPr lang="en-US" smtClean="0"/>
              <a:t>‹#›</a:t>
            </a:fld>
            <a:endParaRPr lang="en-US"/>
          </a:p>
        </p:txBody>
      </p:sp>
    </p:spTree>
    <p:extLst>
      <p:ext uri="{BB962C8B-B14F-4D97-AF65-F5344CB8AC3E}">
        <p14:creationId xmlns:p14="http://schemas.microsoft.com/office/powerpoint/2010/main" val="299079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19AF1-C1D3-4912-8F8A-5677038784B1}" type="datetimeFigureOut">
              <a:rPr lang="en-US" smtClean="0"/>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CE1BE-3855-448F-AA8F-C9B4407C2786}" type="slidenum">
              <a:rPr lang="en-US" smtClean="0"/>
              <a:t>‹#›</a:t>
            </a:fld>
            <a:endParaRPr lang="en-US"/>
          </a:p>
        </p:txBody>
      </p:sp>
    </p:spTree>
    <p:extLst>
      <p:ext uri="{BB962C8B-B14F-4D97-AF65-F5344CB8AC3E}">
        <p14:creationId xmlns:p14="http://schemas.microsoft.com/office/powerpoint/2010/main" val="325669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719AF1-C1D3-4912-8F8A-5677038784B1}"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E1BE-3855-448F-AA8F-C9B4407C2786}" type="slidenum">
              <a:rPr lang="en-US" smtClean="0"/>
              <a:t>‹#›</a:t>
            </a:fld>
            <a:endParaRPr lang="en-US"/>
          </a:p>
        </p:txBody>
      </p:sp>
    </p:spTree>
    <p:extLst>
      <p:ext uri="{BB962C8B-B14F-4D97-AF65-F5344CB8AC3E}">
        <p14:creationId xmlns:p14="http://schemas.microsoft.com/office/powerpoint/2010/main" val="3122982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719AF1-C1D3-4912-8F8A-5677038784B1}"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E1BE-3855-448F-AA8F-C9B4407C2786}" type="slidenum">
              <a:rPr lang="en-US" smtClean="0"/>
              <a:t>‹#›</a:t>
            </a:fld>
            <a:endParaRPr lang="en-US"/>
          </a:p>
        </p:txBody>
      </p:sp>
    </p:spTree>
    <p:extLst>
      <p:ext uri="{BB962C8B-B14F-4D97-AF65-F5344CB8AC3E}">
        <p14:creationId xmlns:p14="http://schemas.microsoft.com/office/powerpoint/2010/main" val="274419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19AF1-C1D3-4912-8F8A-5677038784B1}" type="datetimeFigureOut">
              <a:rPr lang="en-US" smtClean="0"/>
              <a:t>12/18/2022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CE1BE-3855-448F-AA8F-C9B4407C2786}" type="slidenum">
              <a:rPr lang="en-US" smtClean="0"/>
              <a:t>‹#›</a:t>
            </a:fld>
            <a:endParaRPr lang="en-US"/>
          </a:p>
        </p:txBody>
      </p:sp>
      <p:sp>
        <p:nvSpPr>
          <p:cNvPr id="7" name="MSIPCMContentMarking" descr="{&quot;HashCode&quot;:1940371815,&quot;Placement&quot;:&quot;Header&quot;,&quot;Top&quot;:0.0,&quot;Left&quot;:457.121033,&quot;SlideWidth&quot;:960,&quot;SlideHeight&quot;:540}">
            <a:extLst>
              <a:ext uri="{FF2B5EF4-FFF2-40B4-BE49-F238E27FC236}">
                <a16:creationId xmlns:a16="http://schemas.microsoft.com/office/drawing/2014/main" id="{D38405AC-CCDA-42FD-9DB1-19B51EC85F99}"/>
              </a:ext>
            </a:extLst>
          </p:cNvPr>
          <p:cNvSpPr txBox="1"/>
          <p:nvPr userDrawn="1"/>
        </p:nvSpPr>
        <p:spPr>
          <a:xfrm>
            <a:off x="5805437" y="0"/>
            <a:ext cx="581126" cy="262344"/>
          </a:xfrm>
          <a:prstGeom prst="rect">
            <a:avLst/>
          </a:prstGeom>
          <a:noFill/>
        </p:spPr>
        <p:txBody>
          <a:bodyPr vert="horz" wrap="square" lIns="0" tIns="0" rIns="0" bIns="0" rtlCol="0" anchor="ctr" anchorCtr="1">
            <a:spAutoFit/>
          </a:bodyPr>
          <a:lstStyle/>
          <a:p>
            <a:pPr algn="ctr">
              <a:spcBef>
                <a:spcPts val="0"/>
              </a:spcBef>
              <a:spcAft>
                <a:spcPts val="0"/>
              </a:spcAft>
            </a:pPr>
            <a:r>
              <a:rPr lang="fr-BE" sz="1000">
                <a:solidFill>
                  <a:srgbClr val="808080"/>
                </a:solidFill>
                <a:latin typeface="Calibri" panose="020F0502020204030204" pitchFamily="34" charset="0"/>
              </a:rPr>
              <a:t>Public</a:t>
            </a:r>
            <a:endParaRPr lang="en-150" sz="1000">
              <a:solidFill>
                <a:srgbClr val="808080"/>
              </a:solidFill>
              <a:latin typeface="Calibri" panose="020F0502020204030204" pitchFamily="34" charset="0"/>
            </a:endParaRPr>
          </a:p>
        </p:txBody>
      </p:sp>
    </p:spTree>
    <p:extLst>
      <p:ext uri="{BB962C8B-B14F-4D97-AF65-F5344CB8AC3E}">
        <p14:creationId xmlns:p14="http://schemas.microsoft.com/office/powerpoint/2010/main" val="3455223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0.png"/><Relationship Id="rId10"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48.png"/><Relationship Id="rId5" Type="http://schemas.openxmlformats.org/officeDocument/2006/relationships/image" Target="../media/image29.png"/><Relationship Id="rId10" Type="http://schemas.openxmlformats.org/officeDocument/2006/relationships/image" Target="../media/image47.png"/><Relationship Id="rId4" Type="http://schemas.openxmlformats.org/officeDocument/2006/relationships/image" Target="../media/image43.jpe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8.jpeg"/><Relationship Id="rId16" Type="http://schemas.openxmlformats.org/officeDocument/2006/relationships/image" Target="../media/image17.png"/><Relationship Id="rId1" Type="http://schemas.openxmlformats.org/officeDocument/2006/relationships/slideLayout" Target="../slideLayouts/slideLayout12.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13.png"/><Relationship Id="rId4" Type="http://schemas.microsoft.com/office/2007/relationships/hdphoto" Target="../media/hdphoto2.wdp"/><Relationship Id="rId9" Type="http://schemas.openxmlformats.org/officeDocument/2006/relationships/image" Target="../media/image12.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7.wdp"/><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4.png"/><Relationship Id="rId5" Type="http://schemas.microsoft.com/office/2007/relationships/hdphoto" Target="../media/hdphoto8.wdp"/><Relationship Id="rId10" Type="http://schemas.openxmlformats.org/officeDocument/2006/relationships/image" Target="../media/image27.png"/><Relationship Id="rId4" Type="http://schemas.openxmlformats.org/officeDocument/2006/relationships/image" Target="../media/image23.png"/><Relationship Id="rId9" Type="http://schemas.microsoft.com/office/2007/relationships/hdphoto" Target="../media/hdphoto9.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99CB95-0CA8-4410-8934-674D737162AC}"/>
              </a:ext>
            </a:extLst>
          </p:cNvPr>
          <p:cNvPicPr>
            <a:picLocks noChangeAspect="1"/>
          </p:cNvPicPr>
          <p:nvPr/>
        </p:nvPicPr>
        <p:blipFill rotWithShape="1">
          <a:blip r:embed="rId3">
            <a:extLst>
              <a:ext uri="{28A0092B-C50C-407E-A947-70E740481C1C}">
                <a14:useLocalDpi xmlns:a14="http://schemas.microsoft.com/office/drawing/2010/main" val="0"/>
              </a:ext>
            </a:extLst>
          </a:blip>
          <a:srcRect l="-5584" t="786" r="61708" b="67057"/>
          <a:stretch/>
        </p:blipFill>
        <p:spPr>
          <a:xfrm>
            <a:off x="-1874520" y="-1"/>
            <a:ext cx="14066521" cy="7393259"/>
          </a:xfrm>
          <a:prstGeom prst="rect">
            <a:avLst/>
          </a:prstGeom>
        </p:spPr>
      </p:pic>
      <p:sp>
        <p:nvSpPr>
          <p:cNvPr id="2" name="Title 1"/>
          <p:cNvSpPr>
            <a:spLocks noGrp="1"/>
          </p:cNvSpPr>
          <p:nvPr>
            <p:ph type="ctrTitle"/>
          </p:nvPr>
        </p:nvSpPr>
        <p:spPr>
          <a:xfrm>
            <a:off x="1314897" y="514370"/>
            <a:ext cx="9144000" cy="3143229"/>
          </a:xfrm>
        </p:spPr>
        <p:txBody>
          <a:bodyPr>
            <a:normAutofit fontScale="90000"/>
          </a:bodyPr>
          <a:lstStyle/>
          <a:p>
            <a:br>
              <a:rPr lang="en-US" dirty="0">
                <a:solidFill>
                  <a:srgbClr val="FFFFFF"/>
                </a:solidFill>
              </a:rPr>
            </a:br>
            <a:br>
              <a:rPr lang="en-US" dirty="0">
                <a:solidFill>
                  <a:srgbClr val="FFFFFF"/>
                </a:solidFill>
              </a:rPr>
            </a:br>
            <a:r>
              <a:rPr lang="en-US" b="1" dirty="0">
                <a:solidFill>
                  <a:srgbClr val="FFFFFF"/>
                </a:solidFill>
              </a:rPr>
              <a:t>On our way: </a:t>
            </a:r>
            <a:br>
              <a:rPr lang="en-US" b="1" dirty="0">
                <a:solidFill>
                  <a:srgbClr val="FFFFFF"/>
                </a:solidFill>
              </a:rPr>
            </a:br>
            <a:r>
              <a:rPr lang="en-US" b="1" dirty="0">
                <a:solidFill>
                  <a:srgbClr val="FFFFFF"/>
                </a:solidFill>
              </a:rPr>
              <a:t>Transport in the EU Climate Bank</a:t>
            </a:r>
            <a:br>
              <a:rPr lang="en-US" b="1" dirty="0">
                <a:solidFill>
                  <a:srgbClr val="FFFFFF"/>
                </a:solidFill>
              </a:rPr>
            </a:br>
            <a:r>
              <a:rPr lang="en-US" sz="4400" b="1" dirty="0">
                <a:solidFill>
                  <a:srgbClr val="FFFFFF"/>
                </a:solidFill>
              </a:rPr>
              <a:t>EIB Transport Lending Policy 2022</a:t>
            </a:r>
            <a:br>
              <a:rPr lang="en-US" b="1" dirty="0">
                <a:solidFill>
                  <a:srgbClr val="FFFFFF"/>
                </a:solidFill>
              </a:rPr>
            </a:br>
            <a:r>
              <a:rPr lang="en-US" sz="2700" dirty="0">
                <a:solidFill>
                  <a:srgbClr val="FFFFFF"/>
                </a:solidFill>
              </a:rPr>
              <a:t>"Criticality of WB6 nodes and links: WB6 European Transport Corridor Western Gate”</a:t>
            </a:r>
            <a:br>
              <a:rPr lang="en-US" sz="2700" dirty="0">
                <a:solidFill>
                  <a:srgbClr val="FFFFFF"/>
                </a:solidFill>
              </a:rPr>
            </a:br>
            <a:r>
              <a:rPr lang="en-US" sz="2700" dirty="0">
                <a:solidFill>
                  <a:srgbClr val="FFFFFF"/>
                </a:solidFill>
              </a:rPr>
              <a:t>20 December 2022</a:t>
            </a:r>
            <a:endParaRPr lang="en-US" dirty="0">
              <a:solidFill>
                <a:srgbClr val="FFFFFF"/>
              </a:solidFill>
            </a:endParaRPr>
          </a:p>
        </p:txBody>
      </p:sp>
    </p:spTree>
    <p:extLst>
      <p:ext uri="{BB962C8B-B14F-4D97-AF65-F5344CB8AC3E}">
        <p14:creationId xmlns:p14="http://schemas.microsoft.com/office/powerpoint/2010/main" val="122159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289DA-5D33-47DA-9C45-3E633B847250}"/>
              </a:ext>
            </a:extLst>
          </p:cNvPr>
          <p:cNvSpPr>
            <a:spLocks noGrp="1"/>
          </p:cNvSpPr>
          <p:nvPr>
            <p:ph type="body" sz="quarter" idx="10"/>
          </p:nvPr>
        </p:nvSpPr>
        <p:spPr/>
        <p:txBody>
          <a:bodyPr>
            <a:normAutofit lnSpcReduction="10000"/>
          </a:bodyPr>
          <a:lstStyle/>
          <a:p>
            <a:r>
              <a:rPr lang="en-US" dirty="0"/>
              <a:t>Agra Metro Rail Project</a:t>
            </a:r>
          </a:p>
        </p:txBody>
      </p:sp>
      <p:pic>
        <p:nvPicPr>
          <p:cNvPr id="5" name="Picture 4">
            <a:extLst>
              <a:ext uri="{FF2B5EF4-FFF2-40B4-BE49-F238E27FC236}">
                <a16:creationId xmlns:a16="http://schemas.microsoft.com/office/drawing/2014/main" id="{A5EE6828-6A01-4516-90B3-284510FBA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842" y="3004855"/>
            <a:ext cx="4614414" cy="2595608"/>
          </a:xfrm>
          <a:prstGeom prst="rect">
            <a:avLst/>
          </a:prstGeom>
        </p:spPr>
      </p:pic>
      <p:sp>
        <p:nvSpPr>
          <p:cNvPr id="6" name="TextBox 5">
            <a:extLst>
              <a:ext uri="{FF2B5EF4-FFF2-40B4-BE49-F238E27FC236}">
                <a16:creationId xmlns:a16="http://schemas.microsoft.com/office/drawing/2014/main" id="{72054CF1-842F-40F1-A0B1-3623E99CDEB9}"/>
              </a:ext>
            </a:extLst>
          </p:cNvPr>
          <p:cNvSpPr txBox="1"/>
          <p:nvPr/>
        </p:nvSpPr>
        <p:spPr>
          <a:xfrm>
            <a:off x="660400" y="904450"/>
            <a:ext cx="6582270"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a:t>two interconnected urban metro rail lines</a:t>
            </a:r>
          </a:p>
          <a:p>
            <a:pPr marL="285750" indent="-285750" algn="just">
              <a:buFont typeface="Arial" panose="020B0604020202020204" pitchFamily="34" charset="0"/>
              <a:buChar char="•"/>
            </a:pPr>
            <a:r>
              <a:rPr lang="en-US" dirty="0"/>
              <a:t>30 km long with 27 stations</a:t>
            </a:r>
          </a:p>
          <a:p>
            <a:pPr marL="285750" indent="-285750" algn="just">
              <a:buFont typeface="Arial" panose="020B0604020202020204" pitchFamily="34" charset="0"/>
              <a:buChar char="•"/>
            </a:pPr>
            <a:r>
              <a:rPr lang="en-US" dirty="0"/>
              <a:t>rolling stock</a:t>
            </a:r>
          </a:p>
          <a:p>
            <a:pPr marL="285750" indent="-285750" algn="just">
              <a:buFont typeface="Arial" panose="020B0604020202020204" pitchFamily="34" charset="0"/>
              <a:buChar char="•"/>
            </a:pPr>
            <a:r>
              <a:rPr lang="en-US" dirty="0"/>
              <a:t>Historic city of Agra – Home to the Taj Mahal and Agra fort</a:t>
            </a:r>
            <a:endParaRPr lang="en-GB" dirty="0"/>
          </a:p>
        </p:txBody>
      </p:sp>
      <p:pic>
        <p:nvPicPr>
          <p:cNvPr id="7" name="Picture 6">
            <a:extLst>
              <a:ext uri="{FF2B5EF4-FFF2-40B4-BE49-F238E27FC236}">
                <a16:creationId xmlns:a16="http://schemas.microsoft.com/office/drawing/2014/main" id="{039862DA-6E0A-4C62-B7E6-3460805F1A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9600" y="101355"/>
            <a:ext cx="540000" cy="540000"/>
          </a:xfrm>
          <a:prstGeom prst="rect">
            <a:avLst/>
          </a:prstGeom>
        </p:spPr>
      </p:pic>
      <p:pic>
        <p:nvPicPr>
          <p:cNvPr id="8" name="Picture 7">
            <a:extLst>
              <a:ext uri="{FF2B5EF4-FFF2-40B4-BE49-F238E27FC236}">
                <a16:creationId xmlns:a16="http://schemas.microsoft.com/office/drawing/2014/main" id="{200676A4-B68E-4DDB-A79B-2C5092D44A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1600" y="101355"/>
            <a:ext cx="540000" cy="540000"/>
          </a:xfrm>
          <a:prstGeom prst="rect">
            <a:avLst/>
          </a:prstGeom>
        </p:spPr>
      </p:pic>
      <p:sp>
        <p:nvSpPr>
          <p:cNvPr id="9" name="TextBox 8">
            <a:extLst>
              <a:ext uri="{FF2B5EF4-FFF2-40B4-BE49-F238E27FC236}">
                <a16:creationId xmlns:a16="http://schemas.microsoft.com/office/drawing/2014/main" id="{5B16B19E-6D60-490D-99EE-4DAEBFD3F94C}"/>
              </a:ext>
            </a:extLst>
          </p:cNvPr>
          <p:cNvSpPr txBox="1"/>
          <p:nvPr/>
        </p:nvSpPr>
        <p:spPr>
          <a:xfrm>
            <a:off x="8897139" y="938423"/>
            <a:ext cx="2958697" cy="830997"/>
          </a:xfrm>
          <a:prstGeom prst="rect">
            <a:avLst/>
          </a:prstGeom>
          <a:noFill/>
        </p:spPr>
        <p:txBody>
          <a:bodyPr wrap="square" rtlCol="0">
            <a:spAutoFit/>
          </a:bodyPr>
          <a:lstStyle/>
          <a:p>
            <a:r>
              <a:rPr lang="en-GB" sz="1600" dirty="0"/>
              <a:t>Construction near </a:t>
            </a:r>
            <a:r>
              <a:rPr lang="en-GB" sz="1600" b="1" dirty="0"/>
              <a:t>12 nationally protected monuments</a:t>
            </a:r>
            <a:r>
              <a:rPr lang="en-GB" sz="1600" dirty="0"/>
              <a:t>, </a:t>
            </a:r>
            <a:r>
              <a:rPr lang="en-US" sz="1600" dirty="0"/>
              <a:t>incl. 2 </a:t>
            </a:r>
            <a:r>
              <a:rPr lang="en-US" sz="1600" b="1" dirty="0"/>
              <a:t>UNESCO World Heritage Sites</a:t>
            </a:r>
            <a:endParaRPr lang="en-GB" sz="1600" dirty="0"/>
          </a:p>
        </p:txBody>
      </p:sp>
      <p:sp>
        <p:nvSpPr>
          <p:cNvPr id="10" name="TextBox 9">
            <a:extLst>
              <a:ext uri="{FF2B5EF4-FFF2-40B4-BE49-F238E27FC236}">
                <a16:creationId xmlns:a16="http://schemas.microsoft.com/office/drawing/2014/main" id="{2AC29A9B-CA3D-4304-A6EE-0BDF5A87D65C}"/>
              </a:ext>
            </a:extLst>
          </p:cNvPr>
          <p:cNvSpPr txBox="1"/>
          <p:nvPr/>
        </p:nvSpPr>
        <p:spPr>
          <a:xfrm>
            <a:off x="8888239" y="3437941"/>
            <a:ext cx="2866497" cy="830997"/>
          </a:xfrm>
          <a:prstGeom prst="rect">
            <a:avLst/>
          </a:prstGeom>
          <a:noFill/>
        </p:spPr>
        <p:txBody>
          <a:bodyPr wrap="square" rtlCol="0">
            <a:spAutoFit/>
          </a:bodyPr>
          <a:lstStyle/>
          <a:p>
            <a:r>
              <a:rPr lang="en-GB" sz="1600" dirty="0"/>
              <a:t>Reduction of </a:t>
            </a:r>
            <a:r>
              <a:rPr lang="en-GB" sz="1600" b="1" dirty="0"/>
              <a:t>congestion</a:t>
            </a:r>
            <a:r>
              <a:rPr lang="en-GB" sz="1600" dirty="0"/>
              <a:t>, road </a:t>
            </a:r>
            <a:r>
              <a:rPr lang="en-GB" sz="1600" b="1" dirty="0"/>
              <a:t>accidents</a:t>
            </a:r>
            <a:r>
              <a:rPr lang="en-GB" sz="1600" dirty="0"/>
              <a:t> </a:t>
            </a:r>
            <a:r>
              <a:rPr lang="en-GB" sz="1600" b="1" dirty="0"/>
              <a:t>air and noise pollution</a:t>
            </a:r>
            <a:r>
              <a:rPr lang="en-GB" sz="1600" dirty="0"/>
              <a:t> and GHG emissions</a:t>
            </a:r>
          </a:p>
        </p:txBody>
      </p:sp>
      <p:sp>
        <p:nvSpPr>
          <p:cNvPr id="11" name="Rectangle 10">
            <a:extLst>
              <a:ext uri="{FF2B5EF4-FFF2-40B4-BE49-F238E27FC236}">
                <a16:creationId xmlns:a16="http://schemas.microsoft.com/office/drawing/2014/main" id="{E65A17C4-33DA-4CE6-8EB0-01A1B5B145A6}"/>
              </a:ext>
            </a:extLst>
          </p:cNvPr>
          <p:cNvSpPr/>
          <p:nvPr/>
        </p:nvSpPr>
        <p:spPr>
          <a:xfrm>
            <a:off x="8871746" y="4725122"/>
            <a:ext cx="3009481" cy="338554"/>
          </a:xfrm>
          <a:prstGeom prst="rect">
            <a:avLst/>
          </a:prstGeom>
        </p:spPr>
        <p:txBody>
          <a:bodyPr wrap="square">
            <a:spAutoFit/>
          </a:bodyPr>
          <a:lstStyle/>
          <a:p>
            <a:r>
              <a:rPr lang="en-GB" sz="1600" b="1" dirty="0"/>
              <a:t>Promotion of Gender Equality</a:t>
            </a:r>
          </a:p>
        </p:txBody>
      </p:sp>
      <p:sp>
        <p:nvSpPr>
          <p:cNvPr id="12" name="TextBox 11">
            <a:extLst>
              <a:ext uri="{FF2B5EF4-FFF2-40B4-BE49-F238E27FC236}">
                <a16:creationId xmlns:a16="http://schemas.microsoft.com/office/drawing/2014/main" id="{8FDE7F80-C790-42FB-866F-8454EBCC47B3}"/>
              </a:ext>
            </a:extLst>
          </p:cNvPr>
          <p:cNvSpPr txBox="1"/>
          <p:nvPr/>
        </p:nvSpPr>
        <p:spPr>
          <a:xfrm>
            <a:off x="8888240" y="2071208"/>
            <a:ext cx="2866497" cy="1077218"/>
          </a:xfrm>
          <a:prstGeom prst="rect">
            <a:avLst/>
          </a:prstGeom>
          <a:noFill/>
        </p:spPr>
        <p:txBody>
          <a:bodyPr wrap="square" rtlCol="0">
            <a:spAutoFit/>
          </a:bodyPr>
          <a:lstStyle/>
          <a:p>
            <a:r>
              <a:rPr lang="en-GB" sz="1600" dirty="0"/>
              <a:t>Access to </a:t>
            </a:r>
            <a:r>
              <a:rPr lang="en-GB" sz="1600" b="1" dirty="0"/>
              <a:t>safe, affordable, accessible and sustainable transport </a:t>
            </a:r>
            <a:r>
              <a:rPr lang="en-GB" sz="1600" dirty="0"/>
              <a:t>(2.3 million citizens + 9 million visitors/tourists)</a:t>
            </a:r>
          </a:p>
        </p:txBody>
      </p:sp>
      <p:sp>
        <p:nvSpPr>
          <p:cNvPr id="13" name="TextBox 12">
            <a:extLst>
              <a:ext uri="{FF2B5EF4-FFF2-40B4-BE49-F238E27FC236}">
                <a16:creationId xmlns:a16="http://schemas.microsoft.com/office/drawing/2014/main" id="{EC20C858-0C8A-45C8-ADDD-7BD403BE1BB1}"/>
              </a:ext>
            </a:extLst>
          </p:cNvPr>
          <p:cNvSpPr txBox="1"/>
          <p:nvPr/>
        </p:nvSpPr>
        <p:spPr>
          <a:xfrm>
            <a:off x="814965" y="5430330"/>
            <a:ext cx="1603169" cy="523220"/>
          </a:xfrm>
          <a:prstGeom prst="rect">
            <a:avLst/>
          </a:prstGeom>
          <a:solidFill>
            <a:schemeClr val="accent6"/>
          </a:solidFill>
        </p:spPr>
        <p:txBody>
          <a:bodyPr wrap="square" rtlCol="0">
            <a:spAutoFit/>
          </a:bodyPr>
          <a:lstStyle/>
          <a:p>
            <a:pPr algn="ctr"/>
            <a:r>
              <a:rPr lang="es-ES" sz="2800" dirty="0">
                <a:solidFill>
                  <a:schemeClr val="bg1"/>
                </a:solidFill>
              </a:rPr>
              <a:t>India</a:t>
            </a:r>
            <a:endParaRPr lang="en-GB" sz="2800" dirty="0">
              <a:solidFill>
                <a:schemeClr val="bg1"/>
              </a:solidFill>
            </a:endParaRPr>
          </a:p>
        </p:txBody>
      </p:sp>
      <p:pic>
        <p:nvPicPr>
          <p:cNvPr id="14" name="Picture 13">
            <a:extLst>
              <a:ext uri="{FF2B5EF4-FFF2-40B4-BE49-F238E27FC236}">
                <a16:creationId xmlns:a16="http://schemas.microsoft.com/office/drawing/2014/main" id="{31CCC688-76E0-40D1-9C7B-596CAF2BD0AA}"/>
              </a:ext>
            </a:extLst>
          </p:cNvPr>
          <p:cNvPicPr>
            <a:picLocks noChangeAspect="1"/>
          </p:cNvPicPr>
          <p:nvPr/>
        </p:nvPicPr>
        <p:blipFill>
          <a:blip r:embed="rId6"/>
          <a:stretch>
            <a:fillRect/>
          </a:stretch>
        </p:blipFill>
        <p:spPr>
          <a:xfrm>
            <a:off x="10126997" y="104723"/>
            <a:ext cx="530856" cy="533263"/>
          </a:xfrm>
          <a:prstGeom prst="rect">
            <a:avLst/>
          </a:prstGeom>
        </p:spPr>
      </p:pic>
      <p:pic>
        <p:nvPicPr>
          <p:cNvPr id="15" name="Picture 14">
            <a:extLst>
              <a:ext uri="{FF2B5EF4-FFF2-40B4-BE49-F238E27FC236}">
                <a16:creationId xmlns:a16="http://schemas.microsoft.com/office/drawing/2014/main" id="{63369F86-ED8B-4E3B-9117-98ED2C73D26E}"/>
              </a:ext>
            </a:extLst>
          </p:cNvPr>
          <p:cNvPicPr>
            <a:picLocks noChangeAspect="1"/>
          </p:cNvPicPr>
          <p:nvPr/>
        </p:nvPicPr>
        <p:blipFill>
          <a:blip r:embed="rId7"/>
          <a:stretch>
            <a:fillRect/>
          </a:stretch>
        </p:blipFill>
        <p:spPr>
          <a:xfrm>
            <a:off x="8344983" y="1055417"/>
            <a:ext cx="484445" cy="597538"/>
          </a:xfrm>
          <a:prstGeom prst="rect">
            <a:avLst/>
          </a:prstGeom>
        </p:spPr>
      </p:pic>
      <p:pic>
        <p:nvPicPr>
          <p:cNvPr id="16" name="Picture 15">
            <a:extLst>
              <a:ext uri="{FF2B5EF4-FFF2-40B4-BE49-F238E27FC236}">
                <a16:creationId xmlns:a16="http://schemas.microsoft.com/office/drawing/2014/main" id="{D4F6DE27-52A8-463E-8DCF-F3CB9CBC8791}"/>
              </a:ext>
            </a:extLst>
          </p:cNvPr>
          <p:cNvPicPr>
            <a:picLocks noChangeAspect="1"/>
          </p:cNvPicPr>
          <p:nvPr/>
        </p:nvPicPr>
        <p:blipFill rotWithShape="1">
          <a:blip r:embed="rId8"/>
          <a:srcRect r="8017"/>
          <a:stretch/>
        </p:blipFill>
        <p:spPr>
          <a:xfrm>
            <a:off x="8367551" y="2353407"/>
            <a:ext cx="439309" cy="540141"/>
          </a:xfrm>
          <a:prstGeom prst="rect">
            <a:avLst/>
          </a:prstGeom>
        </p:spPr>
      </p:pic>
      <p:pic>
        <p:nvPicPr>
          <p:cNvPr id="17" name="Picture 16">
            <a:extLst>
              <a:ext uri="{FF2B5EF4-FFF2-40B4-BE49-F238E27FC236}">
                <a16:creationId xmlns:a16="http://schemas.microsoft.com/office/drawing/2014/main" id="{D1723EC0-D2AA-4B87-8B6E-AB581492B9FA}"/>
              </a:ext>
            </a:extLst>
          </p:cNvPr>
          <p:cNvPicPr>
            <a:picLocks noChangeAspect="1"/>
          </p:cNvPicPr>
          <p:nvPr/>
        </p:nvPicPr>
        <p:blipFill rotWithShape="1">
          <a:blip r:embed="rId9"/>
          <a:srcRect l="6142" t="9927" r="10694" b="9001"/>
          <a:stretch/>
        </p:blipFill>
        <p:spPr>
          <a:xfrm>
            <a:off x="8264086" y="3568205"/>
            <a:ext cx="646238" cy="556484"/>
          </a:xfrm>
          <a:prstGeom prst="rect">
            <a:avLst/>
          </a:prstGeom>
        </p:spPr>
      </p:pic>
      <p:pic>
        <p:nvPicPr>
          <p:cNvPr id="18" name="Picture 17">
            <a:extLst>
              <a:ext uri="{FF2B5EF4-FFF2-40B4-BE49-F238E27FC236}">
                <a16:creationId xmlns:a16="http://schemas.microsoft.com/office/drawing/2014/main" id="{90CA173C-E3D3-4CC0-A56D-B438E61E9CDF}"/>
              </a:ext>
            </a:extLst>
          </p:cNvPr>
          <p:cNvPicPr>
            <a:picLocks noChangeAspect="1"/>
          </p:cNvPicPr>
          <p:nvPr/>
        </p:nvPicPr>
        <p:blipFill>
          <a:blip r:embed="rId10"/>
          <a:stretch>
            <a:fillRect/>
          </a:stretch>
        </p:blipFill>
        <p:spPr>
          <a:xfrm>
            <a:off x="8286171" y="4676410"/>
            <a:ext cx="602069" cy="525687"/>
          </a:xfrm>
          <a:prstGeom prst="rect">
            <a:avLst/>
          </a:prstGeom>
        </p:spPr>
      </p:pic>
      <p:sp>
        <p:nvSpPr>
          <p:cNvPr id="19" name="TextBox 18">
            <a:extLst>
              <a:ext uri="{FF2B5EF4-FFF2-40B4-BE49-F238E27FC236}">
                <a16:creationId xmlns:a16="http://schemas.microsoft.com/office/drawing/2014/main" id="{D16665FF-7030-4387-A405-7E4D1F8CFCBC}"/>
              </a:ext>
            </a:extLst>
          </p:cNvPr>
          <p:cNvSpPr txBox="1"/>
          <p:nvPr/>
        </p:nvSpPr>
        <p:spPr>
          <a:xfrm>
            <a:off x="4491599" y="2472425"/>
            <a:ext cx="1603169" cy="1246495"/>
          </a:xfrm>
          <a:prstGeom prst="rect">
            <a:avLst/>
          </a:prstGeom>
          <a:solidFill>
            <a:schemeClr val="accent6"/>
          </a:solidFill>
        </p:spPr>
        <p:txBody>
          <a:bodyPr wrap="square" rtlCol="0">
            <a:spAutoFit/>
          </a:bodyPr>
          <a:lstStyle/>
          <a:p>
            <a:pPr algn="ctr"/>
            <a:r>
              <a:rPr lang="es-ES" sz="4800" dirty="0">
                <a:solidFill>
                  <a:schemeClr val="bg1"/>
                </a:solidFill>
              </a:rPr>
              <a:t>908</a:t>
            </a:r>
            <a:r>
              <a:rPr lang="es-ES" sz="2800" dirty="0">
                <a:solidFill>
                  <a:schemeClr val="bg1"/>
                </a:solidFill>
              </a:rPr>
              <a:t>M</a:t>
            </a:r>
          </a:p>
          <a:p>
            <a:pPr algn="ctr"/>
            <a:r>
              <a:rPr lang="es-ES" sz="2700" dirty="0">
                <a:solidFill>
                  <a:schemeClr val="bg1"/>
                </a:solidFill>
              </a:rPr>
              <a:t>EUR</a:t>
            </a:r>
            <a:endParaRPr lang="en-GB" sz="2700" dirty="0">
              <a:solidFill>
                <a:schemeClr val="bg1"/>
              </a:solidFill>
            </a:endParaRPr>
          </a:p>
        </p:txBody>
      </p:sp>
    </p:spTree>
    <p:extLst>
      <p:ext uri="{BB962C8B-B14F-4D97-AF65-F5344CB8AC3E}">
        <p14:creationId xmlns:p14="http://schemas.microsoft.com/office/powerpoint/2010/main" val="189660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2A1C4FB-3119-4BB9-83FB-304259CC5AD1}"/>
              </a:ext>
            </a:extLst>
          </p:cNvPr>
          <p:cNvPicPr>
            <a:picLocks noChangeAspect="1"/>
          </p:cNvPicPr>
          <p:nvPr/>
        </p:nvPicPr>
        <p:blipFill>
          <a:blip r:embed="rId3"/>
          <a:stretch>
            <a:fillRect/>
          </a:stretch>
        </p:blipFill>
        <p:spPr>
          <a:xfrm>
            <a:off x="1501814" y="2074312"/>
            <a:ext cx="3114237" cy="3140555"/>
          </a:xfrm>
          <a:prstGeom prst="rect">
            <a:avLst/>
          </a:prstGeom>
        </p:spPr>
      </p:pic>
      <p:pic>
        <p:nvPicPr>
          <p:cNvPr id="22" name="Picture 4" descr="The technology scheme of the loading of the trailer on the the... |  Download Scientific Diagram">
            <a:extLst>
              <a:ext uri="{FF2B5EF4-FFF2-40B4-BE49-F238E27FC236}">
                <a16:creationId xmlns:a16="http://schemas.microsoft.com/office/drawing/2014/main" id="{ABE97745-9CAF-4846-8BC3-B931F337C8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819" r="21474"/>
          <a:stretch/>
        </p:blipFill>
        <p:spPr bwMode="auto">
          <a:xfrm>
            <a:off x="4245014" y="2714886"/>
            <a:ext cx="1991496" cy="278062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1B90DCF-8F2E-4461-9687-F4FAA11D4D77}"/>
              </a:ext>
            </a:extLst>
          </p:cNvPr>
          <p:cNvSpPr>
            <a:spLocks noGrp="1"/>
          </p:cNvSpPr>
          <p:nvPr>
            <p:ph type="body" sz="quarter" idx="10"/>
          </p:nvPr>
        </p:nvSpPr>
        <p:spPr/>
        <p:txBody>
          <a:bodyPr>
            <a:normAutofit lnSpcReduction="10000"/>
          </a:bodyPr>
          <a:lstStyle/>
          <a:p>
            <a:r>
              <a:rPr lang="en-US" dirty="0" err="1"/>
              <a:t>Cargobeamer</a:t>
            </a:r>
            <a:endParaRPr lang="en-US" dirty="0"/>
          </a:p>
        </p:txBody>
      </p:sp>
      <p:sp>
        <p:nvSpPr>
          <p:cNvPr id="6" name="TextBox 5">
            <a:extLst>
              <a:ext uri="{FF2B5EF4-FFF2-40B4-BE49-F238E27FC236}">
                <a16:creationId xmlns:a16="http://schemas.microsoft.com/office/drawing/2014/main" id="{CF64262D-3EFF-4E81-8EC1-C64BA41039AE}"/>
              </a:ext>
            </a:extLst>
          </p:cNvPr>
          <p:cNvSpPr txBox="1"/>
          <p:nvPr/>
        </p:nvSpPr>
        <p:spPr>
          <a:xfrm>
            <a:off x="1188498" y="4945523"/>
            <a:ext cx="1603169" cy="646331"/>
          </a:xfrm>
          <a:prstGeom prst="rect">
            <a:avLst/>
          </a:prstGeom>
          <a:solidFill>
            <a:schemeClr val="accent5"/>
          </a:solidFill>
        </p:spPr>
        <p:txBody>
          <a:bodyPr wrap="square" rtlCol="0">
            <a:spAutoFit/>
          </a:bodyPr>
          <a:lstStyle/>
          <a:p>
            <a:pPr algn="ctr"/>
            <a:r>
              <a:rPr lang="es-ES" dirty="0" err="1">
                <a:solidFill>
                  <a:schemeClr val="bg1"/>
                </a:solidFill>
              </a:rPr>
              <a:t>Italy</a:t>
            </a:r>
            <a:r>
              <a:rPr lang="es-ES" dirty="0">
                <a:solidFill>
                  <a:schemeClr val="bg1"/>
                </a:solidFill>
              </a:rPr>
              <a:t>/France/ </a:t>
            </a:r>
            <a:r>
              <a:rPr lang="es-ES" dirty="0" err="1">
                <a:solidFill>
                  <a:schemeClr val="bg1"/>
                </a:solidFill>
              </a:rPr>
              <a:t>Germany</a:t>
            </a:r>
            <a:endParaRPr lang="en-GB" dirty="0">
              <a:solidFill>
                <a:schemeClr val="bg1"/>
              </a:solidFill>
            </a:endParaRPr>
          </a:p>
        </p:txBody>
      </p:sp>
      <p:sp>
        <p:nvSpPr>
          <p:cNvPr id="7" name="TextBox 6">
            <a:extLst>
              <a:ext uri="{FF2B5EF4-FFF2-40B4-BE49-F238E27FC236}">
                <a16:creationId xmlns:a16="http://schemas.microsoft.com/office/drawing/2014/main" id="{094C0E88-1905-4DEB-B528-85D7E56145ED}"/>
              </a:ext>
            </a:extLst>
          </p:cNvPr>
          <p:cNvSpPr txBox="1"/>
          <p:nvPr/>
        </p:nvSpPr>
        <p:spPr>
          <a:xfrm>
            <a:off x="4566886" y="2083944"/>
            <a:ext cx="1603169" cy="1261884"/>
          </a:xfrm>
          <a:prstGeom prst="rect">
            <a:avLst/>
          </a:prstGeom>
          <a:solidFill>
            <a:schemeClr val="accent5"/>
          </a:solidFill>
        </p:spPr>
        <p:txBody>
          <a:bodyPr wrap="square" rtlCol="0">
            <a:spAutoFit/>
          </a:bodyPr>
          <a:lstStyle/>
          <a:p>
            <a:pPr algn="ctr"/>
            <a:r>
              <a:rPr lang="es-ES" sz="4800" dirty="0">
                <a:solidFill>
                  <a:schemeClr val="bg1"/>
                </a:solidFill>
              </a:rPr>
              <a:t>100</a:t>
            </a:r>
            <a:r>
              <a:rPr lang="es-ES" sz="2800" dirty="0">
                <a:solidFill>
                  <a:schemeClr val="bg1"/>
                </a:solidFill>
              </a:rPr>
              <a:t>M</a:t>
            </a:r>
            <a:endParaRPr lang="es-ES" sz="1400" dirty="0">
              <a:solidFill>
                <a:schemeClr val="bg1"/>
              </a:solidFill>
            </a:endParaRPr>
          </a:p>
          <a:p>
            <a:pPr algn="ctr"/>
            <a:r>
              <a:rPr lang="es-ES" sz="2800" dirty="0">
                <a:solidFill>
                  <a:schemeClr val="bg1"/>
                </a:solidFill>
              </a:rPr>
              <a:t>EUR</a:t>
            </a:r>
            <a:endParaRPr lang="en-GB" sz="2800" dirty="0">
              <a:solidFill>
                <a:schemeClr val="bg1"/>
              </a:solidFill>
            </a:endParaRPr>
          </a:p>
        </p:txBody>
      </p:sp>
      <p:sp>
        <p:nvSpPr>
          <p:cNvPr id="8" name="TextBox 7">
            <a:extLst>
              <a:ext uri="{FF2B5EF4-FFF2-40B4-BE49-F238E27FC236}">
                <a16:creationId xmlns:a16="http://schemas.microsoft.com/office/drawing/2014/main" id="{75793C43-090E-4B5C-8906-D4488635BC52}"/>
              </a:ext>
            </a:extLst>
          </p:cNvPr>
          <p:cNvSpPr txBox="1"/>
          <p:nvPr/>
        </p:nvSpPr>
        <p:spPr>
          <a:xfrm>
            <a:off x="660400" y="841938"/>
            <a:ext cx="7078237" cy="1107996"/>
          </a:xfrm>
          <a:prstGeom prst="rect">
            <a:avLst/>
          </a:prstGeom>
          <a:noFill/>
        </p:spPr>
        <p:txBody>
          <a:bodyPr wrap="square" rtlCol="0">
            <a:spAutoFit/>
          </a:bodyPr>
          <a:lstStyle/>
          <a:p>
            <a:pPr marL="285750" indent="-285750" algn="just">
              <a:buFont typeface="Arial" panose="020B0604020202020204" pitchFamily="34" charset="0"/>
              <a:buChar char="•"/>
            </a:pPr>
            <a:r>
              <a:rPr lang="en-GB" dirty="0"/>
              <a:t>three rail terminals in Calais, </a:t>
            </a:r>
            <a:r>
              <a:rPr lang="en-GB" dirty="0" err="1"/>
              <a:t>Kaldenkirchen</a:t>
            </a:r>
            <a:r>
              <a:rPr lang="en-GB" dirty="0"/>
              <a:t> and Domodossola </a:t>
            </a:r>
          </a:p>
          <a:p>
            <a:pPr marL="285750" indent="-285750" algn="just">
              <a:buFont typeface="Arial" panose="020B0604020202020204" pitchFamily="34" charset="0"/>
              <a:buChar char="•"/>
            </a:pPr>
            <a:r>
              <a:rPr lang="en-GB" dirty="0"/>
              <a:t>216 specialised combined rail wagons</a:t>
            </a:r>
          </a:p>
          <a:p>
            <a:pPr marL="285750" indent="-285750" algn="just">
              <a:buFont typeface="Arial" panose="020B0604020202020204" pitchFamily="34" charset="0"/>
              <a:buChar char="•"/>
            </a:pPr>
            <a:r>
              <a:rPr lang="en-US" dirty="0"/>
              <a:t>Develop a network of "rail motorway" transport service in Europe</a:t>
            </a:r>
            <a:endParaRPr lang="en-GB" dirty="0"/>
          </a:p>
          <a:p>
            <a:pPr marL="171450" indent="-171450" algn="just">
              <a:buFont typeface="Arial" panose="020B0604020202020204" pitchFamily="34" charset="0"/>
              <a:buChar char="•"/>
            </a:pPr>
            <a:endParaRPr lang="en-GB" sz="1200" dirty="0"/>
          </a:p>
        </p:txBody>
      </p:sp>
      <p:pic>
        <p:nvPicPr>
          <p:cNvPr id="9" name="Picture 8">
            <a:extLst>
              <a:ext uri="{FF2B5EF4-FFF2-40B4-BE49-F238E27FC236}">
                <a16:creationId xmlns:a16="http://schemas.microsoft.com/office/drawing/2014/main" id="{2C0B002D-80CE-4189-AD84-26CDF89620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18900" y="101355"/>
            <a:ext cx="540000" cy="540000"/>
          </a:xfrm>
          <a:prstGeom prst="rect">
            <a:avLst/>
          </a:prstGeom>
        </p:spPr>
      </p:pic>
      <p:sp>
        <p:nvSpPr>
          <p:cNvPr id="10" name="TextBox 9">
            <a:extLst>
              <a:ext uri="{FF2B5EF4-FFF2-40B4-BE49-F238E27FC236}">
                <a16:creationId xmlns:a16="http://schemas.microsoft.com/office/drawing/2014/main" id="{8C9DF775-F884-434E-94ED-3857EAF1EC79}"/>
              </a:ext>
            </a:extLst>
          </p:cNvPr>
          <p:cNvSpPr txBox="1"/>
          <p:nvPr/>
        </p:nvSpPr>
        <p:spPr>
          <a:xfrm>
            <a:off x="9101281" y="1889296"/>
            <a:ext cx="2866497" cy="338554"/>
          </a:xfrm>
          <a:prstGeom prst="rect">
            <a:avLst/>
          </a:prstGeom>
          <a:noFill/>
        </p:spPr>
        <p:txBody>
          <a:bodyPr wrap="square" rtlCol="0">
            <a:spAutoFit/>
          </a:bodyPr>
          <a:lstStyle/>
          <a:p>
            <a:r>
              <a:rPr lang="en-GB" sz="1600" dirty="0"/>
              <a:t>Avoid </a:t>
            </a:r>
            <a:r>
              <a:rPr lang="en-GB" sz="1600" b="1" dirty="0"/>
              <a:t>road congestion</a:t>
            </a:r>
            <a:endParaRPr lang="en-GB" sz="1600" dirty="0"/>
          </a:p>
        </p:txBody>
      </p:sp>
      <p:sp>
        <p:nvSpPr>
          <p:cNvPr id="11" name="TextBox 10">
            <a:extLst>
              <a:ext uri="{FF2B5EF4-FFF2-40B4-BE49-F238E27FC236}">
                <a16:creationId xmlns:a16="http://schemas.microsoft.com/office/drawing/2014/main" id="{7C29151E-98BA-498C-A185-EEDF57F124A9}"/>
              </a:ext>
            </a:extLst>
          </p:cNvPr>
          <p:cNvSpPr txBox="1"/>
          <p:nvPr/>
        </p:nvSpPr>
        <p:spPr>
          <a:xfrm>
            <a:off x="9155469" y="4022331"/>
            <a:ext cx="2866497" cy="338554"/>
          </a:xfrm>
          <a:prstGeom prst="rect">
            <a:avLst/>
          </a:prstGeom>
          <a:noFill/>
        </p:spPr>
        <p:txBody>
          <a:bodyPr wrap="square" rtlCol="0">
            <a:spAutoFit/>
          </a:bodyPr>
          <a:lstStyle/>
          <a:p>
            <a:r>
              <a:rPr lang="en-GB" sz="1600" b="1" dirty="0"/>
              <a:t>Greener</a:t>
            </a:r>
            <a:endParaRPr lang="en-GB" sz="1600" dirty="0"/>
          </a:p>
        </p:txBody>
      </p:sp>
      <p:pic>
        <p:nvPicPr>
          <p:cNvPr id="12" name="Picture 11">
            <a:extLst>
              <a:ext uri="{FF2B5EF4-FFF2-40B4-BE49-F238E27FC236}">
                <a16:creationId xmlns:a16="http://schemas.microsoft.com/office/drawing/2014/main" id="{F9493400-2C50-4B0E-B14C-815DA40E2982}"/>
              </a:ext>
            </a:extLst>
          </p:cNvPr>
          <p:cNvPicPr>
            <a:picLocks noChangeAspect="1"/>
          </p:cNvPicPr>
          <p:nvPr/>
        </p:nvPicPr>
        <p:blipFill>
          <a:blip r:embed="rId6"/>
          <a:stretch>
            <a:fillRect/>
          </a:stretch>
        </p:blipFill>
        <p:spPr>
          <a:xfrm>
            <a:off x="8379592" y="4736530"/>
            <a:ext cx="767862" cy="642458"/>
          </a:xfrm>
          <a:prstGeom prst="rect">
            <a:avLst/>
          </a:prstGeom>
        </p:spPr>
      </p:pic>
      <p:sp>
        <p:nvSpPr>
          <p:cNvPr id="13" name="Rectangle 12">
            <a:extLst>
              <a:ext uri="{FF2B5EF4-FFF2-40B4-BE49-F238E27FC236}">
                <a16:creationId xmlns:a16="http://schemas.microsoft.com/office/drawing/2014/main" id="{5657AF48-A62B-44D3-9913-569F4BE15016}"/>
              </a:ext>
            </a:extLst>
          </p:cNvPr>
          <p:cNvSpPr/>
          <p:nvPr/>
        </p:nvSpPr>
        <p:spPr>
          <a:xfrm>
            <a:off x="9132995" y="839909"/>
            <a:ext cx="2911446" cy="830997"/>
          </a:xfrm>
          <a:prstGeom prst="rect">
            <a:avLst/>
          </a:prstGeom>
        </p:spPr>
        <p:txBody>
          <a:bodyPr wrap="square">
            <a:spAutoFit/>
          </a:bodyPr>
          <a:lstStyle/>
          <a:p>
            <a:r>
              <a:rPr lang="en-GB" sz="1600" dirty="0"/>
              <a:t>Form 5% to 80% road semi-trailers can be moved to rail</a:t>
            </a:r>
            <a:r>
              <a:rPr lang="en-GB" sz="1600" dirty="0">
                <a:sym typeface="Wingdings" panose="05000000000000000000" pitchFamily="2" charset="2"/>
              </a:rPr>
              <a:t>; more modal shift</a:t>
            </a:r>
          </a:p>
        </p:txBody>
      </p:sp>
      <p:pic>
        <p:nvPicPr>
          <p:cNvPr id="14" name="Picture 2" descr="Climate action black icon. Corporate social responsibility. Sustainable  Development Goals. SDG sign. Pictogram for ad, web, mobile app. UI UX  design Stock Vector Image &amp; Art - Alamy">
            <a:extLst>
              <a:ext uri="{FF2B5EF4-FFF2-40B4-BE49-F238E27FC236}">
                <a16:creationId xmlns:a16="http://schemas.microsoft.com/office/drawing/2014/main" id="{4BE95971-BC6B-477A-B42D-888AAC6CD52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9446"/>
          <a:stretch/>
        </p:blipFill>
        <p:spPr bwMode="auto">
          <a:xfrm>
            <a:off x="8387338" y="3974045"/>
            <a:ext cx="784118" cy="4886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A8352D4-2E62-459F-930C-3D62CACD035C}"/>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0868901" y="92034"/>
            <a:ext cx="540000" cy="540000"/>
          </a:xfrm>
          <a:prstGeom prst="rect">
            <a:avLst/>
          </a:prstGeom>
        </p:spPr>
      </p:pic>
      <p:sp>
        <p:nvSpPr>
          <p:cNvPr id="16" name="TextBox 15">
            <a:extLst>
              <a:ext uri="{FF2B5EF4-FFF2-40B4-BE49-F238E27FC236}">
                <a16:creationId xmlns:a16="http://schemas.microsoft.com/office/drawing/2014/main" id="{E6DA3870-E714-45C6-8A3B-6AF8B78BC781}"/>
              </a:ext>
            </a:extLst>
          </p:cNvPr>
          <p:cNvSpPr txBox="1"/>
          <p:nvPr/>
        </p:nvSpPr>
        <p:spPr>
          <a:xfrm>
            <a:off x="9132995" y="3008774"/>
            <a:ext cx="2866497" cy="338554"/>
          </a:xfrm>
          <a:prstGeom prst="rect">
            <a:avLst/>
          </a:prstGeom>
          <a:noFill/>
        </p:spPr>
        <p:txBody>
          <a:bodyPr wrap="square" rtlCol="0">
            <a:spAutoFit/>
          </a:bodyPr>
          <a:lstStyle/>
          <a:p>
            <a:r>
              <a:rPr lang="en-GB" sz="1600" b="1" dirty="0" err="1"/>
              <a:t>Opex</a:t>
            </a:r>
            <a:r>
              <a:rPr lang="en-GB" sz="1600" b="1" dirty="0"/>
              <a:t> savings </a:t>
            </a:r>
            <a:r>
              <a:rPr lang="en-GB" sz="1600" dirty="0"/>
              <a:t>for shippers</a:t>
            </a:r>
          </a:p>
        </p:txBody>
      </p:sp>
      <p:sp>
        <p:nvSpPr>
          <p:cNvPr id="17" name="TextBox 16">
            <a:extLst>
              <a:ext uri="{FF2B5EF4-FFF2-40B4-BE49-F238E27FC236}">
                <a16:creationId xmlns:a16="http://schemas.microsoft.com/office/drawing/2014/main" id="{DF962F79-109E-4AA6-B7D0-4D093A4DEDCD}"/>
              </a:ext>
            </a:extLst>
          </p:cNvPr>
          <p:cNvSpPr txBox="1"/>
          <p:nvPr/>
        </p:nvSpPr>
        <p:spPr>
          <a:xfrm>
            <a:off x="9132995" y="4882010"/>
            <a:ext cx="2866497" cy="338554"/>
          </a:xfrm>
          <a:prstGeom prst="rect">
            <a:avLst/>
          </a:prstGeom>
          <a:noFill/>
        </p:spPr>
        <p:txBody>
          <a:bodyPr wrap="square" rtlCol="0">
            <a:spAutoFit/>
          </a:bodyPr>
          <a:lstStyle/>
          <a:p>
            <a:r>
              <a:rPr lang="en-GB" sz="1600" b="1" dirty="0"/>
              <a:t>Potential for growth</a:t>
            </a:r>
            <a:endParaRPr lang="en-GB" sz="1600" dirty="0"/>
          </a:p>
        </p:txBody>
      </p:sp>
      <p:pic>
        <p:nvPicPr>
          <p:cNvPr id="18" name="Picture 17">
            <a:extLst>
              <a:ext uri="{FF2B5EF4-FFF2-40B4-BE49-F238E27FC236}">
                <a16:creationId xmlns:a16="http://schemas.microsoft.com/office/drawing/2014/main" id="{6D309D62-49EF-4186-8CE8-6801C1C17034}"/>
              </a:ext>
            </a:extLst>
          </p:cNvPr>
          <p:cNvPicPr>
            <a:picLocks noChangeAspect="1"/>
          </p:cNvPicPr>
          <p:nvPr/>
        </p:nvPicPr>
        <p:blipFill>
          <a:blip r:embed="rId9"/>
          <a:stretch>
            <a:fillRect/>
          </a:stretch>
        </p:blipFill>
        <p:spPr>
          <a:xfrm>
            <a:off x="8408256" y="1753386"/>
            <a:ext cx="693025" cy="670377"/>
          </a:xfrm>
          <a:prstGeom prst="rect">
            <a:avLst/>
          </a:prstGeom>
        </p:spPr>
      </p:pic>
      <p:pic>
        <p:nvPicPr>
          <p:cNvPr id="19" name="Picture 18">
            <a:extLst>
              <a:ext uri="{FF2B5EF4-FFF2-40B4-BE49-F238E27FC236}">
                <a16:creationId xmlns:a16="http://schemas.microsoft.com/office/drawing/2014/main" id="{FCEE2BB8-908F-41F2-B80A-0C3C29582AB3}"/>
              </a:ext>
            </a:extLst>
          </p:cNvPr>
          <p:cNvPicPr>
            <a:picLocks noChangeAspect="1"/>
          </p:cNvPicPr>
          <p:nvPr/>
        </p:nvPicPr>
        <p:blipFill>
          <a:blip r:embed="rId10"/>
          <a:stretch>
            <a:fillRect/>
          </a:stretch>
        </p:blipFill>
        <p:spPr>
          <a:xfrm>
            <a:off x="8304813" y="881872"/>
            <a:ext cx="828182" cy="513473"/>
          </a:xfrm>
          <a:prstGeom prst="rect">
            <a:avLst/>
          </a:prstGeom>
        </p:spPr>
      </p:pic>
      <p:pic>
        <p:nvPicPr>
          <p:cNvPr id="20" name="Picture 19">
            <a:extLst>
              <a:ext uri="{FF2B5EF4-FFF2-40B4-BE49-F238E27FC236}">
                <a16:creationId xmlns:a16="http://schemas.microsoft.com/office/drawing/2014/main" id="{E4AE6F80-7A98-49CA-87D2-7E9559A3CB09}"/>
              </a:ext>
            </a:extLst>
          </p:cNvPr>
          <p:cNvPicPr>
            <a:picLocks noChangeAspect="1"/>
          </p:cNvPicPr>
          <p:nvPr/>
        </p:nvPicPr>
        <p:blipFill>
          <a:blip r:embed="rId11"/>
          <a:stretch>
            <a:fillRect/>
          </a:stretch>
        </p:blipFill>
        <p:spPr>
          <a:xfrm>
            <a:off x="8338079" y="2811961"/>
            <a:ext cx="833377" cy="732181"/>
          </a:xfrm>
          <a:prstGeom prst="rect">
            <a:avLst/>
          </a:prstGeom>
        </p:spPr>
      </p:pic>
    </p:spTree>
    <p:extLst>
      <p:ext uri="{BB962C8B-B14F-4D97-AF65-F5344CB8AC3E}">
        <p14:creationId xmlns:p14="http://schemas.microsoft.com/office/powerpoint/2010/main" val="24376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0" y="-11554"/>
            <a:ext cx="12192000" cy="6858000"/>
          </a:xfrm>
          <a:prstGeom prst="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Title 1"/>
          <p:cNvSpPr txBox="1">
            <a:spLocks/>
          </p:cNvSpPr>
          <p:nvPr/>
        </p:nvSpPr>
        <p:spPr>
          <a:xfrm>
            <a:off x="838200" y="365125"/>
            <a:ext cx="11353800" cy="3325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Thank you!</a:t>
            </a:r>
          </a:p>
          <a:p>
            <a:endParaRPr lang="en-US" b="1" dirty="0">
              <a:solidFill>
                <a:schemeClr val="bg1"/>
              </a:solidFill>
            </a:endParaRPr>
          </a:p>
        </p:txBody>
      </p:sp>
    </p:spTree>
    <p:extLst>
      <p:ext uri="{BB962C8B-B14F-4D97-AF65-F5344CB8AC3E}">
        <p14:creationId xmlns:p14="http://schemas.microsoft.com/office/powerpoint/2010/main" val="281607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F61BD6-E8D2-4C06-B858-8DDABAAD065C}"/>
              </a:ext>
            </a:extLst>
          </p:cNvPr>
          <p:cNvSpPr>
            <a:spLocks noGrp="1"/>
          </p:cNvSpPr>
          <p:nvPr>
            <p:ph type="body" sz="quarter" idx="10"/>
          </p:nvPr>
        </p:nvSpPr>
        <p:spPr/>
        <p:txBody>
          <a:bodyPr>
            <a:normAutofit lnSpcReduction="10000"/>
          </a:bodyPr>
          <a:lstStyle/>
          <a:p>
            <a:r>
              <a:rPr lang="en-US" dirty="0"/>
              <a:t>Context</a:t>
            </a:r>
          </a:p>
        </p:txBody>
      </p:sp>
      <p:sp>
        <p:nvSpPr>
          <p:cNvPr id="10" name="Rectangle 2">
            <a:extLst>
              <a:ext uri="{FF2B5EF4-FFF2-40B4-BE49-F238E27FC236}">
                <a16:creationId xmlns:a16="http://schemas.microsoft.com/office/drawing/2014/main" id="{78F4ECB9-851B-421A-BEE8-E93080D26283}"/>
              </a:ext>
            </a:extLst>
          </p:cNvPr>
          <p:cNvSpPr txBox="1">
            <a:spLocks noChangeArrowheads="1"/>
          </p:cNvSpPr>
          <p:nvPr/>
        </p:nvSpPr>
        <p:spPr>
          <a:xfrm>
            <a:off x="520817" y="1124744"/>
            <a:ext cx="5032260" cy="46085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42900" indent="-342900" algn="just">
              <a:spcBef>
                <a:spcPts val="600"/>
              </a:spcBef>
              <a:buClr>
                <a:srgbClr val="00CC99"/>
              </a:buClr>
              <a:buSzPct val="140000"/>
              <a:buFont typeface="Arial" panose="020B0604020202020204" pitchFamily="34" charset="0"/>
              <a:buChar char="•"/>
            </a:pPr>
            <a:r>
              <a:rPr lang="en-GB" sz="2500" dirty="0">
                <a:solidFill>
                  <a:srgbClr val="015CAB"/>
                </a:solidFill>
              </a:rPr>
              <a:t>Transport has been by far the single largest sector of EIB activity since its foundation in 1958. </a:t>
            </a:r>
          </a:p>
          <a:p>
            <a:pPr marL="342900" indent="-342900" algn="just">
              <a:spcBef>
                <a:spcPts val="600"/>
              </a:spcBef>
              <a:buClr>
                <a:srgbClr val="00CC99"/>
              </a:buClr>
              <a:buSzPct val="140000"/>
              <a:buFont typeface="Arial" panose="020B0604020202020204" pitchFamily="34" charset="0"/>
              <a:buChar char="•"/>
            </a:pPr>
            <a:r>
              <a:rPr lang="en-GB" sz="2500" dirty="0">
                <a:solidFill>
                  <a:srgbClr val="015CAB"/>
                </a:solidFill>
              </a:rPr>
              <a:t>In the last ten years, in the period 2012-2021, transport lending averaged some EUR 11 billion per year and about 18% of overall lending. 80% of transport lending was within the EU. </a:t>
            </a:r>
            <a:endParaRPr lang="en-US" sz="2500" dirty="0">
              <a:solidFill>
                <a:srgbClr val="015CAB"/>
              </a:solidFill>
            </a:endParaRPr>
          </a:p>
        </p:txBody>
      </p:sp>
      <p:pic>
        <p:nvPicPr>
          <p:cNvPr id="12" name="Picture 2" descr="image002">
            <a:extLst>
              <a:ext uri="{FF2B5EF4-FFF2-40B4-BE49-F238E27FC236}">
                <a16:creationId xmlns:a16="http://schemas.microsoft.com/office/drawing/2014/main" id="{6A6E8B0F-FC52-44F0-9B54-1B613E1A9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7" y="1376772"/>
            <a:ext cx="6486523" cy="435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22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D724AF-5842-41E3-862A-317E4A58F338}"/>
              </a:ext>
            </a:extLst>
          </p:cNvPr>
          <p:cNvSpPr>
            <a:spLocks noGrp="1"/>
          </p:cNvSpPr>
          <p:nvPr>
            <p:ph type="body" sz="quarter" idx="10"/>
          </p:nvPr>
        </p:nvSpPr>
        <p:spPr/>
        <p:txBody>
          <a:bodyPr>
            <a:normAutofit lnSpcReduction="10000"/>
          </a:bodyPr>
          <a:lstStyle/>
          <a:p>
            <a:r>
              <a:rPr lang="en-US" dirty="0"/>
              <a:t>Transport: GHG emissions per mode</a:t>
            </a:r>
          </a:p>
        </p:txBody>
      </p:sp>
      <p:pic>
        <p:nvPicPr>
          <p:cNvPr id="6" name="Picture 5">
            <a:extLst>
              <a:ext uri="{FF2B5EF4-FFF2-40B4-BE49-F238E27FC236}">
                <a16:creationId xmlns:a16="http://schemas.microsoft.com/office/drawing/2014/main" id="{AC1E845D-C9B8-4B15-AB46-DE851D546E99}"/>
              </a:ext>
            </a:extLst>
          </p:cNvPr>
          <p:cNvPicPr>
            <a:picLocks noChangeAspect="1"/>
          </p:cNvPicPr>
          <p:nvPr/>
        </p:nvPicPr>
        <p:blipFill>
          <a:blip r:embed="rId3"/>
          <a:stretch>
            <a:fillRect/>
          </a:stretch>
        </p:blipFill>
        <p:spPr>
          <a:xfrm>
            <a:off x="660400" y="904170"/>
            <a:ext cx="10840654" cy="5262453"/>
          </a:xfrm>
          <a:prstGeom prst="rect">
            <a:avLst/>
          </a:prstGeom>
        </p:spPr>
      </p:pic>
    </p:spTree>
    <p:extLst>
      <p:ext uri="{BB962C8B-B14F-4D97-AF65-F5344CB8AC3E}">
        <p14:creationId xmlns:p14="http://schemas.microsoft.com/office/powerpoint/2010/main" val="421075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83612-FE5A-416A-9125-77D5FF708115}"/>
              </a:ext>
            </a:extLst>
          </p:cNvPr>
          <p:cNvSpPr>
            <a:spLocks noGrp="1"/>
          </p:cNvSpPr>
          <p:nvPr>
            <p:ph type="body" sz="quarter" idx="10"/>
          </p:nvPr>
        </p:nvSpPr>
        <p:spPr/>
        <p:txBody>
          <a:bodyPr>
            <a:normAutofit lnSpcReduction="10000"/>
          </a:bodyPr>
          <a:lstStyle/>
          <a:p>
            <a:r>
              <a:rPr lang="en-US" dirty="0"/>
              <a:t>Context</a:t>
            </a:r>
          </a:p>
        </p:txBody>
      </p:sp>
      <p:sp>
        <p:nvSpPr>
          <p:cNvPr id="5" name="Oval 4">
            <a:extLst>
              <a:ext uri="{FF2B5EF4-FFF2-40B4-BE49-F238E27FC236}">
                <a16:creationId xmlns:a16="http://schemas.microsoft.com/office/drawing/2014/main" id="{13C2641D-92FA-4BC6-B49A-EB7CB8DE89FD}"/>
              </a:ext>
            </a:extLst>
          </p:cNvPr>
          <p:cNvSpPr/>
          <p:nvPr/>
        </p:nvSpPr>
        <p:spPr>
          <a:xfrm>
            <a:off x="8333215" y="1804358"/>
            <a:ext cx="2776770" cy="2776770"/>
          </a:xfrm>
          <a:prstGeom prst="ellipse">
            <a:avLst/>
          </a:prstGeom>
          <a:ln w="3175">
            <a:solidFill>
              <a:schemeClr val="accent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6" name="Oval 5">
            <a:extLst>
              <a:ext uri="{FF2B5EF4-FFF2-40B4-BE49-F238E27FC236}">
                <a16:creationId xmlns:a16="http://schemas.microsoft.com/office/drawing/2014/main" id="{E472297E-2EBC-4A79-B800-26510617BEB3}"/>
              </a:ext>
            </a:extLst>
          </p:cNvPr>
          <p:cNvSpPr/>
          <p:nvPr/>
        </p:nvSpPr>
        <p:spPr>
          <a:xfrm>
            <a:off x="2297854" y="1859833"/>
            <a:ext cx="2776770" cy="2776770"/>
          </a:xfrm>
          <a:prstGeom prst="ellipse">
            <a:avLst/>
          </a:prstGeom>
          <a:ln w="3175">
            <a:solidFill>
              <a:schemeClr val="accent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pic>
        <p:nvPicPr>
          <p:cNvPr id="8" name="Picture 7" descr="SDG Indicator: 11.2.1 - Proportion of population that has convenient access  to public transport, by sex, age and persons with disabilities - Statistics  Denmark">
            <a:extLst>
              <a:ext uri="{FF2B5EF4-FFF2-40B4-BE49-F238E27FC236}">
                <a16:creationId xmlns:a16="http://schemas.microsoft.com/office/drawing/2014/main" id="{DA069EB6-C790-443F-8562-033DD7A97FFA}"/>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8595" y="3470034"/>
            <a:ext cx="1260140" cy="919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26D801B-B499-48BE-95DA-A2DA99134ED8}"/>
              </a:ext>
            </a:extLst>
          </p:cNvPr>
          <p:cNvPicPr>
            <a:picLocks noChangeAspect="1"/>
          </p:cNvPicPr>
          <p:nvPr/>
        </p:nvPicPr>
        <p:blipFill>
          <a:blip r:embed="rId3"/>
          <a:stretch>
            <a:fillRect/>
          </a:stretch>
        </p:blipFill>
        <p:spPr>
          <a:xfrm>
            <a:off x="2854142" y="3162207"/>
            <a:ext cx="1682642" cy="1682642"/>
          </a:xfrm>
          <a:prstGeom prst="rect">
            <a:avLst/>
          </a:prstGeom>
        </p:spPr>
      </p:pic>
      <p:grpSp>
        <p:nvGrpSpPr>
          <p:cNvPr id="10" name="Group 9">
            <a:extLst>
              <a:ext uri="{FF2B5EF4-FFF2-40B4-BE49-F238E27FC236}">
                <a16:creationId xmlns:a16="http://schemas.microsoft.com/office/drawing/2014/main" id="{F4426276-C323-4C90-9E6B-358570E8BD68}"/>
              </a:ext>
            </a:extLst>
          </p:cNvPr>
          <p:cNvGrpSpPr/>
          <p:nvPr/>
        </p:nvGrpSpPr>
        <p:grpSpPr>
          <a:xfrm>
            <a:off x="5368901" y="3489971"/>
            <a:ext cx="2776770" cy="2776770"/>
            <a:chOff x="4531219" y="3306978"/>
            <a:chExt cx="2776770" cy="2776770"/>
          </a:xfrm>
        </p:grpSpPr>
        <p:sp>
          <p:nvSpPr>
            <p:cNvPr id="11" name="Oval 10">
              <a:extLst>
                <a:ext uri="{FF2B5EF4-FFF2-40B4-BE49-F238E27FC236}">
                  <a16:creationId xmlns:a16="http://schemas.microsoft.com/office/drawing/2014/main" id="{65A57757-2C47-4BA6-9528-83B63C19A928}"/>
                </a:ext>
              </a:extLst>
            </p:cNvPr>
            <p:cNvSpPr/>
            <p:nvPr/>
          </p:nvSpPr>
          <p:spPr>
            <a:xfrm>
              <a:off x="4531219" y="3306978"/>
              <a:ext cx="2776770" cy="2776770"/>
            </a:xfrm>
            <a:prstGeom prst="ellipse">
              <a:avLst/>
            </a:prstGeom>
            <a:ln w="3175">
              <a:solidFill>
                <a:schemeClr val="accent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2" name="Oval 4">
              <a:extLst>
                <a:ext uri="{FF2B5EF4-FFF2-40B4-BE49-F238E27FC236}">
                  <a16:creationId xmlns:a16="http://schemas.microsoft.com/office/drawing/2014/main" id="{755A805A-8D06-4549-BCF3-FC5BF1538928}"/>
                </a:ext>
              </a:extLst>
            </p:cNvPr>
            <p:cNvSpPr txBox="1"/>
            <p:nvPr/>
          </p:nvSpPr>
          <p:spPr>
            <a:xfrm>
              <a:off x="4937868" y="3713627"/>
              <a:ext cx="1963472" cy="1963472"/>
            </a:xfrm>
            <a:prstGeom prst="rect">
              <a:avLst/>
            </a:prstGeom>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335" tIns="13335" rIns="13335" bIns="13335"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15CAB">
                      <a:hueOff val="0"/>
                      <a:satOff val="0"/>
                      <a:lumOff val="0"/>
                      <a:alphaOff val="0"/>
                    </a:srgbClr>
                  </a:solidFill>
                  <a:effectLst/>
                  <a:uLnTx/>
                  <a:uFillTx/>
                  <a:latin typeface="Arial"/>
                  <a:ea typeface="+mn-ea"/>
                  <a:cs typeface="Times New Roman"/>
                </a:rPr>
                <a:t>Transport Lending Policy 2022</a:t>
              </a:r>
            </a:p>
          </p:txBody>
        </p:sp>
      </p:grpSp>
      <p:sp>
        <p:nvSpPr>
          <p:cNvPr id="13" name="Rectangle 12">
            <a:extLst>
              <a:ext uri="{FF2B5EF4-FFF2-40B4-BE49-F238E27FC236}">
                <a16:creationId xmlns:a16="http://schemas.microsoft.com/office/drawing/2014/main" id="{9DE4E3E1-229E-4321-A0A7-027CDE517396}"/>
              </a:ext>
            </a:extLst>
          </p:cNvPr>
          <p:cNvSpPr/>
          <p:nvPr/>
        </p:nvSpPr>
        <p:spPr>
          <a:xfrm>
            <a:off x="2572575" y="2285467"/>
            <a:ext cx="2175263" cy="10618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1539B"/>
                </a:solidFill>
                <a:effectLst/>
                <a:uLnTx/>
                <a:uFillTx/>
                <a:latin typeface="Arial"/>
                <a:ea typeface="+mn-ea"/>
                <a:cs typeface="Times New Roman"/>
              </a:rPr>
              <a:t>Transport in Climate Bank Roadmap</a:t>
            </a:r>
          </a:p>
        </p:txBody>
      </p:sp>
      <p:sp>
        <p:nvSpPr>
          <p:cNvPr id="14" name="Rectangle 13">
            <a:extLst>
              <a:ext uri="{FF2B5EF4-FFF2-40B4-BE49-F238E27FC236}">
                <a16:creationId xmlns:a16="http://schemas.microsoft.com/office/drawing/2014/main" id="{42D7FEBF-E196-42F0-B476-814A65BCFCFD}"/>
              </a:ext>
            </a:extLst>
          </p:cNvPr>
          <p:cNvSpPr/>
          <p:nvPr/>
        </p:nvSpPr>
        <p:spPr>
          <a:xfrm>
            <a:off x="8459071" y="2428142"/>
            <a:ext cx="2591947" cy="10618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15CAB">
                    <a:hueOff val="0"/>
                    <a:satOff val="0"/>
                    <a:lumOff val="0"/>
                    <a:alphaOff val="0"/>
                  </a:srgbClr>
                </a:solidFill>
                <a:effectLst/>
                <a:uLnTx/>
                <a:uFillTx/>
                <a:latin typeface="Arial"/>
                <a:ea typeface="+mn-ea"/>
                <a:cs typeface="Times New Roman"/>
              </a:rPr>
              <a:t>EC’s Sustainable and Smart Mobility Strategy</a:t>
            </a:r>
          </a:p>
        </p:txBody>
      </p:sp>
      <p:grpSp>
        <p:nvGrpSpPr>
          <p:cNvPr id="15" name="Group 14">
            <a:extLst>
              <a:ext uri="{FF2B5EF4-FFF2-40B4-BE49-F238E27FC236}">
                <a16:creationId xmlns:a16="http://schemas.microsoft.com/office/drawing/2014/main" id="{20480C3E-9BB6-46B2-BAEA-C11316913D0E}"/>
              </a:ext>
            </a:extLst>
          </p:cNvPr>
          <p:cNvGrpSpPr/>
          <p:nvPr/>
        </p:nvGrpSpPr>
        <p:grpSpPr>
          <a:xfrm>
            <a:off x="5368901" y="101378"/>
            <a:ext cx="2776770" cy="2776770"/>
            <a:chOff x="4531219" y="3306978"/>
            <a:chExt cx="2776770" cy="2776770"/>
          </a:xfrm>
        </p:grpSpPr>
        <p:sp>
          <p:nvSpPr>
            <p:cNvPr id="16" name="Oval 15">
              <a:extLst>
                <a:ext uri="{FF2B5EF4-FFF2-40B4-BE49-F238E27FC236}">
                  <a16:creationId xmlns:a16="http://schemas.microsoft.com/office/drawing/2014/main" id="{33F2675D-AAC9-4544-89D1-7A9351C92462}"/>
                </a:ext>
              </a:extLst>
            </p:cNvPr>
            <p:cNvSpPr/>
            <p:nvPr/>
          </p:nvSpPr>
          <p:spPr>
            <a:xfrm>
              <a:off x="4531219" y="3306978"/>
              <a:ext cx="2776770" cy="2776770"/>
            </a:xfrm>
            <a:prstGeom prst="ellipse">
              <a:avLst/>
            </a:prstGeom>
            <a:ln w="3175">
              <a:solidFill>
                <a:schemeClr val="accent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7" name="Oval 4">
              <a:extLst>
                <a:ext uri="{FF2B5EF4-FFF2-40B4-BE49-F238E27FC236}">
                  <a16:creationId xmlns:a16="http://schemas.microsoft.com/office/drawing/2014/main" id="{8D87F5F6-E33B-47C0-8B3D-9CB9E05AC9BF}"/>
                </a:ext>
              </a:extLst>
            </p:cNvPr>
            <p:cNvSpPr txBox="1"/>
            <p:nvPr/>
          </p:nvSpPr>
          <p:spPr>
            <a:xfrm>
              <a:off x="4937868" y="3713627"/>
              <a:ext cx="1963472" cy="1963472"/>
            </a:xfrm>
            <a:prstGeom prst="rect">
              <a:avLst/>
            </a:prstGeom>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335" tIns="13335" rIns="13335" bIns="13335"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15CAB">
                      <a:hueOff val="0"/>
                      <a:satOff val="0"/>
                      <a:lumOff val="0"/>
                      <a:alphaOff val="0"/>
                    </a:srgbClr>
                  </a:solidFill>
                  <a:effectLst/>
                  <a:uLnTx/>
                  <a:uFillTx/>
                  <a:latin typeface="Arial"/>
                  <a:ea typeface="+mn-ea"/>
                  <a:cs typeface="Times New Roman"/>
                </a:rPr>
                <a:t>Transport Lending Policy 2011</a:t>
              </a:r>
            </a:p>
          </p:txBody>
        </p:sp>
      </p:grpSp>
      <p:pic>
        <p:nvPicPr>
          <p:cNvPr id="18" name="Picture 17">
            <a:extLst>
              <a:ext uri="{FF2B5EF4-FFF2-40B4-BE49-F238E27FC236}">
                <a16:creationId xmlns:a16="http://schemas.microsoft.com/office/drawing/2014/main" id="{D0307D76-23FC-410C-B3A4-95CADE551CDF}"/>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217226" y="5368919"/>
            <a:ext cx="1080120" cy="877617"/>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DE362CE5-FCA4-41EC-BBB3-22AABA927074}"/>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ackgroundRemoval t="0" b="100000" l="0" r="100000">
                        <a14:foregroundMark x1="21778" y1="20000" x2="21778" y2="20000"/>
                        <a14:foregroundMark x1="21778" y1="20000" x2="21778" y2="20000"/>
                        <a14:foregroundMark x1="21778" y1="20000" x2="21778" y2="20000"/>
                        <a14:foregroundMark x1="21778" y1="20000" x2="21778" y2="20000"/>
                        <a14:foregroundMark x1="21778" y1="20000" x2="21778" y2="20000"/>
                        <a14:foregroundMark x1="21778" y1="20000" x2="21778" y2="20000"/>
                        <a14:foregroundMark x1="21778" y1="20000" x2="40889" y2="39556"/>
                        <a14:foregroundMark x1="3111" y1="3111" x2="19111" y2="21778"/>
                        <a14:foregroundMark x1="7556" y1="889" x2="49333" y2="1778"/>
                        <a14:foregroundMark x1="52889" y1="7111" x2="94667" y2="48889"/>
                        <a14:foregroundMark x1="94667" y1="48889" x2="48889" y2="98222"/>
                        <a14:foregroundMark x1="39556" y1="38667" x2="46667" y2="50222"/>
                        <a14:foregroundMark x1="46667" y1="50222" x2="1333" y2="93778"/>
                        <a14:foregroundMark x1="10222" y1="98222" x2="47111" y2="96444"/>
                        <a14:backgroundMark x1="68889" y1="31556" x2="68889" y2="31556"/>
                        <a14:backgroundMark x1="68889" y1="31556" x2="68889" y2="31556"/>
                        <a14:backgroundMark x1="68889" y1="31556" x2="68889" y2="31556"/>
                        <a14:backgroundMark x1="68889" y1="31556" x2="68889" y2="31556"/>
                        <a14:backgroundMark x1="68889" y1="31556" x2="50222" y2="68444"/>
                      </a14:backgroundRemoval>
                    </a14:imgEffect>
                  </a14:imgLayer>
                </a14:imgProps>
              </a:ext>
            </a:extLst>
          </a:blip>
          <a:stretch>
            <a:fillRect/>
          </a:stretch>
        </p:blipFill>
        <p:spPr>
          <a:xfrm rot="5400000" flipV="1">
            <a:off x="6547525" y="3000511"/>
            <a:ext cx="419522" cy="419522"/>
          </a:xfrm>
          <a:prstGeom prst="rect">
            <a:avLst/>
          </a:prstGeom>
        </p:spPr>
      </p:pic>
      <p:pic>
        <p:nvPicPr>
          <p:cNvPr id="20" name="Picture 19">
            <a:extLst>
              <a:ext uri="{FF2B5EF4-FFF2-40B4-BE49-F238E27FC236}">
                <a16:creationId xmlns:a16="http://schemas.microsoft.com/office/drawing/2014/main" id="{F8E718E0-2376-4FD2-A014-D92BEE2D1BCE}"/>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ackgroundRemoval t="0" b="100000" l="0" r="100000">
                        <a14:foregroundMark x1="21778" y1="20000" x2="21778" y2="20000"/>
                        <a14:foregroundMark x1="21778" y1="20000" x2="21778" y2="20000"/>
                        <a14:foregroundMark x1="21778" y1="20000" x2="21778" y2="20000"/>
                        <a14:foregroundMark x1="21778" y1="20000" x2="21778" y2="20000"/>
                        <a14:foregroundMark x1="21778" y1="20000" x2="21778" y2="20000"/>
                        <a14:foregroundMark x1="21778" y1="20000" x2="21778" y2="20000"/>
                        <a14:foregroundMark x1="21778" y1="20000" x2="40889" y2="39556"/>
                        <a14:foregroundMark x1="3111" y1="3111" x2="19111" y2="21778"/>
                        <a14:foregroundMark x1="7556" y1="889" x2="49333" y2="1778"/>
                        <a14:foregroundMark x1="52889" y1="7111" x2="94667" y2="48889"/>
                        <a14:foregroundMark x1="94667" y1="48889" x2="48889" y2="98222"/>
                        <a14:foregroundMark x1="39556" y1="38667" x2="46667" y2="50222"/>
                        <a14:foregroundMark x1="46667" y1="50222" x2="1333" y2="93778"/>
                        <a14:foregroundMark x1="10222" y1="98222" x2="47111" y2="96444"/>
                        <a14:backgroundMark x1="68889" y1="31556" x2="68889" y2="31556"/>
                        <a14:backgroundMark x1="68889" y1="31556" x2="68889" y2="31556"/>
                        <a14:backgroundMark x1="68889" y1="31556" x2="68889" y2="31556"/>
                        <a14:backgroundMark x1="68889" y1="31556" x2="68889" y2="31556"/>
                        <a14:backgroundMark x1="68889" y1="31556" x2="50222" y2="68444"/>
                      </a14:backgroundRemoval>
                    </a14:imgEffect>
                  </a14:imgLayer>
                </a14:imgProps>
              </a:ext>
            </a:extLst>
          </a:blip>
          <a:stretch>
            <a:fillRect/>
          </a:stretch>
        </p:blipFill>
        <p:spPr>
          <a:xfrm rot="8617698" flipV="1">
            <a:off x="8049270" y="3941010"/>
            <a:ext cx="419522" cy="419522"/>
          </a:xfrm>
          <a:prstGeom prst="rect">
            <a:avLst/>
          </a:prstGeom>
        </p:spPr>
      </p:pic>
      <p:pic>
        <p:nvPicPr>
          <p:cNvPr id="21" name="Picture 20">
            <a:extLst>
              <a:ext uri="{FF2B5EF4-FFF2-40B4-BE49-F238E27FC236}">
                <a16:creationId xmlns:a16="http://schemas.microsoft.com/office/drawing/2014/main" id="{C76DB417-4686-4E14-8650-940DE16351F8}"/>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ackgroundRemoval t="0" b="100000" l="0" r="100000">
                        <a14:foregroundMark x1="21778" y1="20000" x2="21778" y2="20000"/>
                        <a14:foregroundMark x1="21778" y1="20000" x2="21778" y2="20000"/>
                        <a14:foregroundMark x1="21778" y1="20000" x2="21778" y2="20000"/>
                        <a14:foregroundMark x1="21778" y1="20000" x2="21778" y2="20000"/>
                        <a14:foregroundMark x1="21778" y1="20000" x2="21778" y2="20000"/>
                        <a14:foregroundMark x1="21778" y1="20000" x2="21778" y2="20000"/>
                        <a14:foregroundMark x1="21778" y1="20000" x2="40889" y2="39556"/>
                        <a14:foregroundMark x1="3111" y1="3111" x2="19111" y2="21778"/>
                        <a14:foregroundMark x1="7556" y1="889" x2="49333" y2="1778"/>
                        <a14:foregroundMark x1="52889" y1="7111" x2="94667" y2="48889"/>
                        <a14:foregroundMark x1="94667" y1="48889" x2="48889" y2="98222"/>
                        <a14:foregroundMark x1="39556" y1="38667" x2="46667" y2="50222"/>
                        <a14:foregroundMark x1="46667" y1="50222" x2="1333" y2="93778"/>
                        <a14:foregroundMark x1="10222" y1="98222" x2="47111" y2="96444"/>
                        <a14:backgroundMark x1="68889" y1="31556" x2="68889" y2="31556"/>
                        <a14:backgroundMark x1="68889" y1="31556" x2="68889" y2="31556"/>
                        <a14:backgroundMark x1="68889" y1="31556" x2="68889" y2="31556"/>
                        <a14:backgroundMark x1="68889" y1="31556" x2="68889" y2="31556"/>
                        <a14:backgroundMark x1="68889" y1="31556" x2="50222" y2="68444"/>
                      </a14:backgroundRemoval>
                    </a14:imgEffect>
                  </a14:imgLayer>
                </a14:imgProps>
              </a:ext>
            </a:extLst>
          </a:blip>
          <a:stretch>
            <a:fillRect/>
          </a:stretch>
        </p:blipFill>
        <p:spPr>
          <a:xfrm rot="2383749" flipV="1">
            <a:off x="4979015" y="3878889"/>
            <a:ext cx="419522" cy="419522"/>
          </a:xfrm>
          <a:prstGeom prst="rect">
            <a:avLst/>
          </a:prstGeom>
        </p:spPr>
      </p:pic>
    </p:spTree>
    <p:extLst>
      <p:ext uri="{BB962C8B-B14F-4D97-AF65-F5344CB8AC3E}">
        <p14:creationId xmlns:p14="http://schemas.microsoft.com/office/powerpoint/2010/main" val="231415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F61BD6-E8D2-4C06-B858-8DDABAAD065C}"/>
              </a:ext>
            </a:extLst>
          </p:cNvPr>
          <p:cNvSpPr>
            <a:spLocks noGrp="1"/>
          </p:cNvSpPr>
          <p:nvPr>
            <p:ph type="body" sz="quarter" idx="10"/>
          </p:nvPr>
        </p:nvSpPr>
        <p:spPr/>
        <p:txBody>
          <a:bodyPr>
            <a:normAutofit lnSpcReduction="10000"/>
          </a:bodyPr>
          <a:lstStyle/>
          <a:p>
            <a:r>
              <a:rPr lang="en-US" dirty="0"/>
              <a:t>EIB CBR 2021-2025 – Eligible Investments</a:t>
            </a:r>
          </a:p>
        </p:txBody>
      </p:sp>
      <p:sp>
        <p:nvSpPr>
          <p:cNvPr id="31" name="Rectangle 30">
            <a:extLst>
              <a:ext uri="{FF2B5EF4-FFF2-40B4-BE49-F238E27FC236}">
                <a16:creationId xmlns:a16="http://schemas.microsoft.com/office/drawing/2014/main" id="{0346E24C-B7ED-449E-B4B4-2573D164093D}"/>
              </a:ext>
            </a:extLst>
          </p:cNvPr>
          <p:cNvSpPr/>
          <p:nvPr/>
        </p:nvSpPr>
        <p:spPr>
          <a:xfrm>
            <a:off x="1637983" y="1501933"/>
            <a:ext cx="4171146" cy="369332"/>
          </a:xfrm>
          <a:prstGeom prst="rect">
            <a:avLst/>
          </a:prstGeom>
        </p:spPr>
        <p:txBody>
          <a:bodyPr wrap="square">
            <a:spAutoFit/>
          </a:bodyPr>
          <a:lstStyle/>
          <a:p>
            <a:pPr>
              <a:spcBef>
                <a:spcPts val="600"/>
              </a:spcBef>
              <a:buClr>
                <a:srgbClr val="00CC99"/>
              </a:buClr>
              <a:buSzPct val="140000"/>
            </a:pPr>
            <a:r>
              <a:rPr lang="en-US" dirty="0"/>
              <a:t>Active, Zero Emission mobility</a:t>
            </a:r>
          </a:p>
        </p:txBody>
      </p:sp>
      <p:sp>
        <p:nvSpPr>
          <p:cNvPr id="32" name="Rectangle 31">
            <a:extLst>
              <a:ext uri="{FF2B5EF4-FFF2-40B4-BE49-F238E27FC236}">
                <a16:creationId xmlns:a16="http://schemas.microsoft.com/office/drawing/2014/main" id="{7A2D16EA-51E8-4E5E-9050-B032CBCD8728}"/>
              </a:ext>
            </a:extLst>
          </p:cNvPr>
          <p:cNvSpPr/>
          <p:nvPr/>
        </p:nvSpPr>
        <p:spPr>
          <a:xfrm>
            <a:off x="1637983" y="2227580"/>
            <a:ext cx="4171146" cy="646331"/>
          </a:xfrm>
          <a:prstGeom prst="rect">
            <a:avLst/>
          </a:prstGeom>
        </p:spPr>
        <p:txBody>
          <a:bodyPr wrap="square">
            <a:spAutoFit/>
          </a:bodyPr>
          <a:lstStyle/>
          <a:p>
            <a:pPr>
              <a:spcBef>
                <a:spcPts val="600"/>
              </a:spcBef>
              <a:buClr>
                <a:srgbClr val="00CC99"/>
              </a:buClr>
              <a:buSzPct val="140000"/>
            </a:pPr>
            <a:r>
              <a:rPr lang="en-US" dirty="0"/>
              <a:t>Traffic management </a:t>
            </a:r>
            <a:br>
              <a:rPr lang="en-US" dirty="0"/>
            </a:br>
            <a:r>
              <a:rPr lang="en-US" dirty="0"/>
              <a:t>(ITS, ERTMS, RMS, ATM)</a:t>
            </a:r>
          </a:p>
        </p:txBody>
      </p:sp>
      <p:sp>
        <p:nvSpPr>
          <p:cNvPr id="33" name="Rectangle 32">
            <a:extLst>
              <a:ext uri="{FF2B5EF4-FFF2-40B4-BE49-F238E27FC236}">
                <a16:creationId xmlns:a16="http://schemas.microsoft.com/office/drawing/2014/main" id="{F495E7D9-9BAF-41A1-A14F-3643876FE50F}"/>
              </a:ext>
            </a:extLst>
          </p:cNvPr>
          <p:cNvSpPr/>
          <p:nvPr/>
        </p:nvSpPr>
        <p:spPr>
          <a:xfrm>
            <a:off x="1637983" y="3009465"/>
            <a:ext cx="4171146" cy="369332"/>
          </a:xfrm>
          <a:prstGeom prst="rect">
            <a:avLst/>
          </a:prstGeom>
        </p:spPr>
        <p:txBody>
          <a:bodyPr wrap="square">
            <a:spAutoFit/>
          </a:bodyPr>
          <a:lstStyle/>
          <a:p>
            <a:pPr>
              <a:spcBef>
                <a:spcPts val="600"/>
              </a:spcBef>
              <a:buClr>
                <a:srgbClr val="00CC99"/>
              </a:buClr>
              <a:buSzPct val="140000"/>
            </a:pPr>
            <a:r>
              <a:rPr lang="en-US"/>
              <a:t>Rail &amp; public transport</a:t>
            </a:r>
          </a:p>
        </p:txBody>
      </p:sp>
      <p:sp>
        <p:nvSpPr>
          <p:cNvPr id="34" name="Rectangle 33">
            <a:extLst>
              <a:ext uri="{FF2B5EF4-FFF2-40B4-BE49-F238E27FC236}">
                <a16:creationId xmlns:a16="http://schemas.microsoft.com/office/drawing/2014/main" id="{52C32C72-7611-4466-911F-89F445584B88}"/>
              </a:ext>
            </a:extLst>
          </p:cNvPr>
          <p:cNvSpPr/>
          <p:nvPr/>
        </p:nvSpPr>
        <p:spPr>
          <a:xfrm>
            <a:off x="1637982" y="3691972"/>
            <a:ext cx="4171147" cy="369332"/>
          </a:xfrm>
          <a:prstGeom prst="rect">
            <a:avLst/>
          </a:prstGeom>
        </p:spPr>
        <p:txBody>
          <a:bodyPr wrap="square">
            <a:spAutoFit/>
          </a:bodyPr>
          <a:lstStyle/>
          <a:p>
            <a:pPr>
              <a:spcBef>
                <a:spcPts val="600"/>
              </a:spcBef>
              <a:buClr>
                <a:srgbClr val="00CC99"/>
              </a:buClr>
              <a:buSzPct val="140000"/>
            </a:pPr>
            <a:r>
              <a:rPr lang="en-US"/>
              <a:t>Inland Waterways, ports</a:t>
            </a:r>
          </a:p>
        </p:txBody>
      </p:sp>
      <p:sp>
        <p:nvSpPr>
          <p:cNvPr id="35" name="Rectangle 34">
            <a:extLst>
              <a:ext uri="{FF2B5EF4-FFF2-40B4-BE49-F238E27FC236}">
                <a16:creationId xmlns:a16="http://schemas.microsoft.com/office/drawing/2014/main" id="{23216D55-5252-464E-B952-888C07CADC38}"/>
              </a:ext>
            </a:extLst>
          </p:cNvPr>
          <p:cNvSpPr/>
          <p:nvPr/>
        </p:nvSpPr>
        <p:spPr>
          <a:xfrm>
            <a:off x="1637981" y="4215790"/>
            <a:ext cx="4171147" cy="646331"/>
          </a:xfrm>
          <a:prstGeom prst="rect">
            <a:avLst/>
          </a:prstGeom>
        </p:spPr>
        <p:txBody>
          <a:bodyPr wrap="square">
            <a:spAutoFit/>
          </a:bodyPr>
          <a:lstStyle/>
          <a:p>
            <a:pPr>
              <a:spcBef>
                <a:spcPts val="600"/>
              </a:spcBef>
              <a:buClr>
                <a:srgbClr val="00CC99"/>
              </a:buClr>
              <a:buSzPct val="140000"/>
            </a:pPr>
            <a:r>
              <a:rPr lang="en-US" dirty="0"/>
              <a:t>Road safety, rehabilitation; </a:t>
            </a:r>
            <a:br>
              <a:rPr lang="en-US" dirty="0"/>
            </a:br>
            <a:r>
              <a:rPr lang="en-US" dirty="0"/>
              <a:t>capacity expansion under conditions</a:t>
            </a:r>
          </a:p>
        </p:txBody>
      </p:sp>
      <p:sp>
        <p:nvSpPr>
          <p:cNvPr id="36" name="Rectangle 35">
            <a:extLst>
              <a:ext uri="{FF2B5EF4-FFF2-40B4-BE49-F238E27FC236}">
                <a16:creationId xmlns:a16="http://schemas.microsoft.com/office/drawing/2014/main" id="{36AED50D-4A03-4FA3-A153-66902692C362}"/>
              </a:ext>
            </a:extLst>
          </p:cNvPr>
          <p:cNvSpPr/>
          <p:nvPr/>
        </p:nvSpPr>
        <p:spPr>
          <a:xfrm>
            <a:off x="1637982" y="5089895"/>
            <a:ext cx="4171146" cy="369332"/>
          </a:xfrm>
          <a:prstGeom prst="rect">
            <a:avLst/>
          </a:prstGeom>
        </p:spPr>
        <p:txBody>
          <a:bodyPr wrap="square">
            <a:spAutoFit/>
          </a:bodyPr>
          <a:lstStyle/>
          <a:p>
            <a:pPr>
              <a:spcBef>
                <a:spcPts val="600"/>
              </a:spcBef>
              <a:buClr>
                <a:srgbClr val="00CC99"/>
              </a:buClr>
              <a:buSzPct val="140000"/>
            </a:pPr>
            <a:r>
              <a:rPr lang="en-US"/>
              <a:t>Airport safety, security, greening</a:t>
            </a:r>
          </a:p>
        </p:txBody>
      </p:sp>
      <p:pic>
        <p:nvPicPr>
          <p:cNvPr id="37" name="Picture 2" descr="Smart Transportation Vector Icon Online Transport System Icon For Web  Mobile And Ui Design Isolated On">
            <a:extLst>
              <a:ext uri="{FF2B5EF4-FFF2-40B4-BE49-F238E27FC236}">
                <a16:creationId xmlns:a16="http://schemas.microsoft.com/office/drawing/2014/main" id="{6C13837C-9130-4D35-BD29-96858DEBC25D}"/>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4440" y="2165467"/>
            <a:ext cx="565704" cy="5657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A5134931-ABBA-4E13-8533-E9E2B85A59DB}"/>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391" b="99219" l="977" r="98633">
                        <a14:foregroundMark x1="16016" y1="19531" x2="16016" y2="19531"/>
                        <a14:foregroundMark x1="67578" y1="28125" x2="67578" y2="28125"/>
                        <a14:foregroundMark x1="67578" y1="28125" x2="67578" y2="28125"/>
                        <a14:foregroundMark x1="85938" y1="72656" x2="85938" y2="72656"/>
                        <a14:foregroundMark x1="85938" y1="72656" x2="85938" y2="72656"/>
                      </a14:backgroundRemoval>
                    </a14:imgEffect>
                  </a14:imgLayer>
                </a14:imgProps>
              </a:ext>
            </a:extLst>
          </a:blip>
          <a:stretch>
            <a:fillRect/>
          </a:stretch>
        </p:blipFill>
        <p:spPr>
          <a:xfrm>
            <a:off x="693415" y="2935523"/>
            <a:ext cx="536391" cy="490415"/>
          </a:xfrm>
          <a:prstGeom prst="rect">
            <a:avLst/>
          </a:prstGeom>
        </p:spPr>
      </p:pic>
      <p:pic>
        <p:nvPicPr>
          <p:cNvPr id="39" name="Picture 38">
            <a:extLst>
              <a:ext uri="{FF2B5EF4-FFF2-40B4-BE49-F238E27FC236}">
                <a16:creationId xmlns:a16="http://schemas.microsoft.com/office/drawing/2014/main" id="{812559F8-CB1F-4618-A763-BE79CDBDFFA0}"/>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0" b="100000" l="9375" r="89844">
                        <a14:foregroundMark x1="50781" y1="63492" x2="50781" y2="63492"/>
                        <a14:foregroundMark x1="50781" y1="63492" x2="50781" y2="63492"/>
                        <a14:foregroundMark x1="52344" y1="44444" x2="52344" y2="44444"/>
                        <a14:foregroundMark x1="52344" y1="44444" x2="52344" y2="44444"/>
                        <a14:foregroundMark x1="55469" y1="17460" x2="55469" y2="17460"/>
                        <a14:foregroundMark x1="55469" y1="17460" x2="55469" y2="17460"/>
                        <a14:foregroundMark x1="50000" y1="4762" x2="50000" y2="4762"/>
                        <a14:foregroundMark x1="50000" y1="4762" x2="50000" y2="4762"/>
                        <a14:foregroundMark x1="64063" y1="7937" x2="64063" y2="7937"/>
                        <a14:foregroundMark x1="64063" y1="7937" x2="64063" y2="7937"/>
                        <a14:foregroundMark x1="67969" y1="20635" x2="67969" y2="20635"/>
                        <a14:foregroundMark x1="67969" y1="20635" x2="67969" y2="20635"/>
                        <a14:foregroundMark x1="36719" y1="7143" x2="36719" y2="7143"/>
                        <a14:foregroundMark x1="36719" y1="7143" x2="36719" y2="7143"/>
                        <a14:foregroundMark x1="32031" y1="19841" x2="32031" y2="19841"/>
                        <a14:foregroundMark x1="32031" y1="19841" x2="32031" y2="19841"/>
                      </a14:backgroundRemoval>
                    </a14:imgEffect>
                  </a14:imgLayer>
                </a14:imgProps>
              </a:ext>
            </a:extLst>
          </a:blip>
          <a:stretch>
            <a:fillRect/>
          </a:stretch>
        </p:blipFill>
        <p:spPr>
          <a:xfrm>
            <a:off x="704440" y="5050303"/>
            <a:ext cx="489526" cy="481877"/>
          </a:xfrm>
          <a:prstGeom prst="rect">
            <a:avLst/>
          </a:prstGeom>
        </p:spPr>
      </p:pic>
      <p:pic>
        <p:nvPicPr>
          <p:cNvPr id="40" name="Picture 4" descr="Road Safety Icon Png, Transparent Png - kindpng">
            <a:extLst>
              <a:ext uri="{FF2B5EF4-FFF2-40B4-BE49-F238E27FC236}">
                <a16:creationId xmlns:a16="http://schemas.microsoft.com/office/drawing/2014/main" id="{EF9FDBA5-A2F9-4B65-904E-847C2EAFF4E2}"/>
              </a:ext>
            </a:extLst>
          </p:cNvPr>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2179" b="97949" l="1977" r="99419">
                        <a14:foregroundMark x1="63372" y1="68590" x2="63372" y2="68590"/>
                        <a14:foregroundMark x1="63372" y1="68590" x2="63372" y2="68590"/>
                      </a14:backgroundRemoval>
                    </a14:imgEffect>
                  </a14:imgLayer>
                </a14:imgProps>
              </a:ext>
              <a:ext uri="{28A0092B-C50C-407E-A947-70E740481C1C}">
                <a14:useLocalDpi xmlns:a14="http://schemas.microsoft.com/office/drawing/2010/main" val="0"/>
              </a:ext>
            </a:extLst>
          </a:blip>
          <a:srcRect/>
          <a:stretch>
            <a:fillRect/>
          </a:stretch>
        </p:blipFill>
        <p:spPr bwMode="auto">
          <a:xfrm>
            <a:off x="690916" y="4330537"/>
            <a:ext cx="600003" cy="54418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FEDCE841-EB7D-4E57-9B3F-1D2FAEE4C682}"/>
              </a:ext>
            </a:extLst>
          </p:cNvPr>
          <p:cNvPicPr>
            <a:picLocks noChangeAspect="1"/>
          </p:cNvPicPr>
          <p:nvPr/>
        </p:nvPicPr>
        <p:blipFill>
          <a:blip r:embed="rId9">
            <a:duotone>
              <a:schemeClr val="accent4">
                <a:shade val="45000"/>
                <a:satMod val="135000"/>
              </a:schemeClr>
              <a:prstClr val="white"/>
            </a:duotone>
          </a:blip>
          <a:stretch>
            <a:fillRect/>
          </a:stretch>
        </p:blipFill>
        <p:spPr>
          <a:xfrm>
            <a:off x="693415" y="3625313"/>
            <a:ext cx="505849" cy="505849"/>
          </a:xfrm>
          <a:prstGeom prst="rect">
            <a:avLst/>
          </a:prstGeom>
        </p:spPr>
      </p:pic>
      <p:pic>
        <p:nvPicPr>
          <p:cNvPr id="42" name="Picture 41">
            <a:extLst>
              <a:ext uri="{FF2B5EF4-FFF2-40B4-BE49-F238E27FC236}">
                <a16:creationId xmlns:a16="http://schemas.microsoft.com/office/drawing/2014/main" id="{B4F32A64-AD4B-4EEA-9981-2F0FE451C8EE}"/>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backgroundRemoval t="5075" b="98501" l="6103" r="94540">
                        <a14:foregroundMark x1="48073" y1="23991" x2="48073" y2="23991"/>
                        <a14:foregroundMark x1="51713" y1="25606" x2="51713" y2="25606"/>
                        <a14:foregroundMark x1="48287" y1="46597" x2="66916" y2="66667"/>
                        <a14:backgroundMark x1="15310" y1="13149" x2="15310" y2="13149"/>
                        <a14:backgroundMark x1="15310" y1="13149" x2="15310" y2="13149"/>
                        <a14:backgroundMark x1="11242" y1="27451" x2="20450" y2="7612"/>
                        <a14:backgroundMark x1="30086" y1="28374" x2="40150" y2="17532"/>
                        <a14:backgroundMark x1="35653" y1="43599" x2="35653" y2="43599"/>
                        <a14:backgroundMark x1="34797" y1="45444" x2="57709" y2="62053"/>
                        <a14:backgroundMark x1="45075" y1="54210" x2="36081" y2="68973"/>
                        <a14:backgroundMark x1="74411" y1="10842" x2="87045" y2="20761"/>
                        <a14:backgroundMark x1="89615" y1="87659" x2="81478" y2="98962"/>
                        <a14:backgroundMark x1="90257" y1="70358" x2="73555" y2="95732"/>
                        <a14:backgroundMark x1="8887" y1="74740" x2="25803" y2="91811"/>
                        <a14:backgroundMark x1="45717" y1="77970" x2="62848" y2="85121"/>
                        <a14:backgroundMark x1="77409" y1="32526" x2="73340" y2="53749"/>
                        <a14:backgroundMark x1="67131" y1="46367" x2="86831" y2="47751"/>
                        <a14:backgroundMark x1="75268" y1="76125" x2="77409" y2="80046"/>
                        <a14:backgroundMark x1="29015" y1="82584" x2="55782" y2="86967"/>
                        <a14:backgroundMark x1="15525" y1="41984" x2="18951" y2="47751"/>
                        <a14:backgroundMark x1="12313" y1="50750" x2="20664" y2="43829"/>
                        <a14:backgroundMark x1="15739" y1="52364" x2="22163" y2="69666"/>
                        <a14:backgroundMark x1="18951" y1="42907" x2="39936" y2="16378"/>
                        <a14:backgroundMark x1="38223" y1="28143" x2="53426" y2="35755"/>
                        <a14:backgroundMark x1="53426" y1="35755" x2="61563" y2="36909"/>
                        <a14:backgroundMark x1="43148" y1="16378" x2="54069" y2="17762"/>
                        <a14:backgroundMark x1="60921" y1="16840" x2="62420" y2="33218"/>
                        <a14:backgroundMark x1="54711" y1="52826" x2="63490" y2="66436"/>
                        <a14:backgroundMark x1="57281" y1="48212" x2="62634" y2="66667"/>
                        <a14:backgroundMark x1="44433" y1="57209" x2="55782" y2="46597"/>
                        <a14:backgroundMark x1="51927" y1="48443" x2="51927" y2="48443"/>
                        <a14:backgroundMark x1="51927" y1="48443" x2="51927" y2="48443"/>
                        <a14:backgroundMark x1="51927" y1="48443" x2="51927" y2="48443"/>
                        <a14:backgroundMark x1="46788" y1="46828" x2="53426" y2="48674"/>
                        <a14:backgroundMark x1="48073" y1="62745" x2="70985" y2="63206"/>
                        <a14:backgroundMark x1="51499" y1="24452" x2="51499" y2="24452"/>
                        <a14:backgroundMark x1="51499" y1="24452" x2="51499" y2="24452"/>
                      </a14:backgroundRemoval>
                    </a14:imgEffect>
                  </a14:imgLayer>
                </a14:imgProps>
              </a:ext>
            </a:extLst>
          </a:blip>
          <a:stretch>
            <a:fillRect/>
          </a:stretch>
        </p:blipFill>
        <p:spPr>
          <a:xfrm>
            <a:off x="704440" y="1404069"/>
            <a:ext cx="586479" cy="544408"/>
          </a:xfrm>
          <a:prstGeom prst="rect">
            <a:avLst/>
          </a:prstGeom>
        </p:spPr>
      </p:pic>
      <p:sp>
        <p:nvSpPr>
          <p:cNvPr id="43" name="TextBox 42">
            <a:extLst>
              <a:ext uri="{FF2B5EF4-FFF2-40B4-BE49-F238E27FC236}">
                <a16:creationId xmlns:a16="http://schemas.microsoft.com/office/drawing/2014/main" id="{4CB0E7E6-E0EE-409D-B62F-3037D73B5B7D}"/>
              </a:ext>
            </a:extLst>
          </p:cNvPr>
          <p:cNvSpPr txBox="1"/>
          <p:nvPr/>
        </p:nvSpPr>
        <p:spPr>
          <a:xfrm>
            <a:off x="2973284" y="998837"/>
            <a:ext cx="1500539" cy="369332"/>
          </a:xfrm>
          <a:prstGeom prst="rect">
            <a:avLst/>
          </a:prstGeom>
          <a:noFill/>
        </p:spPr>
        <p:txBody>
          <a:bodyPr wrap="none" rtlCol="0">
            <a:spAutoFit/>
          </a:bodyPr>
          <a:lstStyle/>
          <a:p>
            <a:pPr algn="ctr"/>
            <a:r>
              <a:rPr lang="en-US" b="1"/>
              <a:t>Infrastructure</a:t>
            </a:r>
            <a:endParaRPr lang="en-GB" b="1"/>
          </a:p>
        </p:txBody>
      </p:sp>
      <p:sp>
        <p:nvSpPr>
          <p:cNvPr id="44" name="Rectangle 43">
            <a:extLst>
              <a:ext uri="{FF2B5EF4-FFF2-40B4-BE49-F238E27FC236}">
                <a16:creationId xmlns:a16="http://schemas.microsoft.com/office/drawing/2014/main" id="{883FE88C-88CC-4882-AC38-0E41399CEAA4}"/>
              </a:ext>
            </a:extLst>
          </p:cNvPr>
          <p:cNvSpPr/>
          <p:nvPr/>
        </p:nvSpPr>
        <p:spPr>
          <a:xfrm>
            <a:off x="6963348" y="3170202"/>
            <a:ext cx="4535237" cy="369332"/>
          </a:xfrm>
          <a:prstGeom prst="rect">
            <a:avLst/>
          </a:prstGeom>
        </p:spPr>
        <p:txBody>
          <a:bodyPr wrap="square">
            <a:spAutoFit/>
          </a:bodyPr>
          <a:lstStyle/>
          <a:p>
            <a:pPr>
              <a:spcBef>
                <a:spcPts val="600"/>
              </a:spcBef>
              <a:buClr>
                <a:srgbClr val="00CC99"/>
              </a:buClr>
              <a:buSzPct val="140000"/>
            </a:pPr>
            <a:r>
              <a:rPr lang="en-US" dirty="0"/>
              <a:t>Retrofits with environmental, safety benefits</a:t>
            </a:r>
          </a:p>
        </p:txBody>
      </p:sp>
      <p:sp>
        <p:nvSpPr>
          <p:cNvPr id="45" name="Rectangle 44">
            <a:extLst>
              <a:ext uri="{FF2B5EF4-FFF2-40B4-BE49-F238E27FC236}">
                <a16:creationId xmlns:a16="http://schemas.microsoft.com/office/drawing/2014/main" id="{36D6A3D4-0DA1-47EE-AA87-E41C3D9B577D}"/>
              </a:ext>
            </a:extLst>
          </p:cNvPr>
          <p:cNvSpPr/>
          <p:nvPr/>
        </p:nvSpPr>
        <p:spPr>
          <a:xfrm>
            <a:off x="6999215" y="2048365"/>
            <a:ext cx="4525362" cy="646331"/>
          </a:xfrm>
          <a:prstGeom prst="rect">
            <a:avLst/>
          </a:prstGeom>
        </p:spPr>
        <p:txBody>
          <a:bodyPr wrap="square">
            <a:spAutoFit/>
          </a:bodyPr>
          <a:lstStyle/>
          <a:p>
            <a:pPr>
              <a:spcBef>
                <a:spcPts val="600"/>
              </a:spcBef>
              <a:buClr>
                <a:srgbClr val="00CC99"/>
              </a:buClr>
              <a:buSzPct val="140000"/>
            </a:pPr>
            <a:r>
              <a:rPr lang="en-US" dirty="0"/>
              <a:t>“Substantial contribution” </a:t>
            </a:r>
            <a:br>
              <a:rPr lang="en-US" dirty="0"/>
            </a:br>
            <a:r>
              <a:rPr lang="en-US" dirty="0"/>
              <a:t>– criterion of EU Taxonomy (TEG Proposal)</a:t>
            </a:r>
          </a:p>
        </p:txBody>
      </p:sp>
      <p:pic>
        <p:nvPicPr>
          <p:cNvPr id="46" name="Picture 45">
            <a:extLst>
              <a:ext uri="{FF2B5EF4-FFF2-40B4-BE49-F238E27FC236}">
                <a16:creationId xmlns:a16="http://schemas.microsoft.com/office/drawing/2014/main" id="{35A2D3FB-6743-405A-BBAC-DB56742819A9}"/>
              </a:ext>
            </a:extLst>
          </p:cNvPr>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ackgroundRemoval t="0" b="98246" l="0" r="96742"/>
                    </a14:imgEffect>
                    <a14:imgEffect>
                      <a14:saturation sat="33000"/>
                    </a14:imgEffect>
                  </a14:imgLayer>
                </a14:imgProps>
              </a:ext>
            </a:extLst>
          </a:blip>
          <a:stretch>
            <a:fillRect/>
          </a:stretch>
        </p:blipFill>
        <p:spPr>
          <a:xfrm>
            <a:off x="6106847" y="2176605"/>
            <a:ext cx="505631" cy="505631"/>
          </a:xfrm>
          <a:prstGeom prst="rect">
            <a:avLst/>
          </a:prstGeom>
        </p:spPr>
      </p:pic>
      <p:sp>
        <p:nvSpPr>
          <p:cNvPr id="49" name="Rectangle 48">
            <a:extLst>
              <a:ext uri="{FF2B5EF4-FFF2-40B4-BE49-F238E27FC236}">
                <a16:creationId xmlns:a16="http://schemas.microsoft.com/office/drawing/2014/main" id="{4955FA6B-0F74-4888-897B-BB75FA7CCB9D}"/>
              </a:ext>
            </a:extLst>
          </p:cNvPr>
          <p:cNvSpPr/>
          <p:nvPr/>
        </p:nvSpPr>
        <p:spPr>
          <a:xfrm>
            <a:off x="7004891" y="5158044"/>
            <a:ext cx="4520468" cy="369332"/>
          </a:xfrm>
          <a:prstGeom prst="rect">
            <a:avLst/>
          </a:prstGeom>
        </p:spPr>
        <p:txBody>
          <a:bodyPr wrap="square">
            <a:spAutoFit/>
          </a:bodyPr>
          <a:lstStyle/>
          <a:p>
            <a:r>
              <a:rPr lang="en-GB"/>
              <a:t>Overriding public interest</a:t>
            </a:r>
          </a:p>
        </p:txBody>
      </p:sp>
      <p:pic>
        <p:nvPicPr>
          <p:cNvPr id="50" name="Picture 4" descr="Bootcamp: Ethics in Public Interest Law - Pro Bono Training Institute">
            <a:extLst>
              <a:ext uri="{FF2B5EF4-FFF2-40B4-BE49-F238E27FC236}">
                <a16:creationId xmlns:a16="http://schemas.microsoft.com/office/drawing/2014/main" id="{3E180AEF-DB08-4A81-9B81-43AF7E4E545D}"/>
              </a:ext>
            </a:extLst>
          </p:cNvPr>
          <p:cNvPicPr>
            <a:picLocks noChangeAspect="1" noChangeArrowheads="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06847" y="5089895"/>
            <a:ext cx="505631" cy="50563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18408A21-D94F-45D3-B020-2BCC8756BF3A}"/>
              </a:ext>
            </a:extLst>
          </p:cNvPr>
          <p:cNvPicPr>
            <a:picLocks noChangeAspect="1"/>
          </p:cNvPicPr>
          <p:nvPr/>
        </p:nvPicPr>
        <p:blipFill>
          <a:blip r:embed="rId15">
            <a:duotone>
              <a:schemeClr val="accent1">
                <a:shade val="45000"/>
                <a:satMod val="135000"/>
              </a:schemeClr>
              <a:prstClr val="white"/>
            </a:duotone>
          </a:blip>
          <a:stretch>
            <a:fillRect/>
          </a:stretch>
        </p:blipFill>
        <p:spPr>
          <a:xfrm>
            <a:off x="6071543" y="3147604"/>
            <a:ext cx="556668" cy="556668"/>
          </a:xfrm>
          <a:prstGeom prst="rect">
            <a:avLst/>
          </a:prstGeom>
        </p:spPr>
      </p:pic>
      <p:sp>
        <p:nvSpPr>
          <p:cNvPr id="52" name="Rectangle 51">
            <a:extLst>
              <a:ext uri="{FF2B5EF4-FFF2-40B4-BE49-F238E27FC236}">
                <a16:creationId xmlns:a16="http://schemas.microsoft.com/office/drawing/2014/main" id="{896CDC09-AE25-4DC8-9947-C9F63FED7CC5}"/>
              </a:ext>
            </a:extLst>
          </p:cNvPr>
          <p:cNvSpPr/>
          <p:nvPr/>
        </p:nvSpPr>
        <p:spPr>
          <a:xfrm>
            <a:off x="7004891" y="1444336"/>
            <a:ext cx="4514010" cy="369332"/>
          </a:xfrm>
          <a:prstGeom prst="rect">
            <a:avLst/>
          </a:prstGeom>
        </p:spPr>
        <p:txBody>
          <a:bodyPr wrap="square">
            <a:spAutoFit/>
          </a:bodyPr>
          <a:lstStyle/>
          <a:p>
            <a:pPr>
              <a:spcBef>
                <a:spcPts val="600"/>
              </a:spcBef>
              <a:buClr>
                <a:srgbClr val="00CC99"/>
              </a:buClr>
              <a:buSzPct val="140000"/>
            </a:pPr>
            <a:r>
              <a:rPr lang="en-US"/>
              <a:t>Zero direct emission</a:t>
            </a:r>
          </a:p>
        </p:txBody>
      </p:sp>
      <p:pic>
        <p:nvPicPr>
          <p:cNvPr id="53" name="Picture 52">
            <a:extLst>
              <a:ext uri="{FF2B5EF4-FFF2-40B4-BE49-F238E27FC236}">
                <a16:creationId xmlns:a16="http://schemas.microsoft.com/office/drawing/2014/main" id="{549A4CF8-6D4D-4A26-B33C-68A0677CD8DF}"/>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backgroundRemoval t="5075" b="98501" l="6103" r="94540">
                        <a14:foregroundMark x1="48073" y1="23991" x2="48073" y2="23991"/>
                        <a14:foregroundMark x1="51713" y1="25606" x2="51713" y2="25606"/>
                        <a14:foregroundMark x1="48287" y1="46597" x2="66916" y2="66667"/>
                        <a14:backgroundMark x1="15310" y1="13149" x2="15310" y2="13149"/>
                        <a14:backgroundMark x1="15310" y1="13149" x2="15310" y2="13149"/>
                        <a14:backgroundMark x1="11242" y1="27451" x2="20450" y2="7612"/>
                        <a14:backgroundMark x1="30086" y1="28374" x2="40150" y2="17532"/>
                        <a14:backgroundMark x1="35653" y1="43599" x2="35653" y2="43599"/>
                        <a14:backgroundMark x1="34797" y1="45444" x2="57709" y2="62053"/>
                        <a14:backgroundMark x1="45075" y1="54210" x2="36081" y2="68973"/>
                        <a14:backgroundMark x1="74411" y1="10842" x2="87045" y2="20761"/>
                        <a14:backgroundMark x1="89615" y1="87659" x2="81478" y2="98962"/>
                        <a14:backgroundMark x1="90257" y1="70358" x2="73555" y2="95732"/>
                        <a14:backgroundMark x1="8887" y1="74740" x2="25803" y2="91811"/>
                        <a14:backgroundMark x1="45717" y1="77970" x2="62848" y2="85121"/>
                        <a14:backgroundMark x1="77409" y1="32526" x2="73340" y2="53749"/>
                        <a14:backgroundMark x1="67131" y1="46367" x2="86831" y2="47751"/>
                        <a14:backgroundMark x1="75268" y1="76125" x2="77409" y2="80046"/>
                        <a14:backgroundMark x1="29015" y1="82584" x2="55782" y2="86967"/>
                        <a14:backgroundMark x1="15525" y1="41984" x2="18951" y2="47751"/>
                        <a14:backgroundMark x1="12313" y1="50750" x2="20664" y2="43829"/>
                        <a14:backgroundMark x1="15739" y1="52364" x2="22163" y2="69666"/>
                        <a14:backgroundMark x1="18951" y1="42907" x2="39936" y2="16378"/>
                        <a14:backgroundMark x1="38223" y1="28143" x2="53426" y2="35755"/>
                        <a14:backgroundMark x1="53426" y1="35755" x2="61563" y2="36909"/>
                        <a14:backgroundMark x1="43148" y1="16378" x2="54069" y2="17762"/>
                        <a14:backgroundMark x1="60921" y1="16840" x2="62420" y2="33218"/>
                        <a14:backgroundMark x1="54711" y1="52826" x2="63490" y2="66436"/>
                        <a14:backgroundMark x1="57281" y1="48212" x2="62634" y2="66667"/>
                        <a14:backgroundMark x1="44433" y1="57209" x2="55782" y2="46597"/>
                        <a14:backgroundMark x1="51927" y1="48443" x2="51927" y2="48443"/>
                        <a14:backgroundMark x1="51927" y1="48443" x2="51927" y2="48443"/>
                        <a14:backgroundMark x1="51927" y1="48443" x2="51927" y2="48443"/>
                        <a14:backgroundMark x1="46788" y1="46828" x2="53426" y2="48674"/>
                        <a14:backgroundMark x1="48073" y1="62745" x2="70985" y2="63206"/>
                        <a14:backgroundMark x1="51499" y1="24452" x2="51499" y2="24452"/>
                        <a14:backgroundMark x1="51499" y1="24452" x2="51499" y2="24452"/>
                      </a14:backgroundRemoval>
                    </a14:imgEffect>
                  </a14:imgLayer>
                </a14:imgProps>
              </a:ext>
            </a:extLst>
          </a:blip>
          <a:stretch>
            <a:fillRect/>
          </a:stretch>
        </p:blipFill>
        <p:spPr>
          <a:xfrm>
            <a:off x="6068442" y="1365343"/>
            <a:ext cx="591242" cy="548830"/>
          </a:xfrm>
          <a:prstGeom prst="rect">
            <a:avLst/>
          </a:prstGeom>
        </p:spPr>
      </p:pic>
      <p:pic>
        <p:nvPicPr>
          <p:cNvPr id="54" name="Picture 53">
            <a:extLst>
              <a:ext uri="{FF2B5EF4-FFF2-40B4-BE49-F238E27FC236}">
                <a16:creationId xmlns:a16="http://schemas.microsoft.com/office/drawing/2014/main" id="{B7FF4376-C292-4B41-8D6B-6337D3533CF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68442" y="4061304"/>
            <a:ext cx="606689" cy="606689"/>
          </a:xfrm>
          <a:prstGeom prst="rect">
            <a:avLst/>
          </a:prstGeom>
        </p:spPr>
      </p:pic>
      <p:sp>
        <p:nvSpPr>
          <p:cNvPr id="55" name="Rectangle 54">
            <a:extLst>
              <a:ext uri="{FF2B5EF4-FFF2-40B4-BE49-F238E27FC236}">
                <a16:creationId xmlns:a16="http://schemas.microsoft.com/office/drawing/2014/main" id="{7F6EE713-F752-4F11-9C13-ED6751AA8530}"/>
              </a:ext>
            </a:extLst>
          </p:cNvPr>
          <p:cNvSpPr/>
          <p:nvPr/>
        </p:nvSpPr>
        <p:spPr>
          <a:xfrm>
            <a:off x="7059431" y="3982969"/>
            <a:ext cx="4404929" cy="646331"/>
          </a:xfrm>
          <a:prstGeom prst="rect">
            <a:avLst/>
          </a:prstGeom>
        </p:spPr>
        <p:txBody>
          <a:bodyPr wrap="square">
            <a:spAutoFit/>
          </a:bodyPr>
          <a:lstStyle/>
          <a:p>
            <a:pPr>
              <a:spcBef>
                <a:spcPts val="600"/>
              </a:spcBef>
              <a:buClr>
                <a:srgbClr val="00CC99"/>
              </a:buClr>
              <a:buSzPct val="140000"/>
            </a:pPr>
            <a:r>
              <a:rPr lang="en-US" dirty="0"/>
              <a:t>Powered solely by advanced biofuels, or synthetic fuels</a:t>
            </a:r>
          </a:p>
        </p:txBody>
      </p:sp>
      <p:sp>
        <p:nvSpPr>
          <p:cNvPr id="56" name="TextBox 55">
            <a:extLst>
              <a:ext uri="{FF2B5EF4-FFF2-40B4-BE49-F238E27FC236}">
                <a16:creationId xmlns:a16="http://schemas.microsoft.com/office/drawing/2014/main" id="{433AA274-8490-4DD8-AFC2-F387E7573E26}"/>
              </a:ext>
            </a:extLst>
          </p:cNvPr>
          <p:cNvSpPr txBox="1"/>
          <p:nvPr/>
        </p:nvSpPr>
        <p:spPr>
          <a:xfrm>
            <a:off x="8501111" y="942738"/>
            <a:ext cx="1521570" cy="369332"/>
          </a:xfrm>
          <a:prstGeom prst="rect">
            <a:avLst/>
          </a:prstGeom>
          <a:noFill/>
        </p:spPr>
        <p:txBody>
          <a:bodyPr wrap="none" rtlCol="0">
            <a:spAutoFit/>
          </a:bodyPr>
          <a:lstStyle/>
          <a:p>
            <a:pPr algn="ctr"/>
            <a:r>
              <a:rPr lang="en-US" b="1"/>
              <a:t>Mobile Assets</a:t>
            </a:r>
            <a:endParaRPr lang="en-GB" b="1"/>
          </a:p>
        </p:txBody>
      </p:sp>
    </p:spTree>
    <p:extLst>
      <p:ext uri="{BB962C8B-B14F-4D97-AF65-F5344CB8AC3E}">
        <p14:creationId xmlns:p14="http://schemas.microsoft.com/office/powerpoint/2010/main" val="107826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F61BD6-E8D2-4C06-B858-8DDABAAD065C}"/>
              </a:ext>
            </a:extLst>
          </p:cNvPr>
          <p:cNvSpPr>
            <a:spLocks noGrp="1"/>
          </p:cNvSpPr>
          <p:nvPr>
            <p:ph type="body" sz="quarter" idx="10"/>
          </p:nvPr>
        </p:nvSpPr>
        <p:spPr/>
        <p:txBody>
          <a:bodyPr>
            <a:normAutofit lnSpcReduction="10000"/>
          </a:bodyPr>
          <a:lstStyle/>
          <a:p>
            <a:r>
              <a:rPr lang="en-US" dirty="0"/>
              <a:t>Transport Lending Policy 2022: </a:t>
            </a:r>
            <a:r>
              <a:rPr lang="en-US" b="1" dirty="0"/>
              <a:t>Framework for sustainable mobility (SAGE)</a:t>
            </a:r>
            <a:endParaRPr lang="en-US" dirty="0"/>
          </a:p>
        </p:txBody>
      </p:sp>
      <p:graphicFrame>
        <p:nvGraphicFramePr>
          <p:cNvPr id="9" name="Table 8">
            <a:extLst>
              <a:ext uri="{FF2B5EF4-FFF2-40B4-BE49-F238E27FC236}">
                <a16:creationId xmlns:a16="http://schemas.microsoft.com/office/drawing/2014/main" id="{D2185919-C4E4-4404-8107-63A5DE90297C}"/>
              </a:ext>
            </a:extLst>
          </p:cNvPr>
          <p:cNvGraphicFramePr>
            <a:graphicFrameLocks noGrp="1"/>
          </p:cNvGraphicFramePr>
          <p:nvPr>
            <p:extLst>
              <p:ext uri="{D42A27DB-BD31-4B8C-83A1-F6EECF244321}">
                <p14:modId xmlns:p14="http://schemas.microsoft.com/office/powerpoint/2010/main" val="2650117258"/>
              </p:ext>
            </p:extLst>
          </p:nvPr>
        </p:nvGraphicFramePr>
        <p:xfrm>
          <a:off x="660399" y="1242658"/>
          <a:ext cx="10959171" cy="5216935"/>
        </p:xfrm>
        <a:graphic>
          <a:graphicData uri="http://schemas.openxmlformats.org/drawingml/2006/table">
            <a:tbl>
              <a:tblPr firstRow="1" firstCol="1" bandRow="1"/>
              <a:tblGrid>
                <a:gridCol w="1850757">
                  <a:extLst>
                    <a:ext uri="{9D8B030D-6E8A-4147-A177-3AD203B41FA5}">
                      <a16:colId xmlns:a16="http://schemas.microsoft.com/office/drawing/2014/main" val="3063908997"/>
                    </a:ext>
                  </a:extLst>
                </a:gridCol>
                <a:gridCol w="9108414">
                  <a:extLst>
                    <a:ext uri="{9D8B030D-6E8A-4147-A177-3AD203B41FA5}">
                      <a16:colId xmlns:a16="http://schemas.microsoft.com/office/drawing/2014/main" val="3326035847"/>
                    </a:ext>
                  </a:extLst>
                </a:gridCol>
              </a:tblGrid>
              <a:tr h="1219271">
                <a:tc>
                  <a:txBody>
                    <a:bodyPr/>
                    <a:lstStyle/>
                    <a:p>
                      <a:pPr algn="just">
                        <a:lnSpc>
                          <a:spcPct val="150000"/>
                        </a:lnSpc>
                        <a:spcAft>
                          <a:spcPts val="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150000"/>
                        </a:lnSpc>
                        <a:spcBef>
                          <a:spcPts val="1200"/>
                        </a:spcBef>
                        <a:spcAft>
                          <a:spcPts val="0"/>
                        </a:spcAft>
                      </a:pPr>
                      <a:r>
                        <a:rPr lang="en-GB" sz="2000" b="1" dirty="0">
                          <a:solidFill>
                            <a:schemeClr val="accent1"/>
                          </a:solidFill>
                          <a:effectLst/>
                          <a:latin typeface="+mn-lt"/>
                          <a:ea typeface="Calibri" panose="020F0502020204030204" pitchFamily="34" charset="0"/>
                          <a:cs typeface="Arial" panose="020B0604020202020204" pitchFamily="34" charset="0"/>
                        </a:rPr>
                        <a:t>SAFE</a:t>
                      </a:r>
                      <a:r>
                        <a:rPr lang="en-GB" sz="2000" dirty="0">
                          <a:solidFill>
                            <a:schemeClr val="accent1"/>
                          </a:solidFill>
                          <a:effectLst/>
                          <a:latin typeface="+mn-lt"/>
                          <a:ea typeface="Calibri" panose="020F0502020204030204" pitchFamily="34" charset="0"/>
                          <a:cs typeface="Arial" panose="020B0604020202020204" pitchFamily="34" charset="0"/>
                        </a:rPr>
                        <a:t> </a:t>
                      </a:r>
                      <a:r>
                        <a:rPr lang="en-GB" sz="2000" dirty="0">
                          <a:effectLst/>
                          <a:latin typeface="+mn-lt"/>
                          <a:ea typeface="Calibri" panose="020F0502020204030204" pitchFamily="34" charset="0"/>
                          <a:cs typeface="Arial" panose="020B0604020202020204" pitchFamily="34" charset="0"/>
                        </a:rPr>
                        <a:t>- A safe system that prevents unnecessary loss of life, and protects users from attack, discrimination or harassment.</a:t>
                      </a:r>
                      <a:endParaRPr lang="en-US" sz="1400" dirty="0">
                        <a:effectLst/>
                        <a:latin typeface="+mn-lt"/>
                        <a:ea typeface="Calibri" panose="020F0502020204030204" pitchFamily="34" charset="0"/>
                        <a:cs typeface="Times New Roman" panose="02020603050405020304" pitchFamily="18" charset="0"/>
                      </a:endParaRPr>
                    </a:p>
                    <a:p>
                      <a:pPr algn="just">
                        <a:spcAft>
                          <a:spcPts val="0"/>
                        </a:spcAft>
                      </a:pPr>
                      <a:r>
                        <a:rPr lang="en-GB" sz="2000" dirty="0">
                          <a:effectLst/>
                          <a:latin typeface="+mn-lt"/>
                          <a:ea typeface="Calibri" panose="020F0502020204030204" pitchFamily="34" charset="0"/>
                          <a:cs typeface="Arial" panose="020B0604020202020204" pitchFamily="34"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31725591"/>
                  </a:ext>
                </a:extLst>
              </a:tr>
              <a:tr h="1219271">
                <a:tc>
                  <a:txBody>
                    <a:bodyPr/>
                    <a:lstStyle/>
                    <a:p>
                      <a:pPr algn="just">
                        <a:lnSpc>
                          <a:spcPct val="150000"/>
                        </a:lnSpc>
                        <a:spcAft>
                          <a:spcPts val="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150000"/>
                        </a:lnSpc>
                        <a:spcBef>
                          <a:spcPts val="1200"/>
                        </a:spcBef>
                        <a:spcAft>
                          <a:spcPts val="0"/>
                        </a:spcAft>
                      </a:pPr>
                      <a:r>
                        <a:rPr lang="en-GB" sz="2000" b="1" dirty="0">
                          <a:solidFill>
                            <a:srgbClr val="1F497D"/>
                          </a:solidFill>
                          <a:effectLst/>
                          <a:latin typeface="+mn-lt"/>
                          <a:ea typeface="Calibri" panose="020F0502020204030204" pitchFamily="34" charset="0"/>
                          <a:cs typeface="Arial" panose="020B0604020202020204" pitchFamily="34" charset="0"/>
                        </a:rPr>
                        <a:t>ACCESSIBLE</a:t>
                      </a:r>
                      <a:r>
                        <a:rPr lang="en-GB" sz="2000" dirty="0">
                          <a:solidFill>
                            <a:srgbClr val="1F497D"/>
                          </a:solidFill>
                          <a:effectLst/>
                          <a:latin typeface="+mn-lt"/>
                          <a:ea typeface="Calibri" panose="020F0502020204030204" pitchFamily="34" charset="0"/>
                          <a:cs typeface="Arial" panose="020B0604020202020204" pitchFamily="34" charset="0"/>
                        </a:rPr>
                        <a:t> </a:t>
                      </a:r>
                      <a:r>
                        <a:rPr lang="en-GB" sz="2000" dirty="0">
                          <a:effectLst/>
                          <a:latin typeface="+mn-lt"/>
                          <a:ea typeface="Calibri" panose="020F0502020204030204" pitchFamily="34" charset="0"/>
                          <a:cs typeface="Arial" panose="020B0604020202020204" pitchFamily="34" charset="0"/>
                        </a:rPr>
                        <a:t>- An affordable and accessible network available to all who can benefit from the opportunities it provides.</a:t>
                      </a:r>
                      <a:endParaRPr lang="en-US" sz="1400" dirty="0">
                        <a:effectLst/>
                        <a:latin typeface="+mn-lt"/>
                        <a:ea typeface="Calibri" panose="020F0502020204030204" pitchFamily="34" charset="0"/>
                        <a:cs typeface="Times New Roman" panose="02020603050405020304" pitchFamily="18" charset="0"/>
                      </a:endParaRPr>
                    </a:p>
                    <a:p>
                      <a:pPr algn="just">
                        <a:lnSpc>
                          <a:spcPct val="150000"/>
                        </a:lnSpc>
                        <a:spcAft>
                          <a:spcPts val="0"/>
                        </a:spcAft>
                      </a:pPr>
                      <a:r>
                        <a:rPr lang="en-GB" sz="2000" dirty="0">
                          <a:effectLst/>
                          <a:latin typeface="+mn-lt"/>
                          <a:ea typeface="Calibri" panose="020F0502020204030204" pitchFamily="34" charset="0"/>
                          <a:cs typeface="Arial" panose="020B0604020202020204" pitchFamily="34"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49726580"/>
                  </a:ext>
                </a:extLst>
              </a:tr>
              <a:tr h="1219271">
                <a:tc>
                  <a:txBody>
                    <a:bodyPr/>
                    <a:lstStyle/>
                    <a:p>
                      <a:pPr algn="just">
                        <a:lnSpc>
                          <a:spcPct val="150000"/>
                        </a:lnSpc>
                        <a:spcAft>
                          <a:spcPts val="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150000"/>
                        </a:lnSpc>
                        <a:spcBef>
                          <a:spcPts val="1200"/>
                        </a:spcBef>
                        <a:spcAft>
                          <a:spcPts val="0"/>
                        </a:spcAft>
                      </a:pPr>
                      <a:r>
                        <a:rPr lang="en-GB" sz="2000" b="1" dirty="0">
                          <a:solidFill>
                            <a:srgbClr val="76923C"/>
                          </a:solidFill>
                          <a:effectLst/>
                          <a:latin typeface="+mn-lt"/>
                          <a:ea typeface="Calibri" panose="020F0502020204030204" pitchFamily="34" charset="0"/>
                          <a:cs typeface="Arial" panose="020B0604020202020204" pitchFamily="34" charset="0"/>
                        </a:rPr>
                        <a:t>GREEN</a:t>
                      </a:r>
                      <a:r>
                        <a:rPr lang="en-GB" sz="2000" dirty="0">
                          <a:solidFill>
                            <a:srgbClr val="76923C"/>
                          </a:solidFill>
                          <a:effectLst/>
                          <a:latin typeface="+mn-lt"/>
                          <a:ea typeface="Calibri" panose="020F0502020204030204" pitchFamily="34" charset="0"/>
                          <a:cs typeface="Arial" panose="020B0604020202020204" pitchFamily="34" charset="0"/>
                        </a:rPr>
                        <a:t> </a:t>
                      </a:r>
                      <a:r>
                        <a:rPr lang="en-GB" sz="2000" dirty="0">
                          <a:effectLst/>
                          <a:latin typeface="+mn-lt"/>
                          <a:ea typeface="Calibri" panose="020F0502020204030204" pitchFamily="34" charset="0"/>
                          <a:cs typeface="Arial" panose="020B0604020202020204" pitchFamily="34" charset="0"/>
                        </a:rPr>
                        <a:t>- A clean, resilient and carbon neutral system that does no significant harm to the environment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84716461"/>
                  </a:ext>
                </a:extLst>
              </a:tr>
              <a:tr h="1454037">
                <a:tc>
                  <a:txBody>
                    <a:bodyPr/>
                    <a:lstStyle/>
                    <a:p>
                      <a:pPr algn="just">
                        <a:lnSpc>
                          <a:spcPct val="150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150000"/>
                        </a:lnSpc>
                        <a:spcBef>
                          <a:spcPts val="1200"/>
                        </a:spcBef>
                        <a:spcAft>
                          <a:spcPts val="0"/>
                        </a:spcAft>
                      </a:pPr>
                      <a:r>
                        <a:rPr lang="en-GB" sz="2000" b="1" dirty="0">
                          <a:solidFill>
                            <a:srgbClr val="F79646"/>
                          </a:solidFill>
                          <a:effectLst/>
                          <a:latin typeface="+mn-lt"/>
                          <a:ea typeface="Calibri" panose="020F0502020204030204" pitchFamily="34" charset="0"/>
                          <a:cs typeface="Arial" panose="020B0604020202020204" pitchFamily="34" charset="0"/>
                        </a:rPr>
                        <a:t>EFFICIENT</a:t>
                      </a:r>
                      <a:r>
                        <a:rPr lang="en-GB" sz="2000" dirty="0">
                          <a:solidFill>
                            <a:srgbClr val="F79646"/>
                          </a:solidFill>
                          <a:effectLst/>
                          <a:latin typeface="+mn-lt"/>
                          <a:ea typeface="Calibri" panose="020F0502020204030204" pitchFamily="34" charset="0"/>
                          <a:cs typeface="Arial" panose="020B0604020202020204" pitchFamily="34" charset="0"/>
                        </a:rPr>
                        <a:t> </a:t>
                      </a:r>
                      <a:r>
                        <a:rPr lang="en-GB" sz="2000" dirty="0">
                          <a:effectLst/>
                          <a:latin typeface="+mn-lt"/>
                          <a:ea typeface="Calibri" panose="020F0502020204030204" pitchFamily="34" charset="0"/>
                          <a:cs typeface="Arial" panose="020B0604020202020204" pitchFamily="34" charset="0"/>
                        </a:rPr>
                        <a:t>- A smart and efficient system utilising technology to minimise</a:t>
                      </a:r>
                      <a:r>
                        <a:rPr lang="en-GB" sz="2000" baseline="0" dirty="0">
                          <a:effectLst/>
                          <a:latin typeface="+mn-lt"/>
                          <a:ea typeface="Calibri" panose="020F0502020204030204" pitchFamily="34" charset="0"/>
                          <a:cs typeface="Arial" panose="020B0604020202020204" pitchFamily="34" charset="0"/>
                        </a:rPr>
                        <a:t> </a:t>
                      </a:r>
                      <a:r>
                        <a:rPr lang="en-GB" sz="2000" dirty="0">
                          <a:effectLst/>
                          <a:latin typeface="+mn-lt"/>
                          <a:ea typeface="Calibri" panose="020F0502020204030204" pitchFamily="34" charset="0"/>
                          <a:cs typeface="Arial" panose="020B0604020202020204" pitchFamily="34" charset="0"/>
                        </a:rPr>
                        <a:t> resources, optimise use and prevent congestion.</a:t>
                      </a:r>
                      <a:endParaRPr lang="en-US" sz="1400" dirty="0">
                        <a:effectLst/>
                        <a:latin typeface="+mn-lt"/>
                        <a:ea typeface="Calibri" panose="020F0502020204030204" pitchFamily="34" charset="0"/>
                        <a:cs typeface="Times New Roman" panose="02020603050405020304" pitchFamily="18" charset="0"/>
                      </a:endParaRPr>
                    </a:p>
                    <a:p>
                      <a:pPr algn="just">
                        <a:lnSpc>
                          <a:spcPct val="150000"/>
                        </a:lnSpc>
                        <a:spcAft>
                          <a:spcPts val="0"/>
                        </a:spcAft>
                      </a:pPr>
                      <a:r>
                        <a:rPr lang="en-GB" sz="2000" dirty="0">
                          <a:effectLst/>
                          <a:latin typeface="+mn-lt"/>
                          <a:ea typeface="Calibri" panose="020F0502020204030204" pitchFamily="34" charset="0"/>
                          <a:cs typeface="Arial" panose="020B0604020202020204" pitchFamily="34"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28330849"/>
                  </a:ext>
                </a:extLst>
              </a:tr>
            </a:tbl>
          </a:graphicData>
        </a:graphic>
      </p:graphicFrame>
      <p:pic>
        <p:nvPicPr>
          <p:cNvPr id="10" name="Picture 208">
            <a:extLst>
              <a:ext uri="{FF2B5EF4-FFF2-40B4-BE49-F238E27FC236}">
                <a16:creationId xmlns:a16="http://schemas.microsoft.com/office/drawing/2014/main" id="{8500ED2C-9095-4BD8-ABEC-4782EAF34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84" y="4952888"/>
            <a:ext cx="1063122" cy="9612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7">
            <a:extLst>
              <a:ext uri="{FF2B5EF4-FFF2-40B4-BE49-F238E27FC236}">
                <a16:creationId xmlns:a16="http://schemas.microsoft.com/office/drawing/2014/main" id="{0EE71428-0286-486D-9762-DBC56A9FD3D9}"/>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32384" y="1240983"/>
            <a:ext cx="1107928" cy="10265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73A5C28-9D23-49E1-9A86-D1A2FC3F8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r="19359"/>
          <a:stretch>
            <a:fillRect/>
          </a:stretch>
        </p:blipFill>
        <p:spPr bwMode="auto">
          <a:xfrm>
            <a:off x="832384" y="2525270"/>
            <a:ext cx="1003247" cy="8683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76FA28C-A71F-47B0-95DA-D6BC3859ED77}"/>
              </a:ext>
            </a:extLst>
          </p:cNvPr>
          <p:cNvPicPr/>
          <p:nvPr/>
        </p:nvPicPr>
        <p:blipFill rotWithShape="1">
          <a:blip r:embed="rId5">
            <a:duotone>
              <a:prstClr val="black"/>
              <a:schemeClr val="accent6">
                <a:tint val="45000"/>
                <a:satMod val="400000"/>
              </a:schemeClr>
            </a:duotone>
            <a:extLst>
              <a:ext uri="{28A0092B-C50C-407E-A947-70E740481C1C}">
                <a14:useLocalDpi xmlns:a14="http://schemas.microsoft.com/office/drawing/2010/main" val="0"/>
              </a:ext>
            </a:extLst>
          </a:blip>
          <a:srcRect l="15800" t="11037" r="13407" b="20754"/>
          <a:stretch/>
        </p:blipFill>
        <p:spPr bwMode="auto">
          <a:xfrm>
            <a:off x="832384" y="3651413"/>
            <a:ext cx="1167804" cy="10437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952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2DD4FC-40AC-45CF-8D85-E99E065764D8}"/>
              </a:ext>
            </a:extLst>
          </p:cNvPr>
          <p:cNvSpPr>
            <a:spLocks noGrp="1"/>
          </p:cNvSpPr>
          <p:nvPr>
            <p:ph type="body" sz="quarter" idx="10"/>
          </p:nvPr>
        </p:nvSpPr>
        <p:spPr/>
        <p:txBody>
          <a:bodyPr>
            <a:normAutofit lnSpcReduction="10000"/>
          </a:bodyPr>
          <a:lstStyle/>
          <a:p>
            <a:r>
              <a:rPr lang="en-US" dirty="0"/>
              <a:t>TLP: Some key priorities</a:t>
            </a:r>
          </a:p>
        </p:txBody>
      </p:sp>
      <p:graphicFrame>
        <p:nvGraphicFramePr>
          <p:cNvPr id="17" name="Table 17">
            <a:extLst>
              <a:ext uri="{FF2B5EF4-FFF2-40B4-BE49-F238E27FC236}">
                <a16:creationId xmlns:a16="http://schemas.microsoft.com/office/drawing/2014/main" id="{B07159D7-837E-4384-BD66-3B8BDC038D9F}"/>
              </a:ext>
            </a:extLst>
          </p:cNvPr>
          <p:cNvGraphicFramePr>
            <a:graphicFrameLocks noGrp="1"/>
          </p:cNvGraphicFramePr>
          <p:nvPr>
            <p:extLst>
              <p:ext uri="{D42A27DB-BD31-4B8C-83A1-F6EECF244321}">
                <p14:modId xmlns:p14="http://schemas.microsoft.com/office/powerpoint/2010/main" val="2867106988"/>
              </p:ext>
            </p:extLst>
          </p:nvPr>
        </p:nvGraphicFramePr>
        <p:xfrm>
          <a:off x="666750" y="914400"/>
          <a:ext cx="10858500" cy="5029200"/>
        </p:xfrm>
        <a:graphic>
          <a:graphicData uri="http://schemas.openxmlformats.org/drawingml/2006/table">
            <a:tbl>
              <a:tblPr firstRow="1" bandRow="1">
                <a:tableStyleId>{ED083AE6-46FA-4A59-8FB0-9F97EB10719F}</a:tableStyleId>
              </a:tblPr>
              <a:tblGrid>
                <a:gridCol w="3619500">
                  <a:extLst>
                    <a:ext uri="{9D8B030D-6E8A-4147-A177-3AD203B41FA5}">
                      <a16:colId xmlns:a16="http://schemas.microsoft.com/office/drawing/2014/main" val="1303272664"/>
                    </a:ext>
                  </a:extLst>
                </a:gridCol>
                <a:gridCol w="3619500">
                  <a:extLst>
                    <a:ext uri="{9D8B030D-6E8A-4147-A177-3AD203B41FA5}">
                      <a16:colId xmlns:a16="http://schemas.microsoft.com/office/drawing/2014/main" val="3959544083"/>
                    </a:ext>
                  </a:extLst>
                </a:gridCol>
                <a:gridCol w="3619500">
                  <a:extLst>
                    <a:ext uri="{9D8B030D-6E8A-4147-A177-3AD203B41FA5}">
                      <a16:colId xmlns:a16="http://schemas.microsoft.com/office/drawing/2014/main" val="3211650372"/>
                    </a:ext>
                  </a:extLst>
                </a:gridCol>
              </a:tblGrid>
              <a:tr h="370840">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endParaRPr lang="en-US"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endParaRPr lang="en-US"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53215995"/>
                  </a:ext>
                </a:extLst>
              </a:tr>
              <a:tr h="370840">
                <a:tc>
                  <a:txBody>
                    <a:bodyPr/>
                    <a:lstStyle/>
                    <a:p>
                      <a:pPr algn="ctr"/>
                      <a:r>
                        <a:rPr lang="en-US" dirty="0"/>
                        <a:t>Zero Emission Mobile Assets</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n-US" dirty="0"/>
                        <a:t>Public Transport</a:t>
                      </a:r>
                    </a:p>
                    <a:p>
                      <a:pPr algn="ctr"/>
                      <a:endParaRPr lang="en-US"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n-US" dirty="0"/>
                        <a:t>Alternative Fuel Infrastructure</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908506"/>
                  </a:ext>
                </a:extLst>
              </a:tr>
              <a:tr h="370840">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2262708"/>
                  </a:ext>
                </a:extLst>
              </a:tr>
              <a:tr h="370840">
                <a:tc>
                  <a:txBody>
                    <a:bodyPr/>
                    <a:lstStyle/>
                    <a:p>
                      <a:pPr algn="ctr"/>
                      <a:r>
                        <a:rPr lang="en-US" dirty="0"/>
                        <a:t>Resilient Infrastructure</a:t>
                      </a:r>
                      <a:br>
                        <a:rPr lang="en-US" dirty="0"/>
                      </a:br>
                      <a:r>
                        <a:rPr lang="en-US" dirty="0"/>
                        <a:t>&amp; TEN-T infrastructure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Traffic management</a:t>
                      </a:r>
                    </a:p>
                    <a:p>
                      <a:pPr algn="ctr"/>
                      <a:r>
                        <a:rPr lang="en-US" dirty="0"/>
                        <a:t>(ERTMS, ITS, RMS, ATM)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Road Safety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64233985"/>
                  </a:ext>
                </a:extLst>
              </a:tr>
            </a:tbl>
          </a:graphicData>
        </a:graphic>
      </p:graphicFrame>
      <p:pic>
        <p:nvPicPr>
          <p:cNvPr id="19" name="Picture 2" descr="802 Net Zero Icon Illustrations &amp;amp; Clip Art - iStock">
            <a:extLst>
              <a:ext uri="{FF2B5EF4-FFF2-40B4-BE49-F238E27FC236}">
                <a16:creationId xmlns:a16="http://schemas.microsoft.com/office/drawing/2014/main" id="{A99ACCB7-10BF-414B-AEDB-77ACDFF7317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3366" y1="55065" x2="23366" y2="55065"/>
                        <a14:foregroundMark x1="30882" y1="57026" x2="30882" y2="57026"/>
                        <a14:foregroundMark x1="34477" y1="52778" x2="34477" y2="52778"/>
                        <a14:foregroundMark x1="42484" y1="53431" x2="42484" y2="53431"/>
                        <a14:foregroundMark x1="47876" y1="56863" x2="47876" y2="56863"/>
                        <a14:foregroundMark x1="52451" y1="56699" x2="52451" y2="56699"/>
                        <a14:foregroundMark x1="57190" y1="54902" x2="57190" y2="54902"/>
                        <a14:foregroundMark x1="60458" y1="56209" x2="60458" y2="56209"/>
                        <a14:foregroundMark x1="66503" y1="54739" x2="66503" y2="54739"/>
                        <a14:foregroundMark x1="57843" y1="44118" x2="57843" y2="44118"/>
                        <a14:foregroundMark x1="53922" y1="45098" x2="53922" y2="45098"/>
                        <a14:foregroundMark x1="45588" y1="45098" x2="45588" y2="45098"/>
                        <a14:foregroundMark x1="38399" y1="44935" x2="38399" y2="44935"/>
                      </a14:backgroundRemoval>
                    </a14:imgEffect>
                  </a14:imgLayer>
                </a14:imgProps>
              </a:ext>
              <a:ext uri="{28A0092B-C50C-407E-A947-70E740481C1C}">
                <a14:useLocalDpi xmlns:a14="http://schemas.microsoft.com/office/drawing/2010/main" val="0"/>
              </a:ext>
            </a:extLst>
          </a:blip>
          <a:srcRect/>
          <a:stretch>
            <a:fillRect/>
          </a:stretch>
        </p:blipFill>
        <p:spPr bwMode="auto">
          <a:xfrm>
            <a:off x="1583083" y="1278093"/>
            <a:ext cx="1824350" cy="18243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1BC6FF2-D227-4D00-82FD-5E7CDFD877E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5461351" y="1571205"/>
            <a:ext cx="1256598" cy="1238125"/>
          </a:xfrm>
          <a:prstGeom prst="rect">
            <a:avLst/>
          </a:prstGeom>
        </p:spPr>
      </p:pic>
      <p:pic>
        <p:nvPicPr>
          <p:cNvPr id="21" name="Picture 20">
            <a:extLst>
              <a:ext uri="{FF2B5EF4-FFF2-40B4-BE49-F238E27FC236}">
                <a16:creationId xmlns:a16="http://schemas.microsoft.com/office/drawing/2014/main" id="{B4B0D841-8687-4BBE-8BAC-CF334304F721}"/>
              </a:ext>
            </a:extLst>
          </p:cNvPr>
          <p:cNvPicPr>
            <a:picLocks noChangeAspect="1"/>
          </p:cNvPicPr>
          <p:nvPr/>
        </p:nvPicPr>
        <p:blipFill>
          <a:blip r:embed="rId6"/>
          <a:stretch>
            <a:fillRect/>
          </a:stretch>
        </p:blipFill>
        <p:spPr>
          <a:xfrm>
            <a:off x="9489189" y="1630403"/>
            <a:ext cx="1119728" cy="1119728"/>
          </a:xfrm>
          <a:prstGeom prst="rect">
            <a:avLst/>
          </a:prstGeom>
        </p:spPr>
      </p:pic>
      <p:pic>
        <p:nvPicPr>
          <p:cNvPr id="22" name="Picture 6" descr="Infrastructure Canada - Infrastructure Project Signage GuidelinesAnnex A –  Icon Selection Table">
            <a:extLst>
              <a:ext uri="{FF2B5EF4-FFF2-40B4-BE49-F238E27FC236}">
                <a16:creationId xmlns:a16="http://schemas.microsoft.com/office/drawing/2014/main" id="{13CCFF47-9769-4105-BD21-6356767ABF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4208" y="3898013"/>
            <a:ext cx="1302099" cy="12500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EFEA1D11-1630-4548-B1FE-404EDD81F92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721" b="100000" l="610" r="100000">
                        <a14:foregroundMark x1="31585" y1="60814" x2="31585" y2="60814"/>
                        <a14:foregroundMark x1="45976" y1="63837" x2="45976" y2="63837"/>
                        <a14:foregroundMark x1="36463" y1="69302" x2="36463" y2="69302"/>
                        <a14:foregroundMark x1="32805" y1="69419" x2="32805" y2="69419"/>
                        <a14:foregroundMark x1="35244" y1="71628" x2="35244" y2="71628"/>
                        <a14:foregroundMark x1="35976" y1="66744" x2="35976" y2="66744"/>
                        <a14:foregroundMark x1="38659" y1="69070" x2="38659" y2="69070"/>
                        <a14:foregroundMark x1="41585" y1="68721" x2="41585" y2="68721"/>
                        <a14:foregroundMark x1="44756" y1="72791" x2="44756" y2="72791"/>
                        <a14:foregroundMark x1="58171" y1="68953" x2="58171" y2="68953"/>
                        <a14:foregroundMark x1="61341" y1="67907" x2="61341" y2="67907"/>
                        <a14:foregroundMark x1="70366" y1="69767" x2="70366" y2="69767"/>
                        <a14:foregroundMark x1="73171" y1="50814" x2="73171" y2="50814"/>
                        <a14:foregroundMark x1="50244" y1="52558" x2="50244" y2="52558"/>
                        <a14:foregroundMark x1="46951" y1="56047" x2="46951" y2="56047"/>
                        <a14:foregroundMark x1="49878" y1="38488" x2="49878" y2="38488"/>
                        <a14:foregroundMark x1="49268" y1="72907" x2="49268" y2="72907"/>
                      </a14:backgroundRemoval>
                    </a14:imgEffect>
                  </a14:imgLayer>
                </a14:imgProps>
              </a:ext>
            </a:extLst>
          </a:blip>
          <a:stretch>
            <a:fillRect/>
          </a:stretch>
        </p:blipFill>
        <p:spPr>
          <a:xfrm>
            <a:off x="5607861" y="3940901"/>
            <a:ext cx="1110088" cy="1164239"/>
          </a:xfrm>
          <a:prstGeom prst="rect">
            <a:avLst/>
          </a:prstGeom>
        </p:spPr>
      </p:pic>
      <p:pic>
        <p:nvPicPr>
          <p:cNvPr id="24" name="Picture 10" descr="vehicle, Car, security, safety, transport, insurance, secure icon">
            <a:extLst>
              <a:ext uri="{FF2B5EF4-FFF2-40B4-BE49-F238E27FC236}">
                <a16:creationId xmlns:a16="http://schemas.microsoft.com/office/drawing/2014/main" id="{C458C7E4-3108-4F31-8492-A9D85978DF52}"/>
              </a:ext>
            </a:extLst>
          </p:cNvPr>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20997" y="4012119"/>
            <a:ext cx="1026795" cy="1021802"/>
          </a:xfrm>
          <a:prstGeom prst="flowChartConnector">
            <a:avLst/>
          </a:prstGeom>
          <a:noFill/>
          <a:ln w="28575">
            <a:solidFill>
              <a:srgbClr val="2E6CA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4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0" y="-11554"/>
            <a:ext cx="12192000" cy="6858000"/>
          </a:xfrm>
          <a:prstGeom prst="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Title 1"/>
          <p:cNvSpPr txBox="1">
            <a:spLocks/>
          </p:cNvSpPr>
          <p:nvPr/>
        </p:nvSpPr>
        <p:spPr>
          <a:xfrm>
            <a:off x="838200" y="365125"/>
            <a:ext cx="11353800" cy="3325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What have we recently done? </a:t>
            </a:r>
            <a:br>
              <a:rPr lang="en-US" b="1" dirty="0">
                <a:solidFill>
                  <a:schemeClr val="bg1"/>
                </a:solidFill>
              </a:rPr>
            </a:br>
            <a:r>
              <a:rPr lang="en-US" b="1" dirty="0">
                <a:solidFill>
                  <a:schemeClr val="bg1"/>
                </a:solidFill>
              </a:rPr>
              <a:t>Some great transport projects</a:t>
            </a:r>
            <a:endParaRPr lang="en-GB" b="1" dirty="0">
              <a:solidFill>
                <a:schemeClr val="bg1"/>
              </a:solidFill>
            </a:endParaRPr>
          </a:p>
        </p:txBody>
      </p:sp>
    </p:spTree>
    <p:extLst>
      <p:ext uri="{BB962C8B-B14F-4D97-AF65-F5344CB8AC3E}">
        <p14:creationId xmlns:p14="http://schemas.microsoft.com/office/powerpoint/2010/main" val="133457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F61BD6-E8D2-4C06-B858-8DDABAAD065C}"/>
              </a:ext>
            </a:extLst>
          </p:cNvPr>
          <p:cNvSpPr>
            <a:spLocks noGrp="1"/>
          </p:cNvSpPr>
          <p:nvPr>
            <p:ph type="body" sz="quarter" idx="10"/>
          </p:nvPr>
        </p:nvSpPr>
        <p:spPr/>
        <p:txBody>
          <a:bodyPr>
            <a:normAutofit lnSpcReduction="10000"/>
          </a:bodyPr>
          <a:lstStyle/>
          <a:p>
            <a:r>
              <a:rPr lang="en-US" dirty="0"/>
              <a:t>High Speed Rail connection Napoli – Bari </a:t>
            </a:r>
          </a:p>
        </p:txBody>
      </p:sp>
      <p:pic>
        <p:nvPicPr>
          <p:cNvPr id="5" name="Picture 4">
            <a:extLst>
              <a:ext uri="{FF2B5EF4-FFF2-40B4-BE49-F238E27FC236}">
                <a16:creationId xmlns:a16="http://schemas.microsoft.com/office/drawing/2014/main" id="{87B0E7C8-8A99-4905-9D69-BFC1C14AC26F}"/>
              </a:ext>
            </a:extLst>
          </p:cNvPr>
          <p:cNvPicPr>
            <a:picLocks noChangeAspect="1"/>
          </p:cNvPicPr>
          <p:nvPr/>
        </p:nvPicPr>
        <p:blipFill rotWithShape="1">
          <a:blip r:embed="rId3"/>
          <a:srcRect t="2223" b="2772"/>
          <a:stretch/>
        </p:blipFill>
        <p:spPr>
          <a:xfrm>
            <a:off x="2379063" y="2501255"/>
            <a:ext cx="3540531" cy="3578088"/>
          </a:xfrm>
          <a:prstGeom prst="rect">
            <a:avLst/>
          </a:prstGeom>
        </p:spPr>
      </p:pic>
      <p:sp>
        <p:nvSpPr>
          <p:cNvPr id="6" name="TextBox 5">
            <a:extLst>
              <a:ext uri="{FF2B5EF4-FFF2-40B4-BE49-F238E27FC236}">
                <a16:creationId xmlns:a16="http://schemas.microsoft.com/office/drawing/2014/main" id="{20E2B4FE-536B-4827-AC9C-67B2310FCB15}"/>
              </a:ext>
            </a:extLst>
          </p:cNvPr>
          <p:cNvSpPr txBox="1"/>
          <p:nvPr/>
        </p:nvSpPr>
        <p:spPr>
          <a:xfrm>
            <a:off x="1441326" y="5228609"/>
            <a:ext cx="1603169" cy="523220"/>
          </a:xfrm>
          <a:prstGeom prst="rect">
            <a:avLst/>
          </a:prstGeom>
          <a:solidFill>
            <a:schemeClr val="accent2"/>
          </a:solidFill>
        </p:spPr>
        <p:txBody>
          <a:bodyPr wrap="square" rtlCol="0">
            <a:spAutoFit/>
          </a:bodyPr>
          <a:lstStyle/>
          <a:p>
            <a:pPr algn="ctr"/>
            <a:r>
              <a:rPr lang="es-ES" sz="2800" dirty="0" err="1">
                <a:solidFill>
                  <a:schemeClr val="bg1"/>
                </a:solidFill>
              </a:rPr>
              <a:t>Italy</a:t>
            </a:r>
            <a:endParaRPr lang="en-GB" sz="2800" dirty="0">
              <a:solidFill>
                <a:schemeClr val="bg1"/>
              </a:solidFill>
            </a:endParaRPr>
          </a:p>
        </p:txBody>
      </p:sp>
      <p:sp>
        <p:nvSpPr>
          <p:cNvPr id="7" name="TextBox 6">
            <a:extLst>
              <a:ext uri="{FF2B5EF4-FFF2-40B4-BE49-F238E27FC236}">
                <a16:creationId xmlns:a16="http://schemas.microsoft.com/office/drawing/2014/main" id="{E2F6A31C-9DCC-4D1C-AB5A-3292E017A694}"/>
              </a:ext>
            </a:extLst>
          </p:cNvPr>
          <p:cNvSpPr txBox="1"/>
          <p:nvPr/>
        </p:nvSpPr>
        <p:spPr>
          <a:xfrm>
            <a:off x="4819714" y="2367030"/>
            <a:ext cx="1603169" cy="1261884"/>
          </a:xfrm>
          <a:prstGeom prst="rect">
            <a:avLst/>
          </a:prstGeom>
          <a:solidFill>
            <a:schemeClr val="accent2"/>
          </a:solidFill>
        </p:spPr>
        <p:txBody>
          <a:bodyPr wrap="square" rtlCol="0">
            <a:spAutoFit/>
          </a:bodyPr>
          <a:lstStyle/>
          <a:p>
            <a:pPr algn="ctr"/>
            <a:r>
              <a:rPr lang="es-ES" sz="4800" dirty="0">
                <a:solidFill>
                  <a:schemeClr val="bg1"/>
                </a:solidFill>
              </a:rPr>
              <a:t>6.3</a:t>
            </a:r>
            <a:r>
              <a:rPr lang="es-ES" sz="2800" dirty="0">
                <a:solidFill>
                  <a:schemeClr val="bg1"/>
                </a:solidFill>
              </a:rPr>
              <a:t>bn</a:t>
            </a:r>
          </a:p>
          <a:p>
            <a:pPr algn="ctr"/>
            <a:r>
              <a:rPr lang="es-ES" sz="2800" dirty="0">
                <a:solidFill>
                  <a:schemeClr val="bg1"/>
                </a:solidFill>
              </a:rPr>
              <a:t>EUR</a:t>
            </a:r>
            <a:endParaRPr lang="en-GB" sz="2800" dirty="0">
              <a:solidFill>
                <a:schemeClr val="bg1"/>
              </a:solidFill>
            </a:endParaRPr>
          </a:p>
        </p:txBody>
      </p:sp>
      <p:sp>
        <p:nvSpPr>
          <p:cNvPr id="8" name="TextBox 7">
            <a:extLst>
              <a:ext uri="{FF2B5EF4-FFF2-40B4-BE49-F238E27FC236}">
                <a16:creationId xmlns:a16="http://schemas.microsoft.com/office/drawing/2014/main" id="{F64986E4-5641-435D-957B-027B4EEF875B}"/>
              </a:ext>
            </a:extLst>
          </p:cNvPr>
          <p:cNvSpPr txBox="1"/>
          <p:nvPr/>
        </p:nvSpPr>
        <p:spPr>
          <a:xfrm>
            <a:off x="660400" y="848030"/>
            <a:ext cx="4981557" cy="1446550"/>
          </a:xfrm>
          <a:prstGeom prst="rect">
            <a:avLst/>
          </a:prstGeom>
          <a:noFill/>
        </p:spPr>
        <p:txBody>
          <a:bodyPr wrap="square" rtlCol="0">
            <a:spAutoFit/>
          </a:bodyPr>
          <a:lstStyle/>
          <a:p>
            <a:pPr marL="285750" indent="-285750" algn="just">
              <a:buFont typeface="Arial" panose="020B0604020202020204" pitchFamily="34" charset="0"/>
              <a:buChar char="•"/>
            </a:pPr>
            <a:r>
              <a:rPr lang="en-GB" dirty="0"/>
              <a:t>Upgrading of 121 km of railway line </a:t>
            </a:r>
          </a:p>
          <a:p>
            <a:pPr marL="285750" indent="-285750" algn="just">
              <a:buFont typeface="Arial" panose="020B0604020202020204" pitchFamily="34" charset="0"/>
              <a:buChar char="•"/>
            </a:pPr>
            <a:r>
              <a:rPr lang="en-GB" dirty="0"/>
              <a:t>part of the TEN-T Network</a:t>
            </a:r>
          </a:p>
          <a:p>
            <a:pPr marL="285750" indent="-285750" algn="just">
              <a:buFont typeface="Arial" panose="020B0604020202020204" pitchFamily="34" charset="0"/>
              <a:buChar char="•"/>
            </a:pPr>
            <a:r>
              <a:rPr lang="en-GB" dirty="0"/>
              <a:t>fast and efficient rail link </a:t>
            </a:r>
          </a:p>
          <a:p>
            <a:pPr marL="285750" indent="-285750" algn="just">
              <a:buFont typeface="Arial" panose="020B0604020202020204" pitchFamily="34" charset="0"/>
              <a:buChar char="•"/>
            </a:pPr>
            <a:r>
              <a:rPr lang="en-GB" dirty="0"/>
              <a:t>passengers and freight</a:t>
            </a:r>
          </a:p>
          <a:p>
            <a:pPr algn="just"/>
            <a:endParaRPr lang="en-GB" sz="1600" dirty="0"/>
          </a:p>
        </p:txBody>
      </p:sp>
      <p:pic>
        <p:nvPicPr>
          <p:cNvPr id="9" name="Picture 8">
            <a:extLst>
              <a:ext uri="{FF2B5EF4-FFF2-40B4-BE49-F238E27FC236}">
                <a16:creationId xmlns:a16="http://schemas.microsoft.com/office/drawing/2014/main" id="{A83F93C6-F950-484A-8CDA-76CDB1A07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6900" y="101355"/>
            <a:ext cx="540000" cy="540000"/>
          </a:xfrm>
          <a:prstGeom prst="rect">
            <a:avLst/>
          </a:prstGeom>
        </p:spPr>
      </p:pic>
      <p:pic>
        <p:nvPicPr>
          <p:cNvPr id="10" name="Picture 9">
            <a:extLst>
              <a:ext uri="{FF2B5EF4-FFF2-40B4-BE49-F238E27FC236}">
                <a16:creationId xmlns:a16="http://schemas.microsoft.com/office/drawing/2014/main" id="{D02C0E53-3FEB-4E74-9A9C-9199814F3D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18900" y="101355"/>
            <a:ext cx="540000" cy="540000"/>
          </a:xfrm>
          <a:prstGeom prst="rect">
            <a:avLst/>
          </a:prstGeom>
        </p:spPr>
      </p:pic>
      <p:sp>
        <p:nvSpPr>
          <p:cNvPr id="11" name="TextBox 10">
            <a:extLst>
              <a:ext uri="{FF2B5EF4-FFF2-40B4-BE49-F238E27FC236}">
                <a16:creationId xmlns:a16="http://schemas.microsoft.com/office/drawing/2014/main" id="{07DD2615-D163-451A-9A0D-690F0C579069}"/>
              </a:ext>
            </a:extLst>
          </p:cNvPr>
          <p:cNvSpPr txBox="1"/>
          <p:nvPr/>
        </p:nvSpPr>
        <p:spPr>
          <a:xfrm>
            <a:off x="8990173" y="1100354"/>
            <a:ext cx="2866497" cy="584775"/>
          </a:xfrm>
          <a:prstGeom prst="rect">
            <a:avLst/>
          </a:prstGeom>
          <a:noFill/>
        </p:spPr>
        <p:txBody>
          <a:bodyPr wrap="square" rtlCol="0">
            <a:spAutoFit/>
          </a:bodyPr>
          <a:lstStyle/>
          <a:p>
            <a:r>
              <a:rPr lang="en-GB" sz="1600" b="1" dirty="0"/>
              <a:t>Connection</a:t>
            </a:r>
            <a:r>
              <a:rPr lang="en-GB" sz="1600" dirty="0"/>
              <a:t> of Italy’s 3</a:t>
            </a:r>
            <a:r>
              <a:rPr lang="en-GB" sz="1600" baseline="30000" dirty="0"/>
              <a:t>rd</a:t>
            </a:r>
            <a:r>
              <a:rPr lang="en-GB" sz="1600" dirty="0"/>
              <a:t> and 6</a:t>
            </a:r>
            <a:r>
              <a:rPr lang="en-GB" sz="1600" baseline="30000" dirty="0"/>
              <a:t>th</a:t>
            </a:r>
            <a:r>
              <a:rPr lang="en-GB" sz="1600" dirty="0"/>
              <a:t> largest metropolitan areas</a:t>
            </a:r>
            <a:endParaRPr lang="en-GB" sz="1400" dirty="0"/>
          </a:p>
        </p:txBody>
      </p:sp>
      <p:pic>
        <p:nvPicPr>
          <p:cNvPr id="12" name="Picture 11">
            <a:extLst>
              <a:ext uri="{FF2B5EF4-FFF2-40B4-BE49-F238E27FC236}">
                <a16:creationId xmlns:a16="http://schemas.microsoft.com/office/drawing/2014/main" id="{A0471C8C-EA0D-4B7C-9DCA-F7EB0C4CE82C}"/>
              </a:ext>
            </a:extLst>
          </p:cNvPr>
          <p:cNvPicPr>
            <a:picLocks noChangeAspect="1"/>
          </p:cNvPicPr>
          <p:nvPr/>
        </p:nvPicPr>
        <p:blipFill>
          <a:blip r:embed="rId6"/>
          <a:stretch>
            <a:fillRect/>
          </a:stretch>
        </p:blipFill>
        <p:spPr>
          <a:xfrm>
            <a:off x="8245301" y="1202277"/>
            <a:ext cx="583076" cy="563337"/>
          </a:xfrm>
          <a:prstGeom prst="rect">
            <a:avLst/>
          </a:prstGeom>
        </p:spPr>
      </p:pic>
      <p:sp>
        <p:nvSpPr>
          <p:cNvPr id="13" name="TextBox 12">
            <a:extLst>
              <a:ext uri="{FF2B5EF4-FFF2-40B4-BE49-F238E27FC236}">
                <a16:creationId xmlns:a16="http://schemas.microsoft.com/office/drawing/2014/main" id="{CFF9566B-9826-457C-BFA3-7690142F50D2}"/>
              </a:ext>
            </a:extLst>
          </p:cNvPr>
          <p:cNvSpPr txBox="1"/>
          <p:nvPr/>
        </p:nvSpPr>
        <p:spPr>
          <a:xfrm>
            <a:off x="8990173" y="2074808"/>
            <a:ext cx="2866497" cy="584775"/>
          </a:xfrm>
          <a:prstGeom prst="rect">
            <a:avLst/>
          </a:prstGeom>
          <a:noFill/>
        </p:spPr>
        <p:txBody>
          <a:bodyPr wrap="square" rtlCol="0">
            <a:spAutoFit/>
          </a:bodyPr>
          <a:lstStyle/>
          <a:p>
            <a:r>
              <a:rPr lang="en-GB" sz="1600" dirty="0"/>
              <a:t>Increase of </a:t>
            </a:r>
            <a:r>
              <a:rPr lang="en-GB" sz="1600" b="1" dirty="0"/>
              <a:t>max. speed </a:t>
            </a:r>
            <a:r>
              <a:rPr lang="en-GB" sz="1600" dirty="0"/>
              <a:t>to 200 km/h and line </a:t>
            </a:r>
            <a:r>
              <a:rPr lang="en-GB" sz="1600" b="1" dirty="0"/>
              <a:t>capacity</a:t>
            </a:r>
            <a:endParaRPr lang="en-GB" sz="1200" dirty="0"/>
          </a:p>
        </p:txBody>
      </p:sp>
      <p:pic>
        <p:nvPicPr>
          <p:cNvPr id="14" name="Picture 13">
            <a:extLst>
              <a:ext uri="{FF2B5EF4-FFF2-40B4-BE49-F238E27FC236}">
                <a16:creationId xmlns:a16="http://schemas.microsoft.com/office/drawing/2014/main" id="{91E228D9-139A-4947-9A62-3B27A91375C8}"/>
              </a:ext>
            </a:extLst>
          </p:cNvPr>
          <p:cNvPicPr>
            <a:picLocks noChangeAspect="1"/>
          </p:cNvPicPr>
          <p:nvPr/>
        </p:nvPicPr>
        <p:blipFill>
          <a:blip r:embed="rId7"/>
          <a:stretch>
            <a:fillRect/>
          </a:stretch>
        </p:blipFill>
        <p:spPr>
          <a:xfrm>
            <a:off x="8179029" y="2082752"/>
            <a:ext cx="744872" cy="724956"/>
          </a:xfrm>
          <a:prstGeom prst="rect">
            <a:avLst/>
          </a:prstGeom>
        </p:spPr>
      </p:pic>
      <p:sp>
        <p:nvSpPr>
          <p:cNvPr id="15" name="TextBox 14">
            <a:extLst>
              <a:ext uri="{FF2B5EF4-FFF2-40B4-BE49-F238E27FC236}">
                <a16:creationId xmlns:a16="http://schemas.microsoft.com/office/drawing/2014/main" id="{65916DCF-80C2-4EC5-BDEC-882A9D639F97}"/>
              </a:ext>
            </a:extLst>
          </p:cNvPr>
          <p:cNvSpPr txBox="1"/>
          <p:nvPr/>
        </p:nvSpPr>
        <p:spPr>
          <a:xfrm>
            <a:off x="9040508" y="3109891"/>
            <a:ext cx="2866497" cy="584775"/>
          </a:xfrm>
          <a:prstGeom prst="rect">
            <a:avLst/>
          </a:prstGeom>
          <a:noFill/>
        </p:spPr>
        <p:txBody>
          <a:bodyPr wrap="square" rtlCol="0">
            <a:spAutoFit/>
          </a:bodyPr>
          <a:lstStyle/>
          <a:p>
            <a:r>
              <a:rPr lang="en-GB" sz="1600" dirty="0"/>
              <a:t>Increases in </a:t>
            </a:r>
            <a:r>
              <a:rPr lang="en-GB" sz="1600" b="1" dirty="0"/>
              <a:t>demand volumes </a:t>
            </a:r>
            <a:r>
              <a:rPr lang="en-GB" sz="1600" dirty="0"/>
              <a:t>expected (~3 times)</a:t>
            </a:r>
            <a:endParaRPr lang="en-GB" sz="1200" dirty="0"/>
          </a:p>
        </p:txBody>
      </p:sp>
      <p:sp>
        <p:nvSpPr>
          <p:cNvPr id="16" name="Rectangle 15">
            <a:extLst>
              <a:ext uri="{FF2B5EF4-FFF2-40B4-BE49-F238E27FC236}">
                <a16:creationId xmlns:a16="http://schemas.microsoft.com/office/drawing/2014/main" id="{7845642B-0D23-44BE-BB44-014ED2882A8D}"/>
              </a:ext>
            </a:extLst>
          </p:cNvPr>
          <p:cNvSpPr/>
          <p:nvPr/>
        </p:nvSpPr>
        <p:spPr>
          <a:xfrm>
            <a:off x="9013013" y="4808301"/>
            <a:ext cx="3009481" cy="830997"/>
          </a:xfrm>
          <a:prstGeom prst="rect">
            <a:avLst/>
          </a:prstGeom>
        </p:spPr>
        <p:txBody>
          <a:bodyPr wrap="square">
            <a:spAutoFit/>
          </a:bodyPr>
          <a:lstStyle/>
          <a:p>
            <a:r>
              <a:rPr lang="en-GB" sz="1600" dirty="0">
                <a:latin typeface="Calibri" panose="020F0502020204030204" pitchFamily="34" charset="0"/>
                <a:ea typeface="Times New Roman" panose="02020603050405020304" pitchFamily="18" charset="0"/>
              </a:rPr>
              <a:t>Boost </a:t>
            </a:r>
            <a:r>
              <a:rPr lang="en-GB" sz="1600" b="1" dirty="0">
                <a:latin typeface="Calibri" panose="020F0502020204030204" pitchFamily="34" charset="0"/>
                <a:ea typeface="Times New Roman" panose="02020603050405020304" pitchFamily="18" charset="0"/>
              </a:rPr>
              <a:t>economic development </a:t>
            </a:r>
            <a:r>
              <a:rPr lang="en-GB" sz="1600" dirty="0">
                <a:latin typeface="Calibri" panose="020F0502020204030204" pitchFamily="34" charset="0"/>
                <a:ea typeface="Times New Roman" panose="02020603050405020304" pitchFamily="18" charset="0"/>
              </a:rPr>
              <a:t>and </a:t>
            </a:r>
            <a:r>
              <a:rPr lang="en-GB" sz="1600" b="1" dirty="0">
                <a:latin typeface="Calibri" panose="020F0502020204030204" pitchFamily="34" charset="0"/>
                <a:ea typeface="Times New Roman" panose="02020603050405020304" pitchFamily="18" charset="0"/>
              </a:rPr>
              <a:t>social integration </a:t>
            </a:r>
            <a:r>
              <a:rPr lang="en-GB" sz="1600" dirty="0">
                <a:latin typeface="Calibri" panose="020F0502020204030204" pitchFamily="34" charset="0"/>
                <a:ea typeface="Times New Roman" panose="02020603050405020304" pitchFamily="18" charset="0"/>
              </a:rPr>
              <a:t>in Campania and Puglia</a:t>
            </a:r>
            <a:endParaRPr lang="en-GB" sz="1600" dirty="0"/>
          </a:p>
        </p:txBody>
      </p:sp>
      <p:pic>
        <p:nvPicPr>
          <p:cNvPr id="17" name="Picture 16">
            <a:extLst>
              <a:ext uri="{FF2B5EF4-FFF2-40B4-BE49-F238E27FC236}">
                <a16:creationId xmlns:a16="http://schemas.microsoft.com/office/drawing/2014/main" id="{78B859B0-CCF8-418A-AE31-D726A40E7CA9}"/>
              </a:ext>
            </a:extLst>
          </p:cNvPr>
          <p:cNvPicPr>
            <a:picLocks noChangeAspect="1"/>
          </p:cNvPicPr>
          <p:nvPr/>
        </p:nvPicPr>
        <p:blipFill>
          <a:blip r:embed="rId8"/>
          <a:stretch>
            <a:fillRect/>
          </a:stretch>
        </p:blipFill>
        <p:spPr>
          <a:xfrm>
            <a:off x="8179029" y="3195798"/>
            <a:ext cx="767862" cy="642458"/>
          </a:xfrm>
          <a:prstGeom prst="rect">
            <a:avLst/>
          </a:prstGeom>
        </p:spPr>
      </p:pic>
      <p:pic>
        <p:nvPicPr>
          <p:cNvPr id="18" name="Picture 17">
            <a:extLst>
              <a:ext uri="{FF2B5EF4-FFF2-40B4-BE49-F238E27FC236}">
                <a16:creationId xmlns:a16="http://schemas.microsoft.com/office/drawing/2014/main" id="{332C6305-658E-48CE-837F-3207102AAFCD}"/>
              </a:ext>
            </a:extLst>
          </p:cNvPr>
          <p:cNvPicPr>
            <a:picLocks noChangeAspect="1"/>
          </p:cNvPicPr>
          <p:nvPr/>
        </p:nvPicPr>
        <p:blipFill>
          <a:blip r:embed="rId9"/>
          <a:stretch>
            <a:fillRect/>
          </a:stretch>
        </p:blipFill>
        <p:spPr>
          <a:xfrm>
            <a:off x="8245301" y="4892939"/>
            <a:ext cx="723345" cy="614105"/>
          </a:xfrm>
          <a:prstGeom prst="rect">
            <a:avLst/>
          </a:prstGeom>
        </p:spPr>
      </p:pic>
      <p:pic>
        <p:nvPicPr>
          <p:cNvPr id="19" name="Picture 2" descr="Climate action black icon. Corporate social responsibility. Sustainable  Development Goals. SDG sign. Pictogram for ad, web, mobile app. UI UX  design Stock Vector Image &amp; Art - Alamy">
            <a:extLst>
              <a:ext uri="{FF2B5EF4-FFF2-40B4-BE49-F238E27FC236}">
                <a16:creationId xmlns:a16="http://schemas.microsoft.com/office/drawing/2014/main" id="{D66E54A1-285E-4C29-BCCB-FFF0E41BDAC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59446"/>
          <a:stretch/>
        </p:blipFill>
        <p:spPr bwMode="auto">
          <a:xfrm>
            <a:off x="8215087" y="4226346"/>
            <a:ext cx="708814" cy="44171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74D94C3-B6B5-4DA9-A16E-1A82C294AD46}"/>
              </a:ext>
            </a:extLst>
          </p:cNvPr>
          <p:cNvSpPr txBox="1"/>
          <p:nvPr/>
        </p:nvSpPr>
        <p:spPr>
          <a:xfrm>
            <a:off x="9013013" y="4234218"/>
            <a:ext cx="2921486" cy="338554"/>
          </a:xfrm>
          <a:prstGeom prst="rect">
            <a:avLst/>
          </a:prstGeom>
          <a:noFill/>
        </p:spPr>
        <p:txBody>
          <a:bodyPr wrap="square" rtlCol="0">
            <a:spAutoFit/>
          </a:bodyPr>
          <a:lstStyle/>
          <a:p>
            <a:r>
              <a:rPr lang="en-GB" sz="1600" b="1" dirty="0"/>
              <a:t>Greener</a:t>
            </a:r>
            <a:endParaRPr lang="en-GB" sz="1600" dirty="0"/>
          </a:p>
        </p:txBody>
      </p:sp>
      <p:sp>
        <p:nvSpPr>
          <p:cNvPr id="21" name="Rectangle 20">
            <a:extLst>
              <a:ext uri="{FF2B5EF4-FFF2-40B4-BE49-F238E27FC236}">
                <a16:creationId xmlns:a16="http://schemas.microsoft.com/office/drawing/2014/main" id="{49416374-8E5E-41CA-BF8A-948728981D1A}"/>
              </a:ext>
            </a:extLst>
          </p:cNvPr>
          <p:cNvSpPr/>
          <p:nvPr/>
        </p:nvSpPr>
        <p:spPr>
          <a:xfrm>
            <a:off x="8155692" y="5779100"/>
            <a:ext cx="4036308" cy="338554"/>
          </a:xfrm>
          <a:prstGeom prst="rect">
            <a:avLst/>
          </a:prstGeom>
        </p:spPr>
        <p:txBody>
          <a:bodyPr wrap="square">
            <a:spAutoFit/>
          </a:bodyPr>
          <a:lstStyle/>
          <a:p>
            <a:r>
              <a:rPr lang="en-GB" sz="1600" b="1" dirty="0"/>
              <a:t>JASPERS</a:t>
            </a:r>
            <a:r>
              <a:rPr lang="en-GB" sz="1600" dirty="0"/>
              <a:t> supported the project with a TA</a:t>
            </a:r>
          </a:p>
        </p:txBody>
      </p:sp>
    </p:spTree>
    <p:extLst>
      <p:ext uri="{BB962C8B-B14F-4D97-AF65-F5344CB8AC3E}">
        <p14:creationId xmlns:p14="http://schemas.microsoft.com/office/powerpoint/2010/main" val="526317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4809</TotalTime>
  <Words>934</Words>
  <Application>Microsoft Office PowerPoint</Application>
  <PresentationFormat>Widescreen</PresentationFormat>
  <Paragraphs>120</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Roboto</vt:lpstr>
      <vt:lpstr>Office Theme</vt:lpstr>
      <vt:lpstr>  On our way:  Transport in the EU Climate Bank EIB Transport Lending Policy 2022 "Criticality of WB6 nodes and links: WB6 European Transport Corridor Western Gate” 20 December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Investment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cars, vans and trucks</dc:title>
  <dc:creator>KEULEN Birgitte</dc:creator>
  <cp:lastModifiedBy>MANOLOVA Petia</cp:lastModifiedBy>
  <cp:revision>166</cp:revision>
  <cp:lastPrinted>2021-11-15T08:35:00Z</cp:lastPrinted>
  <dcterms:created xsi:type="dcterms:W3CDTF">2021-06-25T08:46:26Z</dcterms:created>
  <dcterms:modified xsi:type="dcterms:W3CDTF">2022-12-18T16:01:22Z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2b66c57-0888-49c5-9c42-f8765a044c7f_Enabled">
    <vt:lpwstr>true</vt:lpwstr>
  </property>
  <property fmtid="{D5CDD505-2E9C-101B-9397-08002B2CF9AE}" pid="3" name="MSIP_Label_a2b66c57-0888-49c5-9c42-f8765a044c7f_SetDate">
    <vt:lpwstr>2022-12-18T16:01:22Z</vt:lpwstr>
  </property>
  <property fmtid="{D5CDD505-2E9C-101B-9397-08002B2CF9AE}" pid="4" name="MSIP_Label_a2b66c57-0888-49c5-9c42-f8765a044c7f_Method">
    <vt:lpwstr>Privileged</vt:lpwstr>
  </property>
  <property fmtid="{D5CDD505-2E9C-101B-9397-08002B2CF9AE}" pid="5" name="MSIP_Label_a2b66c57-0888-49c5-9c42-f8765a044c7f_Name">
    <vt:lpwstr>Default Public</vt:lpwstr>
  </property>
  <property fmtid="{D5CDD505-2E9C-101B-9397-08002B2CF9AE}" pid="6" name="MSIP_Label_a2b66c57-0888-49c5-9c42-f8765a044c7f_SiteId">
    <vt:lpwstr>0b96d5d2-d153-4370-a2c7-8a926f24c8a1</vt:lpwstr>
  </property>
  <property fmtid="{D5CDD505-2E9C-101B-9397-08002B2CF9AE}" pid="7" name="MSIP_Label_a2b66c57-0888-49c5-9c42-f8765a044c7f_ActionId">
    <vt:lpwstr>f68736ae-2a6d-4066-b10e-24a77b939077</vt:lpwstr>
  </property>
  <property fmtid="{D5CDD505-2E9C-101B-9397-08002B2CF9AE}" pid="8" name="MSIP_Label_a2b66c57-0888-49c5-9c42-f8765a044c7f_ContentBits">
    <vt:lpwstr>1</vt:lpwstr>
  </property>
</Properties>
</file>