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8" r:id="rId5"/>
    <p:sldId id="259" r:id="rId6"/>
    <p:sldId id="270" r:id="rId7"/>
    <p:sldId id="272" r:id="rId8"/>
    <p:sldId id="273" r:id="rId9"/>
    <p:sldId id="269" r:id="rId10"/>
    <p:sldId id="274" r:id="rId11"/>
    <p:sldId id="271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91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EACA9-43D5-41CB-8019-3BB0FECEBD0B}" type="datetimeFigureOut">
              <a:rPr lang="it-IT" smtClean="0"/>
              <a:t>07/12/2022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CE899-BDE0-4FAB-B547-ED69970A54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6669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7DC5CB-0E96-FD14-AB90-99AAB8EA4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B616EA1-D9D3-178B-8005-769718C578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7D5BD62-45BD-C81B-718A-00838C6C8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0BA2-1712-44FC-95E6-3A326D3D8DA7}" type="datetime1">
              <a:rPr lang="it-IT" smtClean="0"/>
              <a:t>07/12/2022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B77CAF0-B0C4-AFDD-2B45-734A3CC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3A85898-0375-4B41-BA1E-A32E3E039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84ED-50F8-4F09-A7E8-AFBE0258F4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9230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679E38-075E-D36F-9E15-75CF26917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CF2DB8E-9609-13C1-A958-BD353DB5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7B09EDE-513F-5B4E-103E-1653D4B50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5BF32-A13D-45EF-8F77-02723FADD4D2}" type="datetime1">
              <a:rPr lang="it-IT" smtClean="0"/>
              <a:t>07/12/2022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B087B3B-E1EE-3E41-3D3F-78ECB15F1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1BDD88E-3818-7851-6D16-312730697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84ED-50F8-4F09-A7E8-AFBE0258F4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9140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40A8C51-AA0E-69DA-6F4A-C087DC1F90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7E31B0C-731C-00E2-BB34-4B68DFB06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111F399-7E35-3D51-827A-0A64CD21C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8F9E-67A7-4F52-8CA9-0363B1444331}" type="datetime1">
              <a:rPr lang="it-IT" smtClean="0"/>
              <a:t>07/12/2022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253656-B86C-2CF7-9777-B84FA06E3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08E18E4-EAB6-4D2A-B5CE-E58332D39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84ED-50F8-4F09-A7E8-AFBE0258F4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9907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3ACF5B65-A677-AA4C-81E1-349BE30DA34A}"/>
              </a:ext>
            </a:extLst>
          </p:cNvPr>
          <p:cNvSpPr/>
          <p:nvPr userDrawn="1"/>
        </p:nvSpPr>
        <p:spPr>
          <a:xfrm>
            <a:off x="10386776" y="5402202"/>
            <a:ext cx="1805224" cy="14557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>
              <a:ln>
                <a:noFill/>
              </a:ln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508BB56-A734-2ED0-EDAB-C5D072BACD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375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53">
          <p15:clr>
            <a:srgbClr val="FBAE40"/>
          </p15:clr>
        </p15:guide>
        <p15:guide id="2" pos="5307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C3F9EC-1741-D105-ED34-875306A3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7C32C1-7C62-5DC5-196A-E82641CDC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8DDBC92-2AE7-3329-458E-CDBEF6079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17C0-E25A-44C0-A62C-AF41DE842FD8}" type="datetime1">
              <a:rPr lang="it-IT" smtClean="0"/>
              <a:t>07/12/2022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D740649-18B7-77D5-F978-C98D4540A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29CE58E-650D-3DB2-5319-DE191335B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84ED-50F8-4F09-A7E8-AFBE0258F4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186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53B2B5-9081-4E6D-EE4A-BFF913E24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7C8D384-CFD0-5780-6695-000EC9ECA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931D17F-DA72-D936-BA0C-34C7B79F2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7C56-ACC8-4CD2-BA98-E53248A1181E}" type="datetime1">
              <a:rPr lang="it-IT" smtClean="0"/>
              <a:t>07/12/2022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3226D9-1073-5A35-540C-3688E6CEA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F078BE2-4D3B-9392-0638-4F97CF3C3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84ED-50F8-4F09-A7E8-AFBE0258F4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302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DCFFCB-D871-4D8D-D11E-20AF9C28F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FC50F2-8A5F-96B3-0D4B-D60C30C764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2FDBB17-47BB-96E2-9349-F8177BC4A0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A9F618B-E785-0691-A88F-BFAD7001F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D0A3-3EC9-4084-9514-A1EDF41F8713}" type="datetime1">
              <a:rPr lang="it-IT" smtClean="0"/>
              <a:t>07/12/2022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DE59DDE-36D6-510E-6B92-9CBF71533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4DA115C-FF6E-B494-0A6B-32B89535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84ED-50F8-4F09-A7E8-AFBE0258F4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7505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58A301-0C62-D883-85B1-B05CCF4E9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1453C88-1C10-BFE4-3EA6-5E54EC7A9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B44286E-1AE8-05A2-6249-ED67D3E3FB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EAF7EB9-B651-1971-9CCA-DB712A326F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CFF9C90-A765-BBDA-7401-AA7BE39DA3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FFE33F3-1B9C-3367-6DC9-C3A0B4086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B2C4-EA93-4D13-A457-BE2A4BE98AA1}" type="datetime1">
              <a:rPr lang="it-IT" smtClean="0"/>
              <a:t>07/12/2022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7623C4E-32F9-A0BA-A452-5C6189912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F4F930E-A22D-9202-370A-E76503E80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84ED-50F8-4F09-A7E8-AFBE0258F4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114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B12D95-EC06-987D-A721-0299E4662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900DC05-64ED-7177-2654-FF665F9E5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86FF-D116-4744-9E3D-E31FB7A8624F}" type="datetime1">
              <a:rPr lang="it-IT" smtClean="0"/>
              <a:t>07/12/2022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F2D5F8A-4316-04DE-0187-9DAA60DBB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B856EE4-3682-0919-08D3-8708A58ED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84ED-50F8-4F09-A7E8-AFBE0258F4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9217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B83EB44-3EBF-B4BC-B59C-99E619757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29FC-B449-45E2-9A0F-28DDC0882682}" type="datetime1">
              <a:rPr lang="it-IT" smtClean="0"/>
              <a:t>07/12/2022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1B7FD25-6643-0D2D-2BBE-C51A4BD64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3E21BCF-B939-1C5D-FE3C-A7827A80F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84ED-50F8-4F09-A7E8-AFBE0258F4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8994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80DFEF-4DC0-2AA7-B12B-8BF30DCA0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53CB88-0BDB-671C-4B4B-8A62AA87C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2405CF6-6A42-FE5A-2D14-24D19981BE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26EFBC5-2A84-E8AA-4133-17200DAAF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D43B-6679-4981-B724-DE076A7EE84D}" type="datetime1">
              <a:rPr lang="it-IT" smtClean="0"/>
              <a:t>07/12/2022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0088880-05B0-3173-EA37-B41B6CB7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43444E5-CA96-BE04-327E-158B17471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84ED-50F8-4F09-A7E8-AFBE0258F4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5679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B1F03F-B3F0-BDA7-1ACC-DC4FE0C46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C508DDF-4A91-7C00-B67F-2203B3E95B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F387C9A-5A6F-7A52-4DB5-279643BCAE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B2E7F1D-6768-1030-6CCE-87C106A4F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DD73-97F5-4741-A467-2A467113E0DE}" type="datetime1">
              <a:rPr lang="it-IT" smtClean="0"/>
              <a:t>07/12/2022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05F56ED-73A2-9BBE-006C-3C039B9D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2B13880-68D2-D7D3-ED60-19A40A1E1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84ED-50F8-4F09-A7E8-AFBE0258F4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073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D95CEB7-B97B-99C5-7784-6D752914A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A630D1E-A0A1-5ADB-F015-71F5AD3FB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C06F435-1AE3-B51E-8B1D-3B041C8CC6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E2E9D-64DD-449E-A8F2-B15C41D82511}" type="datetime1">
              <a:rPr lang="it-IT" smtClean="0"/>
              <a:t>07/12/2022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C839AE-A85E-0A58-FC74-910C22EC15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F3D28B3-87AA-382D-5214-7DF6CB9E17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E84ED-50F8-4F09-A7E8-AFBE0258F4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6750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taly-albania-montenegro.eu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3A7FBB8E-49B4-DAF8-833C-6BC0AB3CEB7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6" y="-1016"/>
            <a:ext cx="12190194" cy="6859016"/>
          </a:xfrm>
          <a:prstGeom prst="rect">
            <a:avLst/>
          </a:prstGeom>
        </p:spPr>
      </p:pic>
      <p:sp>
        <p:nvSpPr>
          <p:cNvPr id="7" name="Segnaposto testo 3">
            <a:extLst>
              <a:ext uri="{FF2B5EF4-FFF2-40B4-BE49-F238E27FC236}">
                <a16:creationId xmlns:a16="http://schemas.microsoft.com/office/drawing/2014/main" id="{54469A2A-734B-6CBF-FDCE-B685DD6265F9}"/>
              </a:ext>
            </a:extLst>
          </p:cNvPr>
          <p:cNvSpPr txBox="1">
            <a:spLocks/>
          </p:cNvSpPr>
          <p:nvPr/>
        </p:nvSpPr>
        <p:spPr>
          <a:xfrm>
            <a:off x="533215" y="1968500"/>
            <a:ext cx="5562785" cy="914400"/>
          </a:xfrm>
          <a:prstGeom prst="rect">
            <a:avLst/>
          </a:prstGeom>
        </p:spPr>
        <p:txBody>
          <a:bodyPr anchor="ctr"/>
          <a:lstStyle>
            <a:lvl1pPr marL="6350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</a:pPr>
            <a:r>
              <a:rPr lang="en-US" sz="3800" spc="-15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Interreg IPA South Adriatic and Youth</a:t>
            </a:r>
            <a:endParaRPr lang="it-IT" sz="3800" spc="-150" dirty="0">
              <a:solidFill>
                <a:srgbClr val="213F7E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C42555D-ACC9-A2AF-F695-E4F37579D1DE}"/>
              </a:ext>
            </a:extLst>
          </p:cNvPr>
          <p:cNvSpPr txBox="1"/>
          <p:nvPr/>
        </p:nvSpPr>
        <p:spPr>
          <a:xfrm>
            <a:off x="533215" y="4712896"/>
            <a:ext cx="3310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Mauro Novello</a:t>
            </a:r>
          </a:p>
          <a:p>
            <a:r>
              <a:rPr lang="en-US" sz="1600" b="1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JS of the Interreg IPA South Adriatic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858385CB-32D7-621C-2309-34761C50CA1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138" y="653871"/>
            <a:ext cx="4492942" cy="539762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8FB58DDA-F861-0C10-6B92-35760C4C15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137" y="5720786"/>
            <a:ext cx="1254605" cy="584774"/>
          </a:xfrm>
          <a:prstGeom prst="rect">
            <a:avLst/>
          </a:prstGeom>
        </p:spPr>
      </p:pic>
      <p:sp>
        <p:nvSpPr>
          <p:cNvPr id="11" name="Segnaposto testo 3">
            <a:extLst>
              <a:ext uri="{FF2B5EF4-FFF2-40B4-BE49-F238E27FC236}">
                <a16:creationId xmlns:a16="http://schemas.microsoft.com/office/drawing/2014/main" id="{7D54C874-D951-9C68-1650-90B3EB114299}"/>
              </a:ext>
            </a:extLst>
          </p:cNvPr>
          <p:cNvSpPr txBox="1">
            <a:spLocks/>
          </p:cNvSpPr>
          <p:nvPr/>
        </p:nvSpPr>
        <p:spPr>
          <a:xfrm>
            <a:off x="533215" y="3067793"/>
            <a:ext cx="4953185" cy="1317171"/>
          </a:xfrm>
          <a:prstGeom prst="rect">
            <a:avLst/>
          </a:prstGeom>
        </p:spPr>
        <p:txBody>
          <a:bodyPr anchor="ctr"/>
          <a:lstStyle>
            <a:lvl1pPr marL="6350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 i="1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INTERREG IPA EUSAIR YOUTH CONFERENCE</a:t>
            </a:r>
          </a:p>
          <a:p>
            <a:r>
              <a:rPr lang="en-US" sz="2000" b="0" i="1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“On a meaningful involvement of youth in European Cooperation” </a:t>
            </a:r>
          </a:p>
          <a:p>
            <a:r>
              <a:rPr lang="en-US" sz="2000" b="0" i="1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Tirana, 9 December 2022 Hotel</a:t>
            </a:r>
            <a:endParaRPr lang="it-IT" sz="2000" b="0" i="1" dirty="0">
              <a:solidFill>
                <a:srgbClr val="213F7E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531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3928B2DC-21B6-D677-FCA3-06075D0AD0C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2BD37A21-492D-66FE-782E-5E0AF8094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84ED-50F8-4F09-A7E8-AFBE0258F466}" type="slidenum">
              <a:rPr lang="it-IT" sz="1400" smtClean="0">
                <a:solidFill>
                  <a:schemeClr val="accent1">
                    <a:lumMod val="50000"/>
                  </a:schemeClr>
                </a:solidFill>
              </a:rPr>
              <a:t>10</a:t>
            </a:fld>
            <a:endParaRPr lang="it-IT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Segnaposto testo 2">
            <a:extLst>
              <a:ext uri="{FF2B5EF4-FFF2-40B4-BE49-F238E27FC236}">
                <a16:creationId xmlns:a16="http://schemas.microsoft.com/office/drawing/2014/main" id="{08A44752-7E8C-6C16-5D7A-42039C7CB586}"/>
              </a:ext>
            </a:extLst>
          </p:cNvPr>
          <p:cNvSpPr txBox="1">
            <a:spLocks/>
          </p:cNvSpPr>
          <p:nvPr/>
        </p:nvSpPr>
        <p:spPr>
          <a:xfrm>
            <a:off x="1149592" y="1577429"/>
            <a:ext cx="11042408" cy="4964599"/>
          </a:xfrm>
          <a:prstGeom prst="rect">
            <a:avLst/>
          </a:prstGeom>
          <a:noFill/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it-IT" sz="2800" b="1" u="sng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S.O. 1 </a:t>
            </a:r>
            <a:r>
              <a:rPr lang="it-IT" sz="2800" b="1" u="sng" dirty="0" err="1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SMEs</a:t>
            </a:r>
            <a:r>
              <a:rPr lang="it-IT" sz="2800" b="1" u="sng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&amp; 2.1 Environment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it-IT" sz="2600" b="1" u="sng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HISTEK </a:t>
            </a: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- </a:t>
            </a:r>
            <a:r>
              <a:rPr lang="it-IT" sz="2600" dirty="0" err="1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technical</a:t>
            </a: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it-IT" sz="2600" dirty="0" err="1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qualifications</a:t>
            </a: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for </a:t>
            </a:r>
            <a:r>
              <a:rPr lang="it-IT" sz="2600" dirty="0" err="1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young</a:t>
            </a: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it-IT" sz="2600" dirty="0" err="1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people</a:t>
            </a: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   https://histek.italy-albania-montenegro.eu/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it-IT" sz="2600" b="1" u="sng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WELCOME </a:t>
            </a: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- beach </a:t>
            </a:r>
            <a:r>
              <a:rPr lang="it-IT" sz="2600" dirty="0" err="1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cleaning</a:t>
            </a: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with </a:t>
            </a:r>
            <a:r>
              <a:rPr lang="it-IT" sz="2600" dirty="0" err="1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young</a:t>
            </a: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it-IT" sz="2600" dirty="0" err="1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people</a:t>
            </a: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   https://welcome.italy-albania-montenegro.eu/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it-IT" sz="2600" b="1" u="sng" dirty="0" err="1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CrossWater</a:t>
            </a:r>
            <a:r>
              <a:rPr lang="it-IT" sz="2600" b="1" u="sng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- </a:t>
            </a:r>
            <a:r>
              <a:rPr lang="it-IT" sz="2600" dirty="0" err="1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awareness</a:t>
            </a: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it-IT" sz="2600" dirty="0" err="1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campaigns</a:t>
            </a: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on water in </a:t>
            </a:r>
            <a:r>
              <a:rPr lang="it-IT" sz="2600" dirty="0" err="1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schools</a:t>
            </a: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   https://crosswater.italy-albania-montenegro.eu/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it-IT" sz="2600" b="1" u="sng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LASPEH </a:t>
            </a: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- </a:t>
            </a:r>
            <a:r>
              <a:rPr lang="it-IT" sz="2600" dirty="0" err="1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awareness</a:t>
            </a: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it-IT" sz="2600" dirty="0" err="1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campaigns</a:t>
            </a: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on </a:t>
            </a:r>
            <a:r>
              <a:rPr lang="it-IT" sz="2600" dirty="0" err="1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biodiversity</a:t>
            </a: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in </a:t>
            </a:r>
            <a:r>
              <a:rPr lang="it-IT" sz="2600" dirty="0" err="1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schools</a:t>
            </a: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   https://laspeh.italy-albania-montenegro.eu/ </a:t>
            </a: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2968C543-D12A-BE1C-E180-EC821A48617F}"/>
              </a:ext>
            </a:extLst>
          </p:cNvPr>
          <p:cNvSpPr txBox="1">
            <a:spLocks/>
          </p:cNvSpPr>
          <p:nvPr/>
        </p:nvSpPr>
        <p:spPr>
          <a:xfrm>
            <a:off x="1149592" y="454758"/>
            <a:ext cx="8664968" cy="806700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2014-2020 ACTIONS WITH YOUNG CITIZENS </a:t>
            </a:r>
            <a:r>
              <a:rPr lang="en-US" sz="3000" b="1" i="1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Financed examples / 2</a:t>
            </a:r>
            <a:endParaRPr lang="it-IT" sz="3000" b="1" i="1" dirty="0">
              <a:solidFill>
                <a:srgbClr val="213F7E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962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3">
            <a:extLst>
              <a:ext uri="{FF2B5EF4-FFF2-40B4-BE49-F238E27FC236}">
                <a16:creationId xmlns:a16="http://schemas.microsoft.com/office/drawing/2014/main" id="{F2961D46-0344-B5B6-6CB3-3A1371EA7CB7}"/>
              </a:ext>
            </a:extLst>
          </p:cNvPr>
          <p:cNvSpPr txBox="1">
            <a:spLocks/>
          </p:cNvSpPr>
          <p:nvPr/>
        </p:nvSpPr>
        <p:spPr>
          <a:xfrm>
            <a:off x="1051375" y="3003990"/>
            <a:ext cx="5814900" cy="425010"/>
          </a:xfrm>
          <a:prstGeom prst="rect">
            <a:avLst/>
          </a:prstGeom>
        </p:spPr>
        <p:txBody>
          <a:bodyPr anchor="ctr"/>
          <a:lstStyle>
            <a:lvl1pPr marL="6350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</a:pPr>
            <a:r>
              <a:rPr lang="en-US" sz="4800" spc="-15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Thanks for your</a:t>
            </a:r>
          </a:p>
          <a:p>
            <a:pPr>
              <a:lnSpc>
                <a:spcPct val="70000"/>
              </a:lnSpc>
            </a:pPr>
            <a:r>
              <a:rPr lang="en-US" sz="4800" spc="-15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attention</a:t>
            </a:r>
            <a:endParaRPr lang="it-IT" sz="4800" spc="-150" dirty="0">
              <a:solidFill>
                <a:srgbClr val="213F7E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testo 18">
            <a:extLst>
              <a:ext uri="{FF2B5EF4-FFF2-40B4-BE49-F238E27FC236}">
                <a16:creationId xmlns:a16="http://schemas.microsoft.com/office/drawing/2014/main" id="{FA0B48DB-E040-086B-019D-D23896A77F72}"/>
              </a:ext>
            </a:extLst>
          </p:cNvPr>
          <p:cNvSpPr txBox="1">
            <a:spLocks/>
          </p:cNvSpPr>
          <p:nvPr/>
        </p:nvSpPr>
        <p:spPr>
          <a:xfrm>
            <a:off x="1149527" y="4813301"/>
            <a:ext cx="5815012" cy="1155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i="1" dirty="0" err="1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Contacts</a:t>
            </a:r>
            <a:r>
              <a:rPr lang="it-IT" sz="1600" i="1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:</a:t>
            </a:r>
          </a:p>
          <a:p>
            <a:pPr algn="l">
              <a:spcBef>
                <a:spcPts val="600"/>
              </a:spcBef>
            </a:pPr>
            <a:r>
              <a:rPr lang="it-IT" sz="1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Joint Secretariat</a:t>
            </a:r>
          </a:p>
          <a:p>
            <a:pPr algn="l"/>
            <a:r>
              <a:rPr lang="it-IT" sz="1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js@italy-albania-montenegro.eu</a:t>
            </a:r>
          </a:p>
          <a:p>
            <a:pPr algn="l"/>
            <a:r>
              <a:rPr lang="it-IT" sz="1600" dirty="0" err="1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www.italy-albania-montenegro.eu</a:t>
            </a:r>
            <a:endParaRPr lang="it-IT" sz="1600" dirty="0">
              <a:solidFill>
                <a:srgbClr val="213F7E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algn="l"/>
            <a:endParaRPr lang="it-IT" sz="1600" dirty="0">
              <a:solidFill>
                <a:srgbClr val="213F7E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11E3352-335E-7CFF-F523-4F07E00FD2A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374" y="866316"/>
            <a:ext cx="4439477" cy="535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06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3928B2DC-21B6-D677-FCA3-06075D0AD0C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2BD37A21-492D-66FE-782E-5E0AF8094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84ED-50F8-4F09-A7E8-AFBE0258F466}" type="slidenum">
              <a:rPr lang="it-IT" sz="1400" smtClean="0">
                <a:solidFill>
                  <a:schemeClr val="accent1">
                    <a:lumMod val="50000"/>
                  </a:schemeClr>
                </a:solidFill>
              </a:rPr>
              <a:t>2</a:t>
            </a:fld>
            <a:endParaRPr lang="it-IT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Segnaposto testo 2">
            <a:extLst>
              <a:ext uri="{FF2B5EF4-FFF2-40B4-BE49-F238E27FC236}">
                <a16:creationId xmlns:a16="http://schemas.microsoft.com/office/drawing/2014/main" id="{08A44752-7E8C-6C16-5D7A-42039C7CB586}"/>
              </a:ext>
            </a:extLst>
          </p:cNvPr>
          <p:cNvSpPr txBox="1">
            <a:spLocks/>
          </p:cNvSpPr>
          <p:nvPr/>
        </p:nvSpPr>
        <p:spPr>
          <a:xfrm>
            <a:off x="1149593" y="1196523"/>
            <a:ext cx="5129288" cy="4964599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endParaRPr lang="it-IT" sz="3200" dirty="0">
              <a:solidFill>
                <a:srgbClr val="213F7E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it-IT" sz="3200" dirty="0" err="1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Italy</a:t>
            </a:r>
            <a:r>
              <a:rPr lang="it-IT" sz="32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: Puglia + Molise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it-IT" sz="32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Albania &amp; Montenegro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it-IT" sz="32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  (</a:t>
            </a:r>
            <a:r>
              <a:rPr lang="it-IT" sz="3200" dirty="0" err="1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whole</a:t>
            </a:r>
            <a:r>
              <a:rPr lang="it-IT" sz="32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it-IT" sz="3200" dirty="0" err="1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territory</a:t>
            </a:r>
            <a:r>
              <a:rPr lang="it-IT" sz="32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spcBef>
                <a:spcPts val="1200"/>
              </a:spcBef>
              <a:buNone/>
            </a:pPr>
            <a:endParaRPr lang="it-IT" sz="3200" dirty="0">
              <a:solidFill>
                <a:srgbClr val="213F7E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it-IT" sz="32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*+ art. 22 ETC </a:t>
            </a:r>
            <a:r>
              <a:rPr lang="it-IT" sz="3200" dirty="0" err="1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flexibility</a:t>
            </a:r>
            <a:r>
              <a:rPr lang="it-IT" sz="32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esp. for </a:t>
            </a:r>
            <a:r>
              <a:rPr lang="it-IT" sz="3200" dirty="0" err="1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Italian</a:t>
            </a:r>
            <a:r>
              <a:rPr lang="it-IT" sz="32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it-IT" sz="3200" dirty="0" err="1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Regions</a:t>
            </a:r>
            <a:endParaRPr lang="it-IT" sz="3200" dirty="0">
              <a:solidFill>
                <a:srgbClr val="213F7E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2968C543-D12A-BE1C-E180-EC821A48617F}"/>
              </a:ext>
            </a:extLst>
          </p:cNvPr>
          <p:cNvSpPr txBox="1">
            <a:spLocks/>
          </p:cNvSpPr>
          <p:nvPr/>
        </p:nvSpPr>
        <p:spPr>
          <a:xfrm>
            <a:off x="1149592" y="454758"/>
            <a:ext cx="7271190" cy="806700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PROGRAMME AREA</a:t>
            </a:r>
            <a:endParaRPr lang="it-IT" sz="3600" b="1" dirty="0">
              <a:solidFill>
                <a:srgbClr val="213F7E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B94EDDA2-478C-2F87-1A4A-89F8D78E46D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118918"/>
            <a:ext cx="2130287" cy="474863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DDEA543C-C9AF-D047-3DDF-FFE6F98D423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1865234"/>
            <a:ext cx="4680000" cy="335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917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3928B2DC-21B6-D677-FCA3-06075D0AD0C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2BD37A21-492D-66FE-782E-5E0AF8094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84ED-50F8-4F09-A7E8-AFBE0258F466}" type="slidenum">
              <a:rPr lang="it-IT" sz="1400" smtClean="0">
                <a:solidFill>
                  <a:schemeClr val="accent1">
                    <a:lumMod val="50000"/>
                  </a:schemeClr>
                </a:solidFill>
              </a:rPr>
              <a:t>3</a:t>
            </a:fld>
            <a:endParaRPr lang="it-IT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2968C543-D12A-BE1C-E180-EC821A48617F}"/>
              </a:ext>
            </a:extLst>
          </p:cNvPr>
          <p:cNvSpPr txBox="1">
            <a:spLocks/>
          </p:cNvSpPr>
          <p:nvPr/>
        </p:nvSpPr>
        <p:spPr>
          <a:xfrm>
            <a:off x="1149592" y="454758"/>
            <a:ext cx="7271190" cy="806700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SPECIFIC OBJECTIVES</a:t>
            </a:r>
            <a:endParaRPr lang="it-IT" sz="3600" b="1" dirty="0">
              <a:solidFill>
                <a:srgbClr val="213F7E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B94EDDA2-478C-2F87-1A4A-89F8D78E46D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118918"/>
            <a:ext cx="2130287" cy="474863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EA793728-80AD-AC0B-5D87-38E861703FD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9899" y="2426233"/>
            <a:ext cx="10837475" cy="252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122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olo 1">
            <a:extLst>
              <a:ext uri="{FF2B5EF4-FFF2-40B4-BE49-F238E27FC236}">
                <a16:creationId xmlns:a16="http://schemas.microsoft.com/office/drawing/2014/main" id="{A89F2439-416C-2546-AFD0-005BAE49980E}"/>
              </a:ext>
            </a:extLst>
          </p:cNvPr>
          <p:cNvSpPr txBox="1">
            <a:spLocks/>
          </p:cNvSpPr>
          <p:nvPr/>
        </p:nvSpPr>
        <p:spPr>
          <a:xfrm>
            <a:off x="870183" y="519765"/>
            <a:ext cx="9694920" cy="1075600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" sz="3600" b="1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ACTIONS</a:t>
            </a:r>
            <a:endParaRPr lang="it-IT" sz="3600" b="1" dirty="0">
              <a:solidFill>
                <a:srgbClr val="213F7E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Segnaposto testo 2">
            <a:extLst>
              <a:ext uri="{FF2B5EF4-FFF2-40B4-BE49-F238E27FC236}">
                <a16:creationId xmlns:a16="http://schemas.microsoft.com/office/drawing/2014/main" id="{5AA064DE-1326-984A-99FA-5EF92C298F61}"/>
              </a:ext>
            </a:extLst>
          </p:cNvPr>
          <p:cNvSpPr txBox="1">
            <a:spLocks/>
          </p:cNvSpPr>
          <p:nvPr/>
        </p:nvSpPr>
        <p:spPr>
          <a:xfrm>
            <a:off x="870184" y="1436341"/>
            <a:ext cx="5895601" cy="4342159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For all Specific Objectives, following possible actions: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8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1) Public services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2) Digital services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3) Small investments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4) Innovative experimental applications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5) Agreements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6) Joint models / processes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7) Capacity building / trainings</a:t>
            </a:r>
          </a:p>
        </p:txBody>
      </p:sp>
    </p:spTree>
    <p:extLst>
      <p:ext uri="{BB962C8B-B14F-4D97-AF65-F5344CB8AC3E}">
        <p14:creationId xmlns:p14="http://schemas.microsoft.com/office/powerpoint/2010/main" val="46386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3928B2DC-21B6-D677-FCA3-06075D0AD0C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2BD37A21-492D-66FE-782E-5E0AF8094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84ED-50F8-4F09-A7E8-AFBE0258F466}" type="slidenum">
              <a:rPr lang="it-IT" sz="1400" smtClean="0">
                <a:solidFill>
                  <a:schemeClr val="accent1">
                    <a:lumMod val="50000"/>
                  </a:schemeClr>
                </a:solidFill>
              </a:rPr>
              <a:t>5</a:t>
            </a:fld>
            <a:endParaRPr lang="it-IT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Segnaposto testo 2">
            <a:extLst>
              <a:ext uri="{FF2B5EF4-FFF2-40B4-BE49-F238E27FC236}">
                <a16:creationId xmlns:a16="http://schemas.microsoft.com/office/drawing/2014/main" id="{08A44752-7E8C-6C16-5D7A-42039C7CB586}"/>
              </a:ext>
            </a:extLst>
          </p:cNvPr>
          <p:cNvSpPr txBox="1">
            <a:spLocks/>
          </p:cNvSpPr>
          <p:nvPr/>
        </p:nvSpPr>
        <p:spPr>
          <a:xfrm>
            <a:off x="1149592" y="1196523"/>
            <a:ext cx="9478651" cy="4964599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endParaRPr lang="it-IT" sz="3200" dirty="0">
              <a:solidFill>
                <a:srgbClr val="213F7E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2968C543-D12A-BE1C-E180-EC821A48617F}"/>
              </a:ext>
            </a:extLst>
          </p:cNvPr>
          <p:cNvSpPr txBox="1">
            <a:spLocks/>
          </p:cNvSpPr>
          <p:nvPr/>
        </p:nvSpPr>
        <p:spPr>
          <a:xfrm>
            <a:off x="1149592" y="454758"/>
            <a:ext cx="7271190" cy="806700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BENEFICIARIES AND TARGET GROUPS</a:t>
            </a:r>
            <a:endParaRPr lang="it-IT" sz="3600" b="1" dirty="0">
              <a:solidFill>
                <a:srgbClr val="213F7E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B94EDDA2-478C-2F87-1A4A-89F8D78E46D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118918"/>
            <a:ext cx="2130287" cy="474863"/>
          </a:xfrm>
          <a:prstGeom prst="rect">
            <a:avLst/>
          </a:prstGeom>
        </p:spPr>
      </p:pic>
      <p:sp>
        <p:nvSpPr>
          <p:cNvPr id="6" name="Segnaposto testo 2">
            <a:extLst>
              <a:ext uri="{FF2B5EF4-FFF2-40B4-BE49-F238E27FC236}">
                <a16:creationId xmlns:a16="http://schemas.microsoft.com/office/drawing/2014/main" id="{7EC9F5CE-E239-B43F-7392-90C85AE5F59A}"/>
              </a:ext>
            </a:extLst>
          </p:cNvPr>
          <p:cNvSpPr txBox="1">
            <a:spLocks/>
          </p:cNvSpPr>
          <p:nvPr/>
        </p:nvSpPr>
        <p:spPr>
          <a:xfrm>
            <a:off x="1149593" y="1516757"/>
            <a:ext cx="9892815" cy="2958405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000" dirty="0">
                <a:solidFill>
                  <a:srgbClr val="213F7E"/>
                </a:solidFill>
                <a:ea typeface="Open Sans" panose="020B0606030504020204" pitchFamily="34" charset="0"/>
                <a:cs typeface="Calibri" panose="020F0502020204030204" pitchFamily="34" charset="0"/>
              </a:rPr>
              <a:t>2014-2020 approach with beneficiaries, who participate in calls with project proposals, is confirmed: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200" dirty="0">
              <a:solidFill>
                <a:srgbClr val="213F7E"/>
              </a:solidFill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3200" dirty="0">
              <a:solidFill>
                <a:srgbClr val="213F7E"/>
              </a:solidFill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3200" dirty="0">
              <a:solidFill>
                <a:srgbClr val="213F7E"/>
              </a:solidFill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>
              <a:solidFill>
                <a:srgbClr val="213F7E"/>
              </a:solidFill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000" dirty="0">
                <a:solidFill>
                  <a:srgbClr val="213F7E"/>
                </a:solidFill>
                <a:ea typeface="Open Sans" panose="020B0606030504020204" pitchFamily="34" charset="0"/>
                <a:cs typeface="Calibri" panose="020F0502020204030204" pitchFamily="34" charset="0"/>
              </a:rPr>
              <a:t>Their target groups, using/benefitting from their actions:</a:t>
            </a:r>
          </a:p>
          <a:p>
            <a:pPr>
              <a:spcBef>
                <a:spcPts val="0"/>
              </a:spcBef>
            </a:pPr>
            <a:r>
              <a:rPr lang="en-US" sz="3000" dirty="0">
                <a:solidFill>
                  <a:srgbClr val="213F7E"/>
                </a:solidFill>
                <a:ea typeface="Open Sans" panose="020B0606030504020204" pitchFamily="34" charset="0"/>
                <a:cs typeface="Calibri" panose="020F0502020204030204" pitchFamily="34" charset="0"/>
              </a:rPr>
              <a:t> SMEs, public, private and non-profit </a:t>
            </a:r>
            <a:r>
              <a:rPr lang="en-US" sz="3000" dirty="0" err="1">
                <a:solidFill>
                  <a:srgbClr val="213F7E"/>
                </a:solidFill>
                <a:ea typeface="Open Sans" panose="020B0606030504020204" pitchFamily="34" charset="0"/>
                <a:cs typeface="Calibri" panose="020F0502020204030204" pitchFamily="34" charset="0"/>
              </a:rPr>
              <a:t>organisations</a:t>
            </a:r>
            <a:endParaRPr lang="en-US" sz="3000" dirty="0">
              <a:solidFill>
                <a:srgbClr val="213F7E"/>
              </a:solidFill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3000" dirty="0">
                <a:solidFill>
                  <a:srgbClr val="213F7E"/>
                </a:solidFill>
                <a:ea typeface="Open Sans" panose="020B0606030504020204" pitchFamily="34" charset="0"/>
                <a:cs typeface="Calibri" panose="020F0502020204030204" pitchFamily="34" charset="0"/>
              </a:rPr>
              <a:t> Citizens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sz="3200" dirty="0">
              <a:solidFill>
                <a:srgbClr val="213F7E"/>
              </a:solidFill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4C4FF7E0-16BC-6687-F3E1-129C366C630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6335" y="2498831"/>
            <a:ext cx="9265164" cy="197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728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3928B2DC-21B6-D677-FCA3-06075D0AD0C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2BD37A21-492D-66FE-782E-5E0AF8094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84ED-50F8-4F09-A7E8-AFBE0258F466}" type="slidenum">
              <a:rPr lang="it-IT" sz="1400" smtClean="0">
                <a:solidFill>
                  <a:schemeClr val="accent1">
                    <a:lumMod val="50000"/>
                  </a:schemeClr>
                </a:solidFill>
              </a:rPr>
              <a:t>6</a:t>
            </a:fld>
            <a:endParaRPr lang="it-IT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Segnaposto testo 2">
            <a:extLst>
              <a:ext uri="{FF2B5EF4-FFF2-40B4-BE49-F238E27FC236}">
                <a16:creationId xmlns:a16="http://schemas.microsoft.com/office/drawing/2014/main" id="{08A44752-7E8C-6C16-5D7A-42039C7CB586}"/>
              </a:ext>
            </a:extLst>
          </p:cNvPr>
          <p:cNvSpPr txBox="1">
            <a:spLocks/>
          </p:cNvSpPr>
          <p:nvPr/>
        </p:nvSpPr>
        <p:spPr>
          <a:xfrm>
            <a:off x="1149592" y="1196523"/>
            <a:ext cx="9478651" cy="4964599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endParaRPr lang="it-IT" sz="3200" dirty="0">
              <a:solidFill>
                <a:srgbClr val="213F7E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2968C543-D12A-BE1C-E180-EC821A48617F}"/>
              </a:ext>
            </a:extLst>
          </p:cNvPr>
          <p:cNvSpPr txBox="1">
            <a:spLocks/>
          </p:cNvSpPr>
          <p:nvPr/>
        </p:nvSpPr>
        <p:spPr>
          <a:xfrm>
            <a:off x="1149592" y="454758"/>
            <a:ext cx="7271190" cy="806700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TARGET GROUPS: YOUNG CITIZENS</a:t>
            </a:r>
            <a:endParaRPr lang="it-IT" sz="3600" b="1" dirty="0">
              <a:solidFill>
                <a:srgbClr val="213F7E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B94EDDA2-478C-2F87-1A4A-89F8D78E46D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118918"/>
            <a:ext cx="2130287" cy="474863"/>
          </a:xfrm>
          <a:prstGeom prst="rect">
            <a:avLst/>
          </a:prstGeom>
        </p:spPr>
      </p:pic>
      <p:sp>
        <p:nvSpPr>
          <p:cNvPr id="6" name="Segnaposto testo 2">
            <a:extLst>
              <a:ext uri="{FF2B5EF4-FFF2-40B4-BE49-F238E27FC236}">
                <a16:creationId xmlns:a16="http://schemas.microsoft.com/office/drawing/2014/main" id="{7EC9F5CE-E239-B43F-7392-90C85AE5F59A}"/>
              </a:ext>
            </a:extLst>
          </p:cNvPr>
          <p:cNvSpPr txBox="1">
            <a:spLocks/>
          </p:cNvSpPr>
          <p:nvPr/>
        </p:nvSpPr>
        <p:spPr>
          <a:xfrm>
            <a:off x="1149593" y="1580257"/>
            <a:ext cx="9892815" cy="2958405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it-IT" sz="3200" dirty="0">
              <a:solidFill>
                <a:srgbClr val="213F7E"/>
              </a:solidFill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8B903ECE-3EAB-B958-2FDB-D893C30AB07E}"/>
              </a:ext>
            </a:extLst>
          </p:cNvPr>
          <p:cNvSpPr txBox="1">
            <a:spLocks/>
          </p:cNvSpPr>
          <p:nvPr/>
        </p:nvSpPr>
        <p:spPr>
          <a:xfrm>
            <a:off x="1310224" y="1599943"/>
            <a:ext cx="9892815" cy="4115057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>
                <a:solidFill>
                  <a:srgbClr val="213F7E"/>
                </a:solidFill>
                <a:ea typeface="Open Sans" panose="020B0606030504020204" pitchFamily="34" charset="0"/>
                <a:cs typeface="Calibri" panose="020F0502020204030204" pitchFamily="34" charset="0"/>
              </a:rPr>
              <a:t>Young people </a:t>
            </a:r>
            <a:r>
              <a:rPr lang="en-US" sz="3200" b="1" u="sng" dirty="0">
                <a:solidFill>
                  <a:srgbClr val="213F7E"/>
                </a:solidFill>
                <a:ea typeface="Open Sans" panose="020B0606030504020204" pitchFamily="34" charset="0"/>
                <a:cs typeface="Calibri" panose="020F0502020204030204" pitchFamily="34" charset="0"/>
              </a:rPr>
              <a:t>explicitly</a:t>
            </a:r>
            <a:r>
              <a:rPr lang="en-US" sz="3200" dirty="0">
                <a:solidFill>
                  <a:srgbClr val="213F7E"/>
                </a:solidFill>
                <a:ea typeface="Open Sans" panose="020B0606030504020204" pitchFamily="34" charset="0"/>
                <a:cs typeface="Calibri" panose="020F0502020204030204" pitchFamily="34" charset="0"/>
              </a:rPr>
              <a:t> targeted:</a:t>
            </a:r>
          </a:p>
          <a:p>
            <a:pPr>
              <a:spcBef>
                <a:spcPts val="1200"/>
              </a:spcBef>
              <a:buFontTx/>
              <a:buChar char="-"/>
            </a:pPr>
            <a:r>
              <a:rPr lang="en-US" sz="3000" b="1" dirty="0">
                <a:solidFill>
                  <a:srgbClr val="213F7E"/>
                </a:solidFill>
                <a:ea typeface="Open Sans" panose="020B0606030504020204" pitchFamily="34" charset="0"/>
                <a:cs typeface="Calibri" panose="020F0502020204030204" pitchFamily="34" charset="0"/>
              </a:rPr>
              <a:t>S.O. 1.1 SMEs: </a:t>
            </a:r>
            <a:r>
              <a:rPr lang="en-US" sz="3000" dirty="0">
                <a:solidFill>
                  <a:srgbClr val="213F7E"/>
                </a:solidFill>
                <a:ea typeface="Open Sans" panose="020B0606030504020204" pitchFamily="34" charset="0"/>
                <a:cs typeface="Calibri" panose="020F0502020204030204" pitchFamily="34" charset="0"/>
              </a:rPr>
              <a:t>Measures for local SMEs contrast unemployment + migration of younger population to more attractive locations;</a:t>
            </a:r>
          </a:p>
          <a:p>
            <a:pPr>
              <a:spcBef>
                <a:spcPts val="1200"/>
              </a:spcBef>
              <a:buFontTx/>
              <a:buChar char="-"/>
            </a:pPr>
            <a:r>
              <a:rPr lang="en-US" sz="3000" dirty="0">
                <a:solidFill>
                  <a:srgbClr val="213F7E"/>
                </a:solidFill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>
                <a:solidFill>
                  <a:srgbClr val="213F7E"/>
                </a:solidFill>
                <a:ea typeface="Open Sans" panose="020B0606030504020204" pitchFamily="34" charset="0"/>
                <a:cs typeface="Calibri" panose="020F0502020204030204" pitchFamily="34" charset="0"/>
              </a:rPr>
              <a:t>S.O. 4.1 SKILLS: </a:t>
            </a:r>
            <a:r>
              <a:rPr lang="en-US" sz="3000" dirty="0">
                <a:solidFill>
                  <a:srgbClr val="213F7E"/>
                </a:solidFill>
                <a:ea typeface="Open Sans" panose="020B0606030504020204" pitchFamily="34" charset="0"/>
                <a:cs typeface="Calibri" panose="020F0502020204030204" pitchFamily="34" charset="0"/>
              </a:rPr>
              <a:t>Targeting vulnerable groups, incl. unemployed young citizens and NEETs;</a:t>
            </a:r>
          </a:p>
          <a:p>
            <a:pPr>
              <a:spcBef>
                <a:spcPts val="1200"/>
              </a:spcBef>
              <a:buFontTx/>
              <a:buChar char="-"/>
            </a:pPr>
            <a:r>
              <a:rPr lang="en-US" sz="3000" b="1" dirty="0">
                <a:solidFill>
                  <a:srgbClr val="213F7E"/>
                </a:solidFill>
                <a:ea typeface="Open Sans" panose="020B0606030504020204" pitchFamily="34" charset="0"/>
                <a:cs typeface="Calibri" panose="020F0502020204030204" pitchFamily="34" charset="0"/>
              </a:rPr>
              <a:t> S.O. 4.2 Inclusive TOURISM: </a:t>
            </a:r>
            <a:r>
              <a:rPr lang="en-US" sz="3000" dirty="0">
                <a:solidFill>
                  <a:srgbClr val="213F7E"/>
                </a:solidFill>
                <a:ea typeface="Open Sans" panose="020B0606030504020204" pitchFamily="34" charset="0"/>
                <a:cs typeface="Calibri" panose="020F0502020204030204" pitchFamily="34" charset="0"/>
              </a:rPr>
              <a:t>Targeting more skilled and young population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sz="3200" dirty="0">
              <a:solidFill>
                <a:srgbClr val="213F7E"/>
              </a:solidFill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558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3928B2DC-21B6-D677-FCA3-06075D0AD0C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2BD37A21-492D-66FE-782E-5E0AF8094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84ED-50F8-4F09-A7E8-AFBE0258F466}" type="slidenum">
              <a:rPr lang="it-IT" sz="1400" smtClean="0">
                <a:solidFill>
                  <a:schemeClr val="accent1">
                    <a:lumMod val="50000"/>
                  </a:schemeClr>
                </a:solidFill>
              </a:rPr>
              <a:t>7</a:t>
            </a:fld>
            <a:endParaRPr lang="it-IT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Segnaposto testo 2">
            <a:extLst>
              <a:ext uri="{FF2B5EF4-FFF2-40B4-BE49-F238E27FC236}">
                <a16:creationId xmlns:a16="http://schemas.microsoft.com/office/drawing/2014/main" id="{08A44752-7E8C-6C16-5D7A-42039C7CB586}"/>
              </a:ext>
            </a:extLst>
          </p:cNvPr>
          <p:cNvSpPr txBox="1">
            <a:spLocks/>
          </p:cNvSpPr>
          <p:nvPr/>
        </p:nvSpPr>
        <p:spPr>
          <a:xfrm>
            <a:off x="1149592" y="1196523"/>
            <a:ext cx="9478651" cy="4964599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endParaRPr lang="it-IT" sz="3200" dirty="0">
              <a:solidFill>
                <a:srgbClr val="213F7E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2968C543-D12A-BE1C-E180-EC821A48617F}"/>
              </a:ext>
            </a:extLst>
          </p:cNvPr>
          <p:cNvSpPr txBox="1">
            <a:spLocks/>
          </p:cNvSpPr>
          <p:nvPr/>
        </p:nvSpPr>
        <p:spPr>
          <a:xfrm>
            <a:off x="1149590" y="618008"/>
            <a:ext cx="8177289" cy="806700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FIRST CALL OPEN  - MID DECEMBER 2022</a:t>
            </a:r>
            <a:endParaRPr lang="it-IT" sz="3600" b="1" dirty="0">
              <a:solidFill>
                <a:srgbClr val="213F7E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B94EDDA2-478C-2F87-1A4A-89F8D78E46D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118918"/>
            <a:ext cx="2130287" cy="474863"/>
          </a:xfrm>
          <a:prstGeom prst="rect">
            <a:avLst/>
          </a:prstGeom>
        </p:spPr>
      </p:pic>
      <p:sp>
        <p:nvSpPr>
          <p:cNvPr id="6" name="Segnaposto testo 2">
            <a:extLst>
              <a:ext uri="{FF2B5EF4-FFF2-40B4-BE49-F238E27FC236}">
                <a16:creationId xmlns:a16="http://schemas.microsoft.com/office/drawing/2014/main" id="{7EC9F5CE-E239-B43F-7392-90C85AE5F59A}"/>
              </a:ext>
            </a:extLst>
          </p:cNvPr>
          <p:cNvSpPr txBox="1">
            <a:spLocks/>
          </p:cNvSpPr>
          <p:nvPr/>
        </p:nvSpPr>
        <p:spPr>
          <a:xfrm>
            <a:off x="1149593" y="1580257"/>
            <a:ext cx="9892815" cy="2958405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it-IT" sz="3200" dirty="0">
              <a:solidFill>
                <a:srgbClr val="213F7E"/>
              </a:solidFill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8B903ECE-3EAB-B958-2FDB-D893C30AB07E}"/>
              </a:ext>
            </a:extLst>
          </p:cNvPr>
          <p:cNvSpPr txBox="1">
            <a:spLocks/>
          </p:cNvSpPr>
          <p:nvPr/>
        </p:nvSpPr>
        <p:spPr>
          <a:xfrm>
            <a:off x="1517306" y="2158772"/>
            <a:ext cx="9892815" cy="2958405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it-IT" sz="4000" dirty="0">
              <a:solidFill>
                <a:srgbClr val="213F7E"/>
              </a:solidFill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BD36AF1-AED1-DD69-FA53-CAD5128E0C6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400" y="2006600"/>
            <a:ext cx="9811745" cy="361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893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3928B2DC-21B6-D677-FCA3-06075D0AD0C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2BD37A21-492D-66FE-782E-5E0AF8094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84ED-50F8-4F09-A7E8-AFBE0258F466}" type="slidenum">
              <a:rPr lang="it-IT" sz="1400" smtClean="0">
                <a:solidFill>
                  <a:schemeClr val="accent1">
                    <a:lumMod val="50000"/>
                  </a:schemeClr>
                </a:solidFill>
              </a:rPr>
              <a:t>8</a:t>
            </a:fld>
            <a:endParaRPr lang="it-IT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Segnaposto testo 2">
            <a:extLst>
              <a:ext uri="{FF2B5EF4-FFF2-40B4-BE49-F238E27FC236}">
                <a16:creationId xmlns:a16="http://schemas.microsoft.com/office/drawing/2014/main" id="{08A44752-7E8C-6C16-5D7A-42039C7CB586}"/>
              </a:ext>
            </a:extLst>
          </p:cNvPr>
          <p:cNvSpPr txBox="1">
            <a:spLocks/>
          </p:cNvSpPr>
          <p:nvPr/>
        </p:nvSpPr>
        <p:spPr>
          <a:xfrm>
            <a:off x="1149592" y="1196523"/>
            <a:ext cx="9478651" cy="4964599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endParaRPr lang="it-IT" sz="3200" dirty="0">
              <a:solidFill>
                <a:srgbClr val="213F7E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2968C543-D12A-BE1C-E180-EC821A48617F}"/>
              </a:ext>
            </a:extLst>
          </p:cNvPr>
          <p:cNvSpPr txBox="1">
            <a:spLocks/>
          </p:cNvSpPr>
          <p:nvPr/>
        </p:nvSpPr>
        <p:spPr>
          <a:xfrm>
            <a:off x="1149591" y="618008"/>
            <a:ext cx="7842008" cy="806700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FIRST CALL FOR SMALL-SCALE PROJECTS</a:t>
            </a:r>
            <a:endParaRPr lang="it-IT" sz="3600" b="1" dirty="0">
              <a:solidFill>
                <a:srgbClr val="213F7E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B94EDDA2-478C-2F87-1A4A-89F8D78E46D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118918"/>
            <a:ext cx="2130287" cy="474863"/>
          </a:xfrm>
          <a:prstGeom prst="rect">
            <a:avLst/>
          </a:prstGeom>
        </p:spPr>
      </p:pic>
      <p:sp>
        <p:nvSpPr>
          <p:cNvPr id="6" name="Segnaposto testo 2">
            <a:extLst>
              <a:ext uri="{FF2B5EF4-FFF2-40B4-BE49-F238E27FC236}">
                <a16:creationId xmlns:a16="http://schemas.microsoft.com/office/drawing/2014/main" id="{7EC9F5CE-E239-B43F-7392-90C85AE5F59A}"/>
              </a:ext>
            </a:extLst>
          </p:cNvPr>
          <p:cNvSpPr txBox="1">
            <a:spLocks/>
          </p:cNvSpPr>
          <p:nvPr/>
        </p:nvSpPr>
        <p:spPr>
          <a:xfrm>
            <a:off x="1149593" y="1580257"/>
            <a:ext cx="9892815" cy="2958405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it-IT" sz="3200" dirty="0">
              <a:solidFill>
                <a:srgbClr val="213F7E"/>
              </a:solidFill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8B903ECE-3EAB-B958-2FDB-D893C30AB07E}"/>
              </a:ext>
            </a:extLst>
          </p:cNvPr>
          <p:cNvSpPr txBox="1">
            <a:spLocks/>
          </p:cNvSpPr>
          <p:nvPr/>
        </p:nvSpPr>
        <p:spPr>
          <a:xfrm>
            <a:off x="1460985" y="1619936"/>
            <a:ext cx="9892815" cy="38791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solidFill>
                  <a:srgbClr val="213F7E"/>
                </a:solidFill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n-US" sz="3200" dirty="0">
                <a:solidFill>
                  <a:srgbClr val="213F7E"/>
                </a:solidFill>
                <a:ea typeface="Open Sans" panose="020B0606030504020204" pitchFamily="34" charset="0"/>
                <a:cs typeface="Calibri" panose="020F0502020204030204" pitchFamily="34" charset="0"/>
              </a:rPr>
              <a:t>Small-scale projects (Simplified cost options only,  200.000 €, 1 year) </a:t>
            </a:r>
          </a:p>
          <a:p>
            <a:r>
              <a:rPr lang="en-US" sz="3200" dirty="0">
                <a:solidFill>
                  <a:srgbClr val="213F7E"/>
                </a:solidFill>
                <a:ea typeface="Open Sans" panose="020B0606030504020204" pitchFamily="34" charset="0"/>
                <a:cs typeface="Calibri" panose="020F0502020204030204" pitchFamily="34" charset="0"/>
              </a:rPr>
              <a:t> Costs include </a:t>
            </a:r>
            <a:r>
              <a:rPr lang="en-US" sz="3200" b="1" u="sng" dirty="0">
                <a:solidFill>
                  <a:srgbClr val="213F7E"/>
                </a:solidFill>
                <a:ea typeface="Open Sans" panose="020B0606030504020204" pitchFamily="34" charset="0"/>
                <a:cs typeface="Calibri" panose="020F0502020204030204" pitchFamily="34" charset="0"/>
              </a:rPr>
              <a:t>“Trainings” </a:t>
            </a:r>
            <a:r>
              <a:rPr lang="en-US" sz="3200" dirty="0">
                <a:solidFill>
                  <a:srgbClr val="213F7E"/>
                </a:solidFill>
                <a:ea typeface="Open Sans" panose="020B0606030504020204" pitchFamily="34" charset="0"/>
                <a:cs typeface="Calibri" panose="020F0502020204030204" pitchFamily="34" charset="0"/>
              </a:rPr>
              <a:t>and “Actions accompanying start-ups”, expected to involve many young citizens</a:t>
            </a:r>
          </a:p>
          <a:p>
            <a:r>
              <a:rPr lang="en-US" sz="3200" dirty="0">
                <a:solidFill>
                  <a:srgbClr val="213F7E"/>
                </a:solidFill>
                <a:ea typeface="Open Sans" panose="020B0606030504020204" pitchFamily="34" charset="0"/>
                <a:cs typeface="Calibri" panose="020F0502020204030204" pitchFamily="34" charset="0"/>
              </a:rPr>
              <a:t> On-going partner search, see website</a:t>
            </a:r>
          </a:p>
          <a:p>
            <a:r>
              <a:rPr lang="en-US" sz="3200" dirty="0">
                <a:solidFill>
                  <a:srgbClr val="213F7E"/>
                </a:solidFill>
                <a:ea typeface="Open Sans" panose="020B0606030504020204" pitchFamily="34" charset="0"/>
                <a:cs typeface="Calibri" panose="020F0502020204030204" pitchFamily="34" charset="0"/>
              </a:rPr>
              <a:t> Additional points for: </a:t>
            </a:r>
            <a:r>
              <a:rPr lang="en-US" sz="3200" b="1" u="sng" dirty="0">
                <a:solidFill>
                  <a:srgbClr val="213F7E"/>
                </a:solidFill>
                <a:ea typeface="Open Sans" panose="020B0606030504020204" pitchFamily="34" charset="0"/>
                <a:cs typeface="Calibri" panose="020F0502020204030204" pitchFamily="34" charset="0"/>
              </a:rPr>
              <a:t>NGOs, EUSAIR</a:t>
            </a:r>
          </a:p>
          <a:p>
            <a:r>
              <a:rPr lang="en-US" sz="3200" dirty="0">
                <a:solidFill>
                  <a:srgbClr val="213F7E"/>
                </a:solidFill>
                <a:ea typeface="Open Sans" panose="020B0606030504020204" pitchFamily="34" charset="0"/>
                <a:cs typeface="Calibri" panose="020F0502020204030204" pitchFamily="34" charset="0"/>
              </a:rPr>
              <a:t> CHECK OUR WEBSITE: </a:t>
            </a:r>
          </a:p>
          <a:p>
            <a:pPr marL="0" indent="0">
              <a:buNone/>
            </a:pPr>
            <a:r>
              <a:rPr lang="en-US" sz="3200" b="1" u="sng" dirty="0">
                <a:solidFill>
                  <a:srgbClr val="213F7E"/>
                </a:solidFill>
                <a:ea typeface="Open Sans" panose="020B0606030504020204" pitchFamily="34" charset="0"/>
                <a:cs typeface="Calibri" panose="020F0502020204030204" pitchFamily="34" charset="0"/>
                <a:hlinkClick r:id="rId4"/>
              </a:rPr>
              <a:t>www.italy-albania-montenegro.eu</a:t>
            </a:r>
            <a:endParaRPr lang="en-US" sz="3200" b="1" u="sng" dirty="0">
              <a:solidFill>
                <a:srgbClr val="213F7E"/>
              </a:solidFill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3600" b="1" u="sng" dirty="0">
              <a:solidFill>
                <a:srgbClr val="213F7E"/>
              </a:solidFill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it-IT" sz="4000" dirty="0">
              <a:solidFill>
                <a:srgbClr val="213F7E"/>
              </a:solidFill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175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3928B2DC-21B6-D677-FCA3-06075D0AD0C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2BD37A21-492D-66FE-782E-5E0AF8094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E84ED-50F8-4F09-A7E8-AFBE0258F466}" type="slidenum">
              <a:rPr lang="it-IT" sz="1400" smtClean="0">
                <a:solidFill>
                  <a:schemeClr val="accent1">
                    <a:lumMod val="50000"/>
                  </a:schemeClr>
                </a:solidFill>
              </a:rPr>
              <a:t>9</a:t>
            </a:fld>
            <a:endParaRPr lang="it-IT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Segnaposto testo 2">
            <a:extLst>
              <a:ext uri="{FF2B5EF4-FFF2-40B4-BE49-F238E27FC236}">
                <a16:creationId xmlns:a16="http://schemas.microsoft.com/office/drawing/2014/main" id="{08A44752-7E8C-6C16-5D7A-42039C7CB586}"/>
              </a:ext>
            </a:extLst>
          </p:cNvPr>
          <p:cNvSpPr txBox="1">
            <a:spLocks/>
          </p:cNvSpPr>
          <p:nvPr/>
        </p:nvSpPr>
        <p:spPr>
          <a:xfrm>
            <a:off x="1149592" y="1574313"/>
            <a:ext cx="10829048" cy="4964599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it-IT" sz="2800" b="1" u="sng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S.O. 2.1 Cultural and creative </a:t>
            </a:r>
            <a:r>
              <a:rPr lang="it-IT" sz="2800" b="1" u="sng" dirty="0" err="1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industries</a:t>
            </a:r>
            <a:endParaRPr lang="it-IT" sz="2800" b="1" u="sng" dirty="0">
              <a:solidFill>
                <a:srgbClr val="213F7E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it-IT" sz="2600" b="1" u="sng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CIRCE </a:t>
            </a: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- short movies </a:t>
            </a:r>
            <a:r>
              <a:rPr lang="it-IT" sz="2600" dirty="0" err="1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directed</a:t>
            </a: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by under 35 </a:t>
            </a:r>
            <a:r>
              <a:rPr lang="it-IT" sz="2600" dirty="0" err="1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persons</a:t>
            </a: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, </a:t>
            </a:r>
            <a:r>
              <a:rPr lang="it-IT" sz="2600" dirty="0" err="1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internationally</a:t>
            </a: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it-IT" sz="2600" dirty="0" err="1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awarded</a:t>
            </a:r>
            <a:endParaRPr lang="it-IT" sz="2600" dirty="0">
              <a:solidFill>
                <a:srgbClr val="213F7E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   https://circe.italy-albania-montenegro.eu/ 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it-IT" sz="2600" b="1" u="sng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FAME </a:t>
            </a: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- </a:t>
            </a:r>
            <a:r>
              <a:rPr lang="it-IT" sz="2600" dirty="0" err="1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young</a:t>
            </a: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it-IT" sz="2600" dirty="0" err="1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bands</a:t>
            </a: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it-IT" sz="2600" dirty="0" err="1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created</a:t>
            </a: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it-IT" sz="2600" dirty="0" err="1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within</a:t>
            </a: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Tirana Capital of Youth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   https://fame.italy-albania-montenegro.eu/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it-IT" sz="2600" b="1" u="sng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MONET </a:t>
            </a: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- </a:t>
            </a:r>
            <a:r>
              <a:rPr lang="it-IT" sz="2600" dirty="0" err="1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residential</a:t>
            </a: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it-IT" sz="2600" dirty="0" err="1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experiences</a:t>
            </a: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with </a:t>
            </a:r>
            <a:r>
              <a:rPr lang="it-IT" sz="2600" dirty="0" err="1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young</a:t>
            </a: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it-IT" sz="2600" dirty="0" err="1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artists</a:t>
            </a: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   https://monet.italy-albania-montenegro.eu/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it-IT" sz="2600" b="1" u="sng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HAMLET</a:t>
            </a: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- </a:t>
            </a:r>
            <a:r>
              <a:rPr lang="it-IT" sz="2600" dirty="0" err="1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literary</a:t>
            </a: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contest for </a:t>
            </a:r>
            <a:r>
              <a:rPr lang="it-IT" sz="2600" dirty="0" err="1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young</a:t>
            </a: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it-IT" sz="2600" dirty="0" err="1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people</a:t>
            </a: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   https://hamlet.italy-albania-montenegro.eu/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it-IT" sz="2600" b="1" u="sng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EARPIECE </a:t>
            </a: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– </a:t>
            </a:r>
            <a:r>
              <a:rPr lang="it-IT" sz="2600" dirty="0" err="1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studies</a:t>
            </a: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on folk music </a:t>
            </a:r>
            <a:r>
              <a:rPr lang="it-IT" sz="2600" dirty="0" err="1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at</a:t>
            </a: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music </a:t>
            </a:r>
            <a:r>
              <a:rPr lang="it-IT" sz="2600" dirty="0" err="1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conservatories</a:t>
            </a: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600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   https://earpiece.italy-albania-montenegro.eu/</a:t>
            </a:r>
          </a:p>
          <a:p>
            <a:pPr marL="0" indent="0">
              <a:spcBef>
                <a:spcPts val="1200"/>
              </a:spcBef>
              <a:buNone/>
            </a:pPr>
            <a:endParaRPr lang="it-IT" sz="2800" dirty="0">
              <a:solidFill>
                <a:srgbClr val="213F7E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2968C543-D12A-BE1C-E180-EC821A48617F}"/>
              </a:ext>
            </a:extLst>
          </p:cNvPr>
          <p:cNvSpPr txBox="1">
            <a:spLocks/>
          </p:cNvSpPr>
          <p:nvPr/>
        </p:nvSpPr>
        <p:spPr>
          <a:xfrm>
            <a:off x="1149592" y="454758"/>
            <a:ext cx="8664968" cy="806700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2014-2020 ACTIONS WITH YOUNG CITIZENS </a:t>
            </a:r>
            <a:r>
              <a:rPr lang="en-US" sz="3000" b="1" i="1" dirty="0">
                <a:solidFill>
                  <a:srgbClr val="213F7E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Financed examples / 1 </a:t>
            </a:r>
            <a:endParaRPr lang="it-IT" sz="3000" b="1" i="1" dirty="0">
              <a:solidFill>
                <a:srgbClr val="213F7E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2460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507</Words>
  <Application>Microsoft Office PowerPoint</Application>
  <PresentationFormat>Widescreen</PresentationFormat>
  <Paragraphs>81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Mauro</dc:creator>
  <cp:lastModifiedBy>Mauro</cp:lastModifiedBy>
  <cp:revision>16</cp:revision>
  <dcterms:created xsi:type="dcterms:W3CDTF">2022-12-05T07:47:48Z</dcterms:created>
  <dcterms:modified xsi:type="dcterms:W3CDTF">2022-12-07T07:51:14Z</dcterms:modified>
</cp:coreProperties>
</file>