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5.png" ContentType="image/png"/>
  <Override PartName="/ppt/media/image23.png" ContentType="image/png"/>
  <Override PartName="/ppt/media/image22.png" ContentType="image/png"/>
  <Override PartName="/ppt/media/image21.png" ContentType="image/png"/>
  <Override PartName="/ppt/media/image4.png" ContentType="image/png"/>
  <Override PartName="/ppt/media/image27.png" ContentType="image/png"/>
  <Override PartName="/ppt/media/image5.jpeg" ContentType="image/jpeg"/>
  <Override PartName="/ppt/media/image29.png" ContentType="image/png"/>
  <Override PartName="/ppt/media/image6.png" ContentType="image/png"/>
  <Override PartName="/ppt/media/image11.png" ContentType="image/png"/>
  <Override PartName="/ppt/media/image7.png" ContentType="image/png"/>
  <Override PartName="/ppt/media/image32.png" ContentType="image/png"/>
  <Override PartName="/ppt/media/image12.png" ContentType="image/png"/>
  <Override PartName="/ppt/media/image8.png" ContentType="image/png"/>
  <Override PartName="/ppt/media/image13.png" ContentType="image/png"/>
  <Override PartName="/ppt/media/image9.png" ContentType="image/png"/>
  <Override PartName="/ppt/media/image10.png" ContentType="image/png"/>
  <Override PartName="/ppt/media/image30.png" ContentType="image/png"/>
  <Override PartName="/ppt/media/image33.png" ContentType="image/png"/>
  <Override PartName="/ppt/media/image3.png" ContentType="image/png"/>
  <Override PartName="/ppt/media/image26.png" ContentType="image/png"/>
  <Override PartName="/ppt/media/image31.png" ContentType="image/png"/>
  <Override PartName="/ppt/media/image1.png" ContentType="image/png"/>
  <Override PartName="/ppt/media/image24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28.jpeg" ContentType="image/jpeg"/>
  <Override PartName="/ppt/media/image20.png" ContentType="image/png"/>
  <Override PartName="/ppt/media/image2.jpeg" ContentType="image/jpeg"/>
  <Override PartName="/ppt/media/image19.png" ContentType="image/png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13.xml.rels" ContentType="application/vnd.openxmlformats-package.relationships+xml"/>
  <Override PartName="/ppt/slides/_rels/slide16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14.xml.rels" ContentType="application/vnd.openxmlformats-package.relationships+xml"/>
  <Override PartName="/ppt/slides/_rels/slide11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90840CB-5CED-4D60-8080-1D702A6AAB3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it-I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it-I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76CA30D-5D57-4F42-8E49-E77DDAD52D7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it-I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it-I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it-I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it-I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4F44329-CAA7-4016-94FE-0DEC3813D665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it-I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it-I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it-I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it-I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it-I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it-I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E8A75FE-C5AC-4FEF-B0FA-F1A9E449208E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F6DC5DD-D30E-4CB2-BB40-6A8F3AF542D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it-I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0FDE7D9-3526-4711-94C6-E2EEF518601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it-I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it-I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71A26D0-0476-43C3-ADBB-2A67C8F6F39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F33769B-958F-4E19-9612-C0F64E105FF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246DA5B-904F-490C-82CA-8B4925E3749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it-I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it-I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it-I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DD9B209-B413-4C69-A56A-7B46B079E61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it-I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it-I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it-I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D68D880-CA25-4E3B-A4C8-3850DA4001C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it-I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it-I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it-IT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F871DDC-41C8-4E9B-AFED-8CBCC65AE9E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it-IT" sz="6000" spc="-1" strike="noStrike">
                <a:solidFill>
                  <a:srgbClr val="000000"/>
                </a:solidFill>
                <a:latin typeface="Calibri Light"/>
              </a:rPr>
              <a:t>Fare clic per modificare lo stile del titolo</a:t>
            </a:r>
            <a:endParaRPr b="0" lang="it-IT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it-IT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it-IT" sz="1200" spc="-1" strike="noStrike">
                <a:solidFill>
                  <a:srgbClr val="8b8b8b"/>
                </a:solidFill>
                <a:latin typeface="Calibri"/>
              </a:rPr>
              <a:t>&lt;date/time&gt;</a:t>
            </a:r>
            <a:endParaRPr b="0" lang="en-US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en-US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it-IT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09C0651-2CBF-4B2E-BEA2-D8A8675A51DD}" type="slidenum">
              <a:rPr b="0" lang="it-IT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it-IT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it-IT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it-IT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it-IT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it-IT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it-IT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magine 5" descr=""/>
          <p:cNvPicPr/>
          <p:nvPr/>
        </p:nvPicPr>
        <p:blipFill>
          <a:blip r:embed="rId1"/>
          <a:stretch/>
        </p:blipFill>
        <p:spPr>
          <a:xfrm>
            <a:off x="489240" y="4878000"/>
            <a:ext cx="2103480" cy="1560600"/>
          </a:xfrm>
          <a:prstGeom prst="rect">
            <a:avLst/>
          </a:prstGeom>
          <a:ln w="0">
            <a:noFill/>
          </a:ln>
        </p:spPr>
      </p:pic>
      <p:pic>
        <p:nvPicPr>
          <p:cNvPr id="42" name="Immagine 6" descr=""/>
          <p:cNvPicPr/>
          <p:nvPr/>
        </p:nvPicPr>
        <p:blipFill>
          <a:blip r:embed="rId2"/>
          <a:srcRect l="-2822" t="-14676" r="18692" b="14676"/>
          <a:stretch/>
        </p:blipFill>
        <p:spPr>
          <a:xfrm>
            <a:off x="8521920" y="4384440"/>
            <a:ext cx="3250800" cy="2054520"/>
          </a:xfrm>
          <a:prstGeom prst="rect">
            <a:avLst/>
          </a:prstGeom>
          <a:ln w="0">
            <a:noFill/>
          </a:ln>
        </p:spPr>
      </p:pic>
      <p:sp>
        <p:nvSpPr>
          <p:cNvPr id="43" name="CasellaDiTesto 7"/>
          <p:cNvSpPr/>
          <p:nvPr/>
        </p:nvSpPr>
        <p:spPr>
          <a:xfrm>
            <a:off x="0" y="2275200"/>
            <a:ext cx="12191760" cy="699120"/>
          </a:xfrm>
          <a:prstGeom prst="rect">
            <a:avLst/>
          </a:prstGeom>
          <a:solidFill>
            <a:srgbClr val="00206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4000" spc="-1" strike="noStrike">
                <a:solidFill>
                  <a:srgbClr val="ffffff"/>
                </a:solidFill>
                <a:latin typeface="Calibri"/>
              </a:rPr>
              <a:t>Blue Balkans: Maritime Connectivity in South Adriatic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44" name="CasellaDiTesto 8"/>
          <p:cNvSpPr/>
          <p:nvPr/>
        </p:nvSpPr>
        <p:spPr>
          <a:xfrm>
            <a:off x="60840" y="3054960"/>
            <a:ext cx="1219176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it-IT" sz="2400" spc="-1" strike="noStrike">
                <a:solidFill>
                  <a:srgbClr val="203864"/>
                </a:solidFill>
                <a:latin typeface="Calibri"/>
              </a:rPr>
              <a:t>“</a:t>
            </a:r>
            <a:r>
              <a:rPr b="1" lang="it-IT" sz="2400" spc="-1" strike="noStrike">
                <a:solidFill>
                  <a:srgbClr val="203864"/>
                </a:solidFill>
                <a:latin typeface="Calibri"/>
              </a:rPr>
              <a:t>Aleksandër Moisiu” University</a:t>
            </a:r>
            <a:endParaRPr b="0" lang="en-US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it-IT" sz="2400" spc="-1" strike="noStrike">
                <a:solidFill>
                  <a:srgbClr val="203864"/>
                </a:solidFill>
                <a:latin typeface="Calibri"/>
              </a:rPr>
              <a:t>Durrës, December 19, 2022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45" name="Immagine 9" descr=""/>
          <p:cNvPicPr/>
          <p:nvPr/>
        </p:nvPicPr>
        <p:blipFill>
          <a:blip r:embed="rId3"/>
          <a:stretch/>
        </p:blipFill>
        <p:spPr>
          <a:xfrm>
            <a:off x="2836800" y="510840"/>
            <a:ext cx="6107040" cy="1637640"/>
          </a:xfrm>
          <a:prstGeom prst="rect">
            <a:avLst/>
          </a:prstGeom>
          <a:ln w="0">
            <a:noFill/>
          </a:ln>
        </p:spPr>
      </p:pic>
      <p:sp>
        <p:nvSpPr>
          <p:cNvPr id="46" name="CasellaDiTesto 10"/>
          <p:cNvSpPr/>
          <p:nvPr/>
        </p:nvSpPr>
        <p:spPr>
          <a:xfrm>
            <a:off x="0" y="4122720"/>
            <a:ext cx="12191760" cy="51624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THE MAIN PORTS IN PUGLIA REGION: A GLIMPSE INTO THEIR FUTURE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nodeType="afterEffect" fill="hold" presetClass="entr" presetID="1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1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nodeType="afterEffect" fill="hold" presetClass="entr" presetID="14" presetSubtype="1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nodeType="afterEffect" fill="hold" presetClass="entr" presetID="53" presetSubtype="16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8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CasellaDiTesto 5"/>
          <p:cNvSpPr/>
          <p:nvPr/>
        </p:nvSpPr>
        <p:spPr>
          <a:xfrm>
            <a:off x="0" y="515520"/>
            <a:ext cx="12191760" cy="51624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Maritime Accessibility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03" name="Immagine 6" descr=""/>
          <p:cNvPicPr/>
          <p:nvPr/>
        </p:nvPicPr>
        <p:blipFill>
          <a:blip r:embed="rId1"/>
          <a:stretch/>
        </p:blipFill>
        <p:spPr>
          <a:xfrm>
            <a:off x="169200" y="1239120"/>
            <a:ext cx="11828880" cy="3177360"/>
          </a:xfrm>
          <a:prstGeom prst="rect">
            <a:avLst/>
          </a:prstGeom>
          <a:ln w="0">
            <a:noFill/>
          </a:ln>
        </p:spPr>
      </p:pic>
      <p:pic>
        <p:nvPicPr>
          <p:cNvPr id="104" name="Immagine 1" descr=""/>
          <p:cNvPicPr/>
          <p:nvPr/>
        </p:nvPicPr>
        <p:blipFill>
          <a:blip r:embed="rId2"/>
          <a:stretch/>
        </p:blipFill>
        <p:spPr>
          <a:xfrm>
            <a:off x="311040" y="4789080"/>
            <a:ext cx="11654280" cy="1480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3" dur="indefinite" restart="never" nodeType="tmRoot">
          <p:childTnLst>
            <p:seq>
              <p:cTn id="354" dur="indefinite" nodeType="mainSeq">
                <p:childTnLst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nodeType="click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35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6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7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asellaDiTesto 5"/>
          <p:cNvSpPr/>
          <p:nvPr/>
        </p:nvSpPr>
        <p:spPr>
          <a:xfrm>
            <a:off x="0" y="1014480"/>
            <a:ext cx="12191760" cy="51624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ffffff"/>
                </a:solidFill>
                <a:latin typeface="Calibri"/>
              </a:rPr>
              <a:t>Energy and environmental efficiency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06" name="Immagine 2" descr=""/>
          <p:cNvPicPr/>
          <p:nvPr/>
        </p:nvPicPr>
        <p:blipFill>
          <a:blip r:embed="rId1"/>
          <a:stretch/>
        </p:blipFill>
        <p:spPr>
          <a:xfrm>
            <a:off x="322920" y="1973160"/>
            <a:ext cx="11766240" cy="648000"/>
          </a:xfrm>
          <a:prstGeom prst="rect">
            <a:avLst/>
          </a:prstGeom>
          <a:ln w="0">
            <a:noFill/>
          </a:ln>
        </p:spPr>
      </p:pic>
      <p:sp>
        <p:nvSpPr>
          <p:cNvPr id="107" name="CasellaDiTesto 7"/>
          <p:cNvSpPr/>
          <p:nvPr/>
        </p:nvSpPr>
        <p:spPr>
          <a:xfrm>
            <a:off x="-8280" y="2899800"/>
            <a:ext cx="12191760" cy="51624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Waterfront and cruise and passenger services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08" name="Immagine 8" descr=""/>
          <p:cNvPicPr/>
          <p:nvPr/>
        </p:nvPicPr>
        <p:blipFill>
          <a:blip r:embed="rId2"/>
          <a:stretch/>
        </p:blipFill>
        <p:spPr>
          <a:xfrm>
            <a:off x="147960" y="3701880"/>
            <a:ext cx="11722320" cy="412920"/>
          </a:xfrm>
          <a:prstGeom prst="rect">
            <a:avLst/>
          </a:prstGeom>
          <a:ln w="0">
            <a:noFill/>
          </a:ln>
        </p:spPr>
      </p:pic>
      <p:sp>
        <p:nvSpPr>
          <p:cNvPr id="109" name="CasellaDiTesto 9"/>
          <p:cNvSpPr/>
          <p:nvPr/>
        </p:nvSpPr>
        <p:spPr>
          <a:xfrm>
            <a:off x="0" y="4393800"/>
            <a:ext cx="12191760" cy="51624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Selective increase in port capacity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10" name="Immagine 10" descr=""/>
          <p:cNvPicPr/>
          <p:nvPr/>
        </p:nvPicPr>
        <p:blipFill>
          <a:blip r:embed="rId3"/>
          <a:stretch/>
        </p:blipFill>
        <p:spPr>
          <a:xfrm>
            <a:off x="87120" y="5195880"/>
            <a:ext cx="11710440" cy="1258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4" dur="indefinite" restart="never" nodeType="tmRoot">
          <p:childTnLst>
            <p:seq>
              <p:cTn id="375" dur="indefinite" nodeType="mainSeq">
                <p:childTnLst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nodeType="click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38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38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nodeType="click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3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9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nodeType="click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40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0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asellaDiTesto 5"/>
          <p:cNvSpPr/>
          <p:nvPr/>
        </p:nvSpPr>
        <p:spPr>
          <a:xfrm>
            <a:off x="0" y="3854160"/>
            <a:ext cx="12191760" cy="51624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ffffff"/>
                </a:solidFill>
                <a:latin typeface="Calibri"/>
              </a:rPr>
              <a:t>Energy and environmental efficiency                                                       EUR   25.66 M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12" name="CasellaDiTesto 7"/>
          <p:cNvSpPr/>
          <p:nvPr/>
        </p:nvSpPr>
        <p:spPr>
          <a:xfrm>
            <a:off x="0" y="4614120"/>
            <a:ext cx="12191760" cy="51624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Waterfront and cruise and passenger services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        EUR   10.00 M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13" name="CasellaDiTesto 9"/>
          <p:cNvSpPr/>
          <p:nvPr/>
        </p:nvSpPr>
        <p:spPr>
          <a:xfrm>
            <a:off x="0" y="5303520"/>
            <a:ext cx="12191760" cy="51624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Selective increase in port capacity                                                           EUR 118.50 M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14" name="CasellaDiTesto 11"/>
          <p:cNvSpPr/>
          <p:nvPr/>
        </p:nvSpPr>
        <p:spPr>
          <a:xfrm>
            <a:off x="0" y="1776600"/>
            <a:ext cx="12191760" cy="51624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Maintenance of public state property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         EUR   89.05 M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15" name="CasellaDiTesto 12"/>
          <p:cNvSpPr/>
          <p:nvPr/>
        </p:nvSpPr>
        <p:spPr>
          <a:xfrm>
            <a:off x="0" y="2466000"/>
            <a:ext cx="12191760" cy="51624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Last/Second-to-last Mile Railway and Port Network Connections     EUR 479.14 M 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16" name="CasellaDiTesto 13"/>
          <p:cNvSpPr/>
          <p:nvPr/>
        </p:nvSpPr>
        <p:spPr>
          <a:xfrm>
            <a:off x="0" y="3164760"/>
            <a:ext cx="12191760" cy="94284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Maritime Accessibility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                    EUR 171.80 M                 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17" name="CasellaDiTesto 14"/>
          <p:cNvSpPr/>
          <p:nvPr/>
        </p:nvSpPr>
        <p:spPr>
          <a:xfrm>
            <a:off x="0" y="6073920"/>
            <a:ext cx="12191760" cy="57708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TOTAL </a:t>
            </a: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	</a:t>
            </a: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     EUR 894.15 M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18" name="CasellaDiTesto 15"/>
          <p:cNvSpPr/>
          <p:nvPr/>
        </p:nvSpPr>
        <p:spPr>
          <a:xfrm>
            <a:off x="4190040" y="579240"/>
            <a:ext cx="8001720" cy="88164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2600" spc="-1" strike="noStrike">
                <a:solidFill>
                  <a:srgbClr val="ffffff"/>
                </a:solidFill>
                <a:latin typeface="Calibri"/>
              </a:rPr>
              <a:t>ITALIAN MINISTRY OF ECONOMY AND FINANCE </a:t>
            </a:r>
            <a:endParaRPr b="0" lang="en-US" sz="2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2600" spc="-1" strike="noStrike">
                <a:solidFill>
                  <a:srgbClr val="ffffff"/>
                </a:solidFill>
                <a:latin typeface="Calibri"/>
              </a:rPr>
              <a:t>INVESTMENT PLAN (PORTS) - PUGLIA REGION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119" name="Picture 2" descr=""/>
          <p:cNvPicPr/>
          <p:nvPr/>
        </p:nvPicPr>
        <p:blipFill>
          <a:blip r:embed="rId1"/>
          <a:stretch/>
        </p:blipFill>
        <p:spPr>
          <a:xfrm>
            <a:off x="90360" y="252000"/>
            <a:ext cx="4098960" cy="1402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0" dur="indefinite" restart="never" nodeType="tmRoot">
          <p:childTnLst>
            <p:seq>
              <p:cTn id="411" dur="indefinite" nodeType="mainSeq">
                <p:childTnLst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416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nodeType="with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9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0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21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2" fill="hold">
                      <p:stCondLst>
                        <p:cond delay="indefinite"/>
                      </p:stCondLst>
                      <p:childTnLst>
                        <p:par>
                          <p:cTn id="423" fill="hold">
                            <p:stCondLst>
                              <p:cond delay="0"/>
                            </p:stCondLst>
                            <p:childTnLst>
                              <p:par>
                                <p:cTn id="424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2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000"/>
                            </p:stCondLst>
                            <p:childTnLst>
                              <p:par>
                                <p:cTn id="430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3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2000"/>
                            </p:stCondLst>
                            <p:childTnLst>
                              <p:par>
                                <p:cTn id="436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3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3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42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44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4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48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50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5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2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5000"/>
                            </p:stCondLst>
                            <p:childTnLst>
                              <p:par>
                                <p:cTn id="454" nodeType="after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56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57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6000"/>
                            </p:stCondLst>
                            <p:childTnLst>
                              <p:par>
                                <p:cTn id="460" nodeType="afterEffect" fill="hold" presetClass="entr" presetID="45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2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6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width*sin(2.5*pi*$)" tm="0">
                                          <p:val>
                                            <p:fltVal val="0"/>
                                          </p:val>
                                        </p:tav>
                                        <p:tav fmla="width*sin(2.5*pi*$)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4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asellaDiTesto 9"/>
          <p:cNvSpPr/>
          <p:nvPr/>
        </p:nvSpPr>
        <p:spPr>
          <a:xfrm>
            <a:off x="5650200" y="1426680"/>
            <a:ext cx="6326640" cy="136944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“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Ten years to transform Italy”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(and to improve the Puglia Port System):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IS THIS A REASONABLE TIME FRAME?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21" name="CasellaDiTesto 14"/>
          <p:cNvSpPr/>
          <p:nvPr/>
        </p:nvSpPr>
        <p:spPr>
          <a:xfrm>
            <a:off x="0" y="3696120"/>
            <a:ext cx="12191760" cy="179604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i="1" lang="en-US" sz="2800" spc="-1" strike="noStrike">
                <a:solidFill>
                  <a:srgbClr val="ffffff"/>
                </a:solidFill>
                <a:latin typeface="Calibri"/>
              </a:rPr>
              <a:t>‘</a:t>
            </a:r>
            <a:r>
              <a:rPr b="1" i="1" lang="en-US" sz="2800" spc="-1" strike="noStrike">
                <a:solidFill>
                  <a:srgbClr val="ffffff"/>
                </a:solidFill>
                <a:latin typeface="Calibri"/>
              </a:rPr>
              <a:t>Ten years to transform Italy’ may seem like a long time, but it is not; 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i="1" lang="en-US" sz="2800" spc="-1" strike="noStrike">
                <a:solidFill>
                  <a:srgbClr val="ffffff"/>
                </a:solidFill>
                <a:latin typeface="Calibri"/>
              </a:rPr>
              <a:t>today, we are facing an epochal challenge, 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i="1" lang="en-US" sz="2800" spc="-1" strike="noStrike">
                <a:solidFill>
                  <a:srgbClr val="ffffff"/>
                </a:solidFill>
                <a:latin typeface="Calibri"/>
              </a:rPr>
              <a:t>and the effects of the climate crisis are already visible and tangible, </a:t>
            </a:r>
            <a:endParaRPr b="0" lang="en-U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i="1" lang="en-US" sz="2800" spc="-1" strike="noStrike">
                <a:solidFill>
                  <a:srgbClr val="ffffff"/>
                </a:solidFill>
                <a:latin typeface="Calibri"/>
              </a:rPr>
              <a:t>with potentially disruptive impacts on infrastructures and mobility systems.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22" name="Immagine 1" descr=""/>
          <p:cNvPicPr/>
          <p:nvPr/>
        </p:nvPicPr>
        <p:blipFill>
          <a:blip r:embed="rId1"/>
          <a:stretch/>
        </p:blipFill>
        <p:spPr>
          <a:xfrm>
            <a:off x="0" y="0"/>
            <a:ext cx="5649840" cy="3504600"/>
          </a:xfrm>
          <a:prstGeom prst="rect">
            <a:avLst/>
          </a:prstGeom>
          <a:ln w="0">
            <a:noFill/>
          </a:ln>
        </p:spPr>
      </p:pic>
      <p:sp>
        <p:nvSpPr>
          <p:cNvPr id="123" name="Ovale 2"/>
          <p:cNvSpPr/>
          <p:nvPr/>
        </p:nvSpPr>
        <p:spPr>
          <a:xfrm>
            <a:off x="2571120" y="1752480"/>
            <a:ext cx="2015280" cy="732960"/>
          </a:xfrm>
          <a:prstGeom prst="ellipse">
            <a:avLst/>
          </a:prstGeom>
          <a:noFill/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4" name="CasellaDiTesto 6"/>
          <p:cNvSpPr/>
          <p:nvPr/>
        </p:nvSpPr>
        <p:spPr>
          <a:xfrm>
            <a:off x="0" y="5853600"/>
            <a:ext cx="12191760" cy="57708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it-IT" sz="3200" spc="-1" strike="noStrike">
                <a:solidFill>
                  <a:srgbClr val="ffffff"/>
                </a:solidFill>
                <a:latin typeface="Calibri"/>
              </a:rPr>
              <a:t>TRANSFORMATION – IN THE FRAMEWORK OF WHAT STRATEGY?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65" dur="indefinite" restart="never" nodeType="tmRoot">
          <p:childTnLst>
            <p:seq>
              <p:cTn id="466" dur="indefinite" nodeType="mainSeq">
                <p:childTnLst>
                  <p:par>
                    <p:cTn id="467" fill="hold">
                      <p:stCondLst>
                        <p:cond delay="indefinite"/>
                      </p:stCondLst>
                      <p:childTnLst>
                        <p:par>
                          <p:cTn id="468" fill="hold">
                            <p:stCondLst>
                              <p:cond delay="0"/>
                            </p:stCondLst>
                            <p:childTnLst>
                              <p:par>
                                <p:cTn id="46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71" dur="2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2000"/>
                            </p:stCondLst>
                            <p:childTnLst>
                              <p:par>
                                <p:cTn id="473" nodeType="afterEffect" fill="hold" presetClass="entr" presetID="21" presetSubtype="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475" dur="2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7" nodeType="afterEffect" fill="hold" presetClass="entr" presetID="5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8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2" fill="hold">
                      <p:stCondLst>
                        <p:cond delay="indefinite"/>
                      </p:stCondLst>
                      <p:childTnLst>
                        <p:par>
                          <p:cTn id="483" fill="hold">
                            <p:stCondLst>
                              <p:cond delay="0"/>
                            </p:stCondLst>
                            <p:childTnLst>
                              <p:par>
                                <p:cTn id="484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48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491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2" fill="hold">
                      <p:stCondLst>
                        <p:cond delay="indefinite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496" dur="500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7" fill="hold">
                      <p:stCondLst>
                        <p:cond delay="indefinite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501" dur="500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2" fill="hold">
                      <p:stCondLst>
                        <p:cond delay="indefinite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506" dur="500"/>
                                        <p:tgtEl>
                                          <p:spTgt spid="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5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12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3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fmla="y-sin(pi*$)/3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4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9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5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27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6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81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7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8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9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0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1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2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3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4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asellaDiTesto 5"/>
          <p:cNvSpPr/>
          <p:nvPr/>
        </p:nvSpPr>
        <p:spPr>
          <a:xfrm>
            <a:off x="0" y="3155040"/>
            <a:ext cx="12191760" cy="51624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GB" sz="2800" spc="-1" strike="noStrike">
                <a:solidFill>
                  <a:srgbClr val="ffffff"/>
                </a:solidFill>
                <a:latin typeface="Calibri"/>
              </a:rPr>
              <a:t>MULTIMODAL TRANSPORT CORRIDORS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26" name="CasellaDiTesto 7"/>
          <p:cNvSpPr/>
          <p:nvPr/>
        </p:nvSpPr>
        <p:spPr>
          <a:xfrm>
            <a:off x="0" y="3678120"/>
            <a:ext cx="12191760" cy="51624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it-IT" sz="2800" spc="-1" strike="noStrike">
                <a:solidFill>
                  <a:srgbClr val="ffffff"/>
                </a:solidFill>
                <a:latin typeface="Calibri"/>
              </a:rPr>
              <a:t>into </a:t>
            </a:r>
            <a:r>
              <a:rPr b="1" lang="it-IT" sz="2800" spc="-1" strike="noStrike">
                <a:solidFill>
                  <a:srgbClr val="ffff00"/>
                </a:solidFill>
                <a:latin typeface="Calibri"/>
              </a:rPr>
              <a:t>MULTI-SERVICE CORRIDORS </a:t>
            </a:r>
            <a:r>
              <a:rPr b="1" lang="it-IT" sz="2800" spc="-1" strike="noStrike">
                <a:solidFill>
                  <a:srgbClr val="ffffff"/>
                </a:solidFill>
                <a:latin typeface="Calibri"/>
              </a:rPr>
              <a:t>(</a:t>
            </a:r>
            <a:r>
              <a:rPr b="1" lang="en-GB" sz="2800" spc="-1" strike="noStrike">
                <a:solidFill>
                  <a:srgbClr val="ffffff"/>
                </a:solidFill>
                <a:latin typeface="Calibri"/>
              </a:rPr>
              <a:t>mobility + energy + telecommunications</a:t>
            </a:r>
            <a:r>
              <a:rPr b="1" lang="it-IT" sz="2800" spc="-1" strike="noStrike">
                <a:solidFill>
                  <a:srgbClr val="ffffff"/>
                </a:solidFill>
                <a:latin typeface="Calibri"/>
              </a:rPr>
              <a:t>)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27" name="CasellaDiTesto 9"/>
          <p:cNvSpPr/>
          <p:nvPr/>
        </p:nvSpPr>
        <p:spPr>
          <a:xfrm>
            <a:off x="0" y="5226840"/>
            <a:ext cx="12191760" cy="51624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GB" sz="2800" spc="-1" strike="noStrike">
                <a:solidFill>
                  <a:srgbClr val="ffffff"/>
                </a:solidFill>
                <a:latin typeface="Calibri"/>
              </a:rPr>
              <a:t>IMPROVEMENT OF MAINTENANCE SUPERVISION 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28" name="CasellaDiTesto 11"/>
          <p:cNvSpPr/>
          <p:nvPr/>
        </p:nvSpPr>
        <p:spPr>
          <a:xfrm>
            <a:off x="0" y="1092960"/>
            <a:ext cx="12191760" cy="51624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GB" sz="2800" spc="-1" strike="noStrike">
                <a:solidFill>
                  <a:srgbClr val="ffffff"/>
                </a:solidFill>
                <a:latin typeface="Calibri"/>
              </a:rPr>
              <a:t>“</a:t>
            </a:r>
            <a:r>
              <a:rPr b="1" lang="en-GB" sz="2800" spc="-1" strike="noStrike">
                <a:solidFill>
                  <a:srgbClr val="ffffff"/>
                </a:solidFill>
                <a:latin typeface="Calibri"/>
              </a:rPr>
              <a:t>A”: AVOID substitutable trips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29" name="CasellaDiTesto 12"/>
          <p:cNvSpPr/>
          <p:nvPr/>
        </p:nvSpPr>
        <p:spPr>
          <a:xfrm>
            <a:off x="0" y="1616040"/>
            <a:ext cx="12191760" cy="51624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“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S”: SHIFT to more efficient modes of transport 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30" name="CasellaDiTesto 13"/>
          <p:cNvSpPr/>
          <p:nvPr/>
        </p:nvSpPr>
        <p:spPr>
          <a:xfrm>
            <a:off x="0" y="2139480"/>
            <a:ext cx="12191760" cy="51624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GB" sz="2800" spc="-1" strike="noStrike">
                <a:solidFill>
                  <a:srgbClr val="ffffff"/>
                </a:solidFill>
                <a:latin typeface="Calibri"/>
              </a:rPr>
              <a:t>“</a:t>
            </a:r>
            <a:r>
              <a:rPr b="1" lang="en-GB" sz="2800" spc="-1" strike="noStrike">
                <a:solidFill>
                  <a:srgbClr val="ffffff"/>
                </a:solidFill>
                <a:latin typeface="Calibri"/>
              </a:rPr>
              <a:t>I” – IMPROVE the efficiency and safety of transport systems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31" name="CasellaDiTesto 14"/>
          <p:cNvSpPr/>
          <p:nvPr/>
        </p:nvSpPr>
        <p:spPr>
          <a:xfrm>
            <a:off x="0" y="6273360"/>
            <a:ext cx="12191760" cy="577080"/>
          </a:xfrm>
          <a:prstGeom prst="rect">
            <a:avLst/>
          </a:prstGeom>
          <a:solidFill>
            <a:srgbClr val="0070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THE ASI PARADIGM, A DRIVING VISION FOR…</a:t>
            </a: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	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32" name="CasellaDiTesto 15"/>
          <p:cNvSpPr/>
          <p:nvPr/>
        </p:nvSpPr>
        <p:spPr>
          <a:xfrm>
            <a:off x="0" y="83160"/>
            <a:ext cx="12191760" cy="973080"/>
          </a:xfrm>
          <a:prstGeom prst="rect">
            <a:avLst/>
          </a:prstGeom>
          <a:solidFill>
            <a:srgbClr val="0070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3000" spc="-1" strike="noStrike">
                <a:solidFill>
                  <a:srgbClr val="ffffff"/>
                </a:solidFill>
                <a:latin typeface="Calibri"/>
              </a:rPr>
              <a:t>A </a:t>
            </a:r>
            <a:r>
              <a:rPr b="1" lang="en-US" sz="3000" spc="-1" strike="noStrike">
                <a:solidFill>
                  <a:srgbClr val="ffff00"/>
                </a:solidFill>
                <a:latin typeface="Calibri"/>
              </a:rPr>
              <a:t>JOINT ITALIAN-ALBANIAN TRANS-ADRIATIC DEVELOPMENT STRATEGY </a:t>
            </a:r>
            <a:endParaRPr b="0" lang="en-US" sz="30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IN THE FRAMEWORK OF THE “</a:t>
            </a:r>
            <a:r>
              <a:rPr b="1" lang="en-US" sz="2800" spc="-1" strike="noStrike">
                <a:solidFill>
                  <a:srgbClr val="ffff00"/>
                </a:solidFill>
                <a:latin typeface="Calibri"/>
              </a:rPr>
              <a:t>ASI</a:t>
            </a: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” PARADIGM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33" name="CasellaDiTesto 10"/>
          <p:cNvSpPr/>
          <p:nvPr/>
        </p:nvSpPr>
        <p:spPr>
          <a:xfrm>
            <a:off x="0" y="2662560"/>
            <a:ext cx="12191760" cy="48564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2600" spc="-1" strike="noStrike">
                <a:solidFill>
                  <a:srgbClr val="ffffff"/>
                </a:solidFill>
                <a:latin typeface="Calibri"/>
              </a:rPr>
              <a:t>Paving the way to the transformation of the 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134" name="CasellaDiTesto 17"/>
          <p:cNvSpPr/>
          <p:nvPr/>
        </p:nvSpPr>
        <p:spPr>
          <a:xfrm>
            <a:off x="0" y="4703400"/>
            <a:ext cx="12191760" cy="51624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GB" sz="2800" spc="-1" strike="noStrike">
                <a:solidFill>
                  <a:srgbClr val="ffffff"/>
                </a:solidFill>
                <a:latin typeface="Calibri"/>
              </a:rPr>
              <a:t>REDUCTION OF LAND USE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35" name="CasellaDiTesto 18"/>
          <p:cNvSpPr/>
          <p:nvPr/>
        </p:nvSpPr>
        <p:spPr>
          <a:xfrm>
            <a:off x="0" y="5749920"/>
            <a:ext cx="12191760" cy="51624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GB" sz="2800" spc="-1" strike="noStrike">
                <a:solidFill>
                  <a:srgbClr val="ffffff"/>
                </a:solidFill>
                <a:latin typeface="Calibri"/>
              </a:rPr>
              <a:t>ACCELERATION OF THE PROCESS OF STRENGTHENING INDIVIDUAL NETWORKS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136" name="CasellaDiTesto 19"/>
          <p:cNvSpPr/>
          <p:nvPr/>
        </p:nvSpPr>
        <p:spPr>
          <a:xfrm>
            <a:off x="0" y="4200120"/>
            <a:ext cx="12191760" cy="48564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2600" spc="-1" strike="noStrike">
                <a:solidFill>
                  <a:srgbClr val="ffffff"/>
                </a:solidFill>
                <a:latin typeface="Calibri"/>
              </a:rPr>
              <a:t>RELATED FEATURES:</a:t>
            </a:r>
            <a:endParaRPr b="0" lang="en-U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25" dur="indefinite" restart="never" nodeType="tmRoot">
          <p:childTnLst>
            <p:seq>
              <p:cTn id="526" dur="indefinite" nodeType="mainSeq">
                <p:childTnLst>
                  <p:par>
                    <p:cTn id="527" fill="hold">
                      <p:stCondLst>
                        <p:cond delay="indefinite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7" dur="500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8" dur="500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>
                      <p:stCondLst>
                        <p:cond delay="indefinite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43" dur="500" fill="hold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4" dur="500" fill="hold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5" fill="hold">
                      <p:stCondLst>
                        <p:cond delay="indefinite"/>
                      </p:stCondLst>
                      <p:childTnLst>
                        <p:par>
                          <p:cTn id="546" fill="hold">
                            <p:stCondLst>
                              <p:cond delay="0"/>
                            </p:stCondLst>
                            <p:childTnLst>
                              <p:par>
                                <p:cTn id="547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49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50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1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53" nodeType="afterEffect" fill="hold" presetClass="entr" presetID="4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56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59" nodeType="afterEffect" fill="hold" presetClass="entr" presetID="4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61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6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4" fill="hold">
                      <p:stCondLst>
                        <p:cond delay="indefinite"/>
                      </p:stCondLst>
                      <p:childTnLst>
                        <p:par>
                          <p:cTn id="565" fill="hold">
                            <p:stCondLst>
                              <p:cond delay="0"/>
                            </p:stCondLst>
                            <p:childTnLst>
                              <p:par>
                                <p:cTn id="566" nodeType="click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56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500"/>
                            </p:stCondLst>
                            <p:childTnLst>
                              <p:par>
                                <p:cTn id="570" nodeType="afterEffect" fill="hold" presetClass="entr" presetID="4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7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73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2000"/>
                            </p:stCondLst>
                            <p:childTnLst>
                              <p:par>
                                <p:cTn id="576" nodeType="afterEffect" fill="hold" presetClass="entr" presetID="4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78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7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nodeType="click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58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500"/>
                            </p:stCondLst>
                            <p:childTnLst>
                              <p:par>
                                <p:cTn id="587" nodeType="afterEffect" fill="hold" presetClass="entr" presetID="4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89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9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1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2000"/>
                            </p:stCondLst>
                            <p:childTnLst>
                              <p:par>
                                <p:cTn id="593" nodeType="afterEffect" fill="hold" presetClass="entr" presetID="4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9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9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9" nodeType="afterEffect" fill="hold" presetClass="entr" presetID="42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0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0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3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4" fill="hold">
                      <p:stCondLst>
                        <p:cond delay="indefinite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nodeType="clickEffect" fill="hold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608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20" descr="Corr8-Intl-Scenarios"/>
          <p:cNvPicPr/>
          <p:nvPr/>
        </p:nvPicPr>
        <p:blipFill>
          <a:blip r:embed="rId1">
            <a:alphaModFix amt="53000"/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solidFill>
              <a:srgbClr val="000000"/>
            </a:solidFill>
            <a:prstDash val="sysDot"/>
          </a:ln>
        </p:spPr>
      </p:pic>
      <p:sp>
        <p:nvSpPr>
          <p:cNvPr id="138" name="CasellaDiTesto 4"/>
          <p:cNvSpPr/>
          <p:nvPr/>
        </p:nvSpPr>
        <p:spPr>
          <a:xfrm>
            <a:off x="0" y="0"/>
            <a:ext cx="12191760" cy="577080"/>
          </a:xfrm>
          <a:prstGeom prst="rect">
            <a:avLst/>
          </a:prstGeom>
          <a:solidFill>
            <a:srgbClr val="0070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it-IT" sz="3200" spc="-1" strike="noStrike">
                <a:solidFill>
                  <a:srgbClr val="ffffff"/>
                </a:solidFill>
                <a:latin typeface="Calibri"/>
              </a:rPr>
              <a:t>…</a:t>
            </a:r>
            <a:r>
              <a:rPr b="1" lang="it-IT" sz="3200" spc="-1" strike="noStrike">
                <a:solidFill>
                  <a:srgbClr val="ffffff"/>
                </a:solidFill>
                <a:latin typeface="Calibri"/>
              </a:rPr>
              <a:t>THE </a:t>
            </a:r>
            <a:r>
              <a:rPr b="1" lang="it-IT" sz="3200" spc="-1" strike="noStrike">
                <a:solidFill>
                  <a:srgbClr val="ffff00"/>
                </a:solidFill>
                <a:latin typeface="Calibri"/>
              </a:rPr>
              <a:t>NEW</a:t>
            </a:r>
            <a:r>
              <a:rPr b="1" lang="it-IT" sz="3200" spc="-1" strike="noStrike">
                <a:solidFill>
                  <a:srgbClr val="ffffff"/>
                </a:solidFill>
                <a:latin typeface="Calibri"/>
              </a:rPr>
              <a:t> CORRIDOR VIII: A WIDER PERSPECTIVE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39" name="Titolo 1"/>
          <p:cNvSpPr/>
          <p:nvPr/>
        </p:nvSpPr>
        <p:spPr>
          <a:xfrm>
            <a:off x="0" y="584640"/>
            <a:ext cx="12191760" cy="1142640"/>
          </a:xfrm>
          <a:prstGeom prst="rect">
            <a:avLst/>
          </a:prstGeom>
          <a:solidFill>
            <a:srgbClr val="ff0000">
              <a:alpha val="99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marL="343080" indent="-34308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3200" spc="-1" strike="noStrike">
                <a:solidFill>
                  <a:srgbClr val="ffffff"/>
                </a:solidFill>
                <a:latin typeface="Calibri"/>
              </a:rPr>
              <a:t>The Lower Adriatic Area:</a:t>
            </a:r>
            <a:endParaRPr b="0" lang="en-US" sz="3200" spc="-1" strike="noStrike">
              <a:latin typeface="Arial"/>
            </a:endParaRPr>
          </a:p>
          <a:p>
            <a:pPr marL="343080" indent="-34308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GB" sz="3200" spc="-1" strike="noStrike">
                <a:solidFill>
                  <a:srgbClr val="ffffff"/>
                </a:solidFill>
                <a:latin typeface="Calibri"/>
              </a:rPr>
              <a:t> </a:t>
            </a:r>
            <a:r>
              <a:rPr b="1" lang="en-GB" sz="3200" spc="-1" strike="noStrike">
                <a:solidFill>
                  <a:srgbClr val="ffffff"/>
                </a:solidFill>
                <a:latin typeface="Calibri"/>
              </a:rPr>
              <a:t>the Hub linking the EU to the Mediterranean and the Caucasic Region 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140" name="Ovale 1"/>
          <p:cNvSpPr/>
          <p:nvPr/>
        </p:nvSpPr>
        <p:spPr>
          <a:xfrm>
            <a:off x="5372280" y="3743280"/>
            <a:ext cx="1161720" cy="942480"/>
          </a:xfrm>
          <a:prstGeom prst="ellipse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09" dur="indefinite" restart="never" nodeType="tmRoot">
          <p:childTnLst>
            <p:seq>
              <p:cTn id="610" dur="indefinite" nodeType="mainSeq">
                <p:childTnLst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16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61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>
                            <p:stCondLst>
                              <p:cond delay="500"/>
                            </p:stCondLst>
                            <p:childTnLst>
                              <p:par>
                                <p:cTn id="619" nodeType="afterEffect" fill="hold" presetClass="entr" presetID="1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21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3500"/>
                            </p:stCondLst>
                            <p:childTnLst>
                              <p:par>
                                <p:cTn id="623" nodeType="afterEffect" fill="hold" presetClass="entr" presetID="1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25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6000"/>
                            </p:stCondLst>
                            <p:childTnLst>
                              <p:par>
                                <p:cTn id="627" nodeType="afterEffect" fill="hold" presetClass="entr" presetID="26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6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30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31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fmla="y-sin(pi*$)/3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32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9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33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27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34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81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5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6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7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8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9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0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1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2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Immagine 5" descr=""/>
          <p:cNvPicPr/>
          <p:nvPr/>
        </p:nvPicPr>
        <p:blipFill>
          <a:blip r:embed="rId1"/>
          <a:stretch/>
        </p:blipFill>
        <p:spPr>
          <a:xfrm>
            <a:off x="407160" y="2531160"/>
            <a:ext cx="2103480" cy="1560600"/>
          </a:xfrm>
          <a:prstGeom prst="rect">
            <a:avLst/>
          </a:prstGeom>
          <a:ln w="0">
            <a:noFill/>
          </a:ln>
        </p:spPr>
      </p:pic>
      <p:sp>
        <p:nvSpPr>
          <p:cNvPr id="142" name="CasellaDiTesto 7"/>
          <p:cNvSpPr/>
          <p:nvPr/>
        </p:nvSpPr>
        <p:spPr>
          <a:xfrm>
            <a:off x="0" y="1584720"/>
            <a:ext cx="12252600" cy="577080"/>
          </a:xfrm>
          <a:prstGeom prst="rect">
            <a:avLst/>
          </a:prstGeom>
          <a:solidFill>
            <a:srgbClr val="00206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Blue Balkans: Maritime Connectivity in South Adriatic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43" name="Immagine 9" descr=""/>
          <p:cNvPicPr/>
          <p:nvPr/>
        </p:nvPicPr>
        <p:blipFill>
          <a:blip r:embed="rId2"/>
          <a:stretch/>
        </p:blipFill>
        <p:spPr>
          <a:xfrm>
            <a:off x="3399480" y="135360"/>
            <a:ext cx="4888440" cy="1310760"/>
          </a:xfrm>
          <a:prstGeom prst="rect">
            <a:avLst/>
          </a:prstGeom>
          <a:ln w="0">
            <a:noFill/>
          </a:ln>
        </p:spPr>
      </p:pic>
      <p:pic>
        <p:nvPicPr>
          <p:cNvPr id="144" name="Immagine 1" descr=""/>
          <p:cNvPicPr/>
          <p:nvPr/>
        </p:nvPicPr>
        <p:blipFill>
          <a:blip r:embed="rId3"/>
          <a:stretch/>
        </p:blipFill>
        <p:spPr>
          <a:xfrm>
            <a:off x="2895480" y="2691720"/>
            <a:ext cx="5896440" cy="3554640"/>
          </a:xfrm>
          <a:prstGeom prst="rect">
            <a:avLst/>
          </a:prstGeom>
          <a:ln w="0">
            <a:noFill/>
          </a:ln>
        </p:spPr>
      </p:pic>
      <p:sp>
        <p:nvSpPr>
          <p:cNvPr id="145" name="CasellaDiTesto 2"/>
          <p:cNvSpPr/>
          <p:nvPr/>
        </p:nvSpPr>
        <p:spPr>
          <a:xfrm>
            <a:off x="2872080" y="6254280"/>
            <a:ext cx="5919840" cy="455400"/>
          </a:xfrm>
          <a:prstGeom prst="rect">
            <a:avLst/>
          </a:prstGeom>
          <a:solidFill>
            <a:srgbClr val="81756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it-IT" sz="2400" spc="-1" strike="noStrike">
                <a:solidFill>
                  <a:srgbClr val="ffffff"/>
                </a:solidFill>
                <a:latin typeface="Calibri"/>
              </a:rPr>
              <a:t>Ralph Waldo Emerson </a:t>
            </a:r>
            <a:r>
              <a:rPr b="0" lang="it-IT" sz="2400" spc="-1" strike="noStrike">
                <a:solidFill>
                  <a:srgbClr val="ffffff"/>
                </a:solidFill>
                <a:latin typeface="Calibri"/>
              </a:rPr>
              <a:t>(1803-1882)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146" name="CasellaDiTesto 3"/>
          <p:cNvSpPr/>
          <p:nvPr/>
        </p:nvSpPr>
        <p:spPr>
          <a:xfrm>
            <a:off x="6154560" y="2692080"/>
            <a:ext cx="5883840" cy="2527560"/>
          </a:xfrm>
          <a:prstGeom prst="rect">
            <a:avLst/>
          </a:prstGeom>
          <a:solidFill>
            <a:srgbClr val="81756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i="1" lang="it-IT" sz="4000" spc="-1" strike="noStrike">
                <a:solidFill>
                  <a:srgbClr val="ffffff"/>
                </a:solidFill>
                <a:latin typeface="Lucida Calligraphy"/>
              </a:rPr>
              <a:t>‘</a:t>
            </a:r>
            <a:r>
              <a:rPr b="1" i="1" lang="it-IT" sz="4000" spc="-1" strike="noStrike">
                <a:solidFill>
                  <a:srgbClr val="ffffff"/>
                </a:solidFill>
                <a:latin typeface="Lucida Calligraphy"/>
              </a:rPr>
              <a:t>Nothing great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i="1" lang="it-IT" sz="4000" spc="-1" strike="noStrike">
                <a:solidFill>
                  <a:srgbClr val="ffffff"/>
                </a:solidFill>
                <a:latin typeface="Lucida Calligraphy"/>
              </a:rPr>
              <a:t>was ever achieved</a:t>
            </a:r>
            <a:endParaRPr b="0" lang="en-US" sz="4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i="1" lang="it-IT" sz="4000" spc="-1" strike="noStrike">
                <a:solidFill>
                  <a:srgbClr val="ffffff"/>
                </a:solidFill>
                <a:latin typeface="Lucida Calligraphy"/>
              </a:rPr>
              <a:t>without </a:t>
            </a:r>
            <a:r>
              <a:rPr b="1" i="1" lang="it-IT" sz="4000" spc="-1" strike="noStrike">
                <a:solidFill>
                  <a:srgbClr val="ffff00"/>
                </a:solidFill>
                <a:latin typeface="Lucida Calligraphy"/>
              </a:rPr>
              <a:t>enthusiasm</a:t>
            </a:r>
            <a:r>
              <a:rPr b="1" i="1" lang="it-IT" sz="4000" spc="-1" strike="noStrike">
                <a:solidFill>
                  <a:srgbClr val="ffffff"/>
                </a:solidFill>
                <a:latin typeface="Lucida Calligraphy"/>
              </a:rPr>
              <a:t>’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147" name="Immagine 4" descr=""/>
          <p:cNvPicPr/>
          <p:nvPr/>
        </p:nvPicPr>
        <p:blipFill>
          <a:blip r:embed="rId4"/>
          <a:stretch/>
        </p:blipFill>
        <p:spPr>
          <a:xfrm>
            <a:off x="239760" y="4125960"/>
            <a:ext cx="2270880" cy="1172520"/>
          </a:xfrm>
          <a:prstGeom prst="rect">
            <a:avLst/>
          </a:prstGeom>
          <a:ln w="0">
            <a:noFill/>
          </a:ln>
        </p:spPr>
      </p:pic>
      <p:pic>
        <p:nvPicPr>
          <p:cNvPr id="148" name="Immagine 11" descr=""/>
          <p:cNvPicPr/>
          <p:nvPr/>
        </p:nvPicPr>
        <p:blipFill>
          <a:blip r:embed="rId5"/>
          <a:srcRect l="-976" t="17522" r="976" b="20405"/>
          <a:stretch/>
        </p:blipFill>
        <p:spPr>
          <a:xfrm>
            <a:off x="239760" y="5298840"/>
            <a:ext cx="2270880" cy="1283760"/>
          </a:xfrm>
          <a:prstGeom prst="rect">
            <a:avLst/>
          </a:prstGeom>
          <a:ln w="0">
            <a:noFill/>
          </a:ln>
        </p:spPr>
      </p:pic>
      <p:sp>
        <p:nvSpPr>
          <p:cNvPr id="149" name="CasellaDiTesto 12"/>
          <p:cNvSpPr/>
          <p:nvPr/>
        </p:nvSpPr>
        <p:spPr>
          <a:xfrm>
            <a:off x="8944560" y="4769640"/>
            <a:ext cx="3093840" cy="264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it-IT" sz="2400" spc="-1" strike="noStrike">
                <a:solidFill>
                  <a:srgbClr val="817569"/>
                </a:solidFill>
                <a:latin typeface="Agency FB"/>
              </a:rPr>
              <a:t>THANK YOU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it-IT" sz="2400" spc="-1" strike="noStrike">
                <a:solidFill>
                  <a:srgbClr val="817569"/>
                </a:solidFill>
                <a:latin typeface="Agency FB"/>
              </a:rPr>
              <a:t>FOR YOUR ATTENTION,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it-IT" sz="2400" spc="-1" strike="noStrike">
                <a:solidFill>
                  <a:srgbClr val="817569"/>
                </a:solidFill>
                <a:latin typeface="Agency FB"/>
              </a:rPr>
              <a:t>COMPETENCE,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it-IT" sz="2400" spc="-1" strike="noStrike">
                <a:solidFill>
                  <a:srgbClr val="817569"/>
                </a:solidFill>
                <a:latin typeface="Agency FB"/>
              </a:rPr>
              <a:t>COMMITMENT -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it-IT" sz="2400" spc="-1" strike="noStrike">
                <a:solidFill>
                  <a:srgbClr val="817569"/>
                </a:solidFill>
                <a:latin typeface="Agency FB"/>
              </a:rPr>
              <a:t>- AND ENTHUSIASM. 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43" dur="indefinite" restart="never" nodeType="tmRoot">
          <p:childTnLst>
            <p:seq>
              <p:cTn id="644" dur="indefinite" nodeType="mainSeq">
                <p:childTnLst>
                  <p:par>
                    <p:cTn id="645" fill="hold">
                      <p:stCondLst>
                        <p:cond delay="indefinite"/>
                      </p:stCondLst>
                      <p:childTnLst>
                        <p:par>
                          <p:cTn id="646" fill="hold">
                            <p:stCondLst>
                              <p:cond delay="0"/>
                            </p:stCondLst>
                            <p:childTnLst>
                              <p:par>
                                <p:cTn id="64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4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0" fill="hold">
                            <p:stCondLst>
                              <p:cond delay="500"/>
                            </p:stCondLst>
                            <p:childTnLst>
                              <p:par>
                                <p:cTn id="65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5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5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65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1500"/>
                            </p:stCondLst>
                            <p:childTnLst>
                              <p:par>
                                <p:cTn id="659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66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63" nodeType="afterEffect" fill="hold" presetClass="entr" presetID="6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665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6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6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5000"/>
                            </p:stCondLst>
                            <p:childTnLst>
                              <p:par>
                                <p:cTn id="67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7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4" fill="hold">
                      <p:stCondLst>
                        <p:cond delay="indefinite"/>
                      </p:stCondLst>
                      <p:childTnLst>
                        <p:par>
                          <p:cTn id="675" fill="hold">
                            <p:stCondLst>
                              <p:cond delay="0"/>
                            </p:stCondLst>
                            <p:childTnLst>
                              <p:par>
                                <p:cTn id="676" nodeType="click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67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500"/>
                            </p:stCondLst>
                            <p:childTnLst>
                              <p:par>
                                <p:cTn id="680" nodeType="afterEffect" fill="hold" presetClass="entr" presetID="26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6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83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4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fmla="y-sin(pi*$)/3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5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9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6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27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87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fmla="y-sin(pi*$)/81"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8" dur="26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9" dur="166" fill="hold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0" dur="26" fill="hold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1" dur="166" fill="hold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2" dur="26" fill="hold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3" dur="166" fill="hold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4" dur="26" fill="hold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5" dur="166" fill="hold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asellaDiTesto 5"/>
          <p:cNvSpPr/>
          <p:nvPr/>
        </p:nvSpPr>
        <p:spPr>
          <a:xfrm>
            <a:off x="8620200" y="4295880"/>
            <a:ext cx="2266560" cy="43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it-IT" sz="2300" spc="-1" strike="noStrike">
                <a:solidFill>
                  <a:srgbClr val="ffffff"/>
                </a:solidFill>
                <a:latin typeface="Calibri"/>
              </a:rPr>
              <a:t>Porto di Taranto</a:t>
            </a:r>
            <a:endParaRPr b="0" lang="en-US" sz="2300" spc="-1" strike="noStrike">
              <a:latin typeface="Arial"/>
            </a:endParaRPr>
          </a:p>
        </p:txBody>
      </p:sp>
      <p:pic>
        <p:nvPicPr>
          <p:cNvPr id="48" name="Immagine 9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49" name="Immagine 10" descr=""/>
          <p:cNvPicPr/>
          <p:nvPr/>
        </p:nvPicPr>
        <p:blipFill>
          <a:blip r:embed="rId2"/>
          <a:stretch/>
        </p:blipFill>
        <p:spPr>
          <a:xfrm>
            <a:off x="0" y="5533920"/>
            <a:ext cx="4209840" cy="1323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asellaDiTesto 5"/>
          <p:cNvSpPr/>
          <p:nvPr/>
        </p:nvSpPr>
        <p:spPr>
          <a:xfrm>
            <a:off x="8620200" y="4295880"/>
            <a:ext cx="2266560" cy="43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it-IT" sz="2300" spc="-1" strike="noStrike">
                <a:solidFill>
                  <a:srgbClr val="ffffff"/>
                </a:solidFill>
                <a:latin typeface="Calibri"/>
              </a:rPr>
              <a:t>Porto di Taranto</a:t>
            </a:r>
            <a:endParaRPr b="0" lang="en-US" sz="2300" spc="-1" strike="noStrike">
              <a:latin typeface="Arial"/>
            </a:endParaRPr>
          </a:p>
        </p:txBody>
      </p:sp>
      <p:pic>
        <p:nvPicPr>
          <p:cNvPr id="51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4756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3" descr=""/>
          <p:cNvPicPr/>
          <p:nvPr/>
        </p:nvPicPr>
        <p:blipFill>
          <a:blip r:embed="rId2"/>
          <a:stretch/>
        </p:blipFill>
        <p:spPr>
          <a:xfrm>
            <a:off x="0" y="0"/>
            <a:ext cx="1657080" cy="2076120"/>
          </a:xfrm>
          <a:prstGeom prst="rect">
            <a:avLst/>
          </a:prstGeom>
          <a:ln w="0">
            <a:noFill/>
          </a:ln>
        </p:spPr>
      </p:pic>
      <p:sp>
        <p:nvSpPr>
          <p:cNvPr id="53" name="CasellaDiTesto 1"/>
          <p:cNvSpPr/>
          <p:nvPr/>
        </p:nvSpPr>
        <p:spPr>
          <a:xfrm>
            <a:off x="6951240" y="0"/>
            <a:ext cx="5240520" cy="63828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it-IT" sz="3600" spc="-1" strike="noStrike">
                <a:solidFill>
                  <a:srgbClr val="ffffff"/>
                </a:solidFill>
                <a:latin typeface="Calibri"/>
              </a:rPr>
              <a:t>PORT OF BARI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54" name="CasellaDiTesto 14"/>
          <p:cNvSpPr/>
          <p:nvPr/>
        </p:nvSpPr>
        <p:spPr>
          <a:xfrm>
            <a:off x="0" y="5163480"/>
            <a:ext cx="12191760" cy="8211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400" spc="-1" strike="noStrike">
                <a:solidFill>
                  <a:srgbClr val="ffffff"/>
                </a:solidFill>
                <a:latin typeface="Calibri"/>
              </a:rPr>
              <a:t>The main access node to the Bari-Durres-Tirana-Skopje-Sofija-Burgas-Varna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en-US" sz="2400" spc="-1" strike="noStrike">
                <a:solidFill>
                  <a:srgbClr val="ffffff"/>
                </a:solidFill>
                <a:latin typeface="Calibri"/>
              </a:rPr>
              <a:t>Trans-European Corridor 8, connecting Southern Italy to the Black Sea regions 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55" name="CasellaDiTesto 19"/>
          <p:cNvSpPr/>
          <p:nvPr/>
        </p:nvSpPr>
        <p:spPr>
          <a:xfrm>
            <a:off x="0" y="5934600"/>
            <a:ext cx="12191760" cy="4554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400" spc="-1" strike="noStrike">
                <a:solidFill>
                  <a:srgbClr val="ffffff"/>
                </a:solidFill>
                <a:latin typeface="Calibri"/>
              </a:rPr>
              <a:t>Strategic location: excellent connections to the urban, industrial and agricultural areas 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56" name="CasellaDiTesto 20"/>
          <p:cNvSpPr/>
          <p:nvPr/>
        </p:nvSpPr>
        <p:spPr>
          <a:xfrm>
            <a:off x="0" y="6396480"/>
            <a:ext cx="12191760" cy="4554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400" spc="-1" strike="noStrike">
                <a:solidFill>
                  <a:srgbClr val="ffffff"/>
                </a:solidFill>
                <a:latin typeface="Calibri"/>
              </a:rPr>
              <a:t>Heavily used for both goods and passengers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3" dur="indefinite" restart="never" nodeType="tmRoot">
          <p:childTnLst>
            <p:seq>
              <p:cTn id="44" dur="indefinite" nodeType="mainSeq"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nodeType="afterEffect" fill="hold" presetClass="entr" presetID="14" presetSubtype="1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5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nodeType="afterEffect" fill="hold" presetClass="entr" presetID="16" presetSubtype="2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5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 descr=""/>
          <p:cNvPicPr/>
          <p:nvPr/>
        </p:nvPicPr>
        <p:blipFill>
          <a:blip r:embed="rId1"/>
          <a:stretch/>
        </p:blipFill>
        <p:spPr>
          <a:xfrm>
            <a:off x="0" y="3240"/>
            <a:ext cx="12191760" cy="68576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3" descr=""/>
          <p:cNvPicPr/>
          <p:nvPr/>
        </p:nvPicPr>
        <p:blipFill>
          <a:blip r:embed="rId2"/>
          <a:stretch/>
        </p:blipFill>
        <p:spPr>
          <a:xfrm>
            <a:off x="0" y="3240"/>
            <a:ext cx="1657080" cy="2076120"/>
          </a:xfrm>
          <a:prstGeom prst="rect">
            <a:avLst/>
          </a:prstGeom>
          <a:ln w="0">
            <a:noFill/>
          </a:ln>
        </p:spPr>
      </p:pic>
      <p:sp>
        <p:nvSpPr>
          <p:cNvPr id="59" name="CasellaDiTesto 1"/>
          <p:cNvSpPr/>
          <p:nvPr/>
        </p:nvSpPr>
        <p:spPr>
          <a:xfrm>
            <a:off x="6951240" y="4365000"/>
            <a:ext cx="5240520" cy="63828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it-IT" sz="3600" spc="-1" strike="noStrike">
                <a:solidFill>
                  <a:srgbClr val="ffffff"/>
                </a:solidFill>
                <a:latin typeface="Calibri"/>
              </a:rPr>
              <a:t>PORT OF BRINDISI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60" name="CasellaDiTesto 14"/>
          <p:cNvSpPr/>
          <p:nvPr/>
        </p:nvSpPr>
        <p:spPr>
          <a:xfrm>
            <a:off x="0" y="5011200"/>
            <a:ext cx="12191760" cy="4554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400" spc="-1" strike="noStrike">
                <a:solidFill>
                  <a:srgbClr val="ffffff"/>
                </a:solidFill>
                <a:latin typeface="Calibri"/>
              </a:rPr>
              <a:t>Multi-purpose node, serving commercial, industrial and tourist traffic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1" name="CasellaDiTesto 8"/>
          <p:cNvSpPr/>
          <p:nvPr/>
        </p:nvSpPr>
        <p:spPr>
          <a:xfrm>
            <a:off x="0" y="5473080"/>
            <a:ext cx="12191760" cy="4554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400" spc="-1" strike="noStrike">
                <a:solidFill>
                  <a:srgbClr val="ffffff"/>
                </a:solidFill>
                <a:latin typeface="Calibri"/>
              </a:rPr>
              <a:t>Playing a central role in connections to Eastern Europe, especially to Greece and Turkey 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2" name="CasellaDiTesto 9"/>
          <p:cNvSpPr/>
          <p:nvPr/>
        </p:nvSpPr>
        <p:spPr>
          <a:xfrm>
            <a:off x="0" y="5934600"/>
            <a:ext cx="12191760" cy="4554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400" spc="-1" strike="noStrike">
                <a:solidFill>
                  <a:srgbClr val="ffffff"/>
                </a:solidFill>
                <a:latin typeface="Calibri"/>
              </a:rPr>
              <a:t>Facilities are developed in three separate basins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3" name="CasellaDiTesto 10"/>
          <p:cNvSpPr/>
          <p:nvPr/>
        </p:nvSpPr>
        <p:spPr>
          <a:xfrm>
            <a:off x="0" y="6396480"/>
            <a:ext cx="12191760" cy="4554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400" spc="-1" strike="noStrike">
                <a:solidFill>
                  <a:srgbClr val="ffffff"/>
                </a:solidFill>
                <a:latin typeface="Calibri"/>
              </a:rPr>
              <a:t>One of the safest ports in the lower Adriatic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9" dur="indefinite" restart="never" nodeType="tmRoot">
          <p:childTnLst>
            <p:seq>
              <p:cTn id="80" dur="indefinite" nodeType="mainSeq">
                <p:childTnLst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nodeType="afterEffect" fill="hold" presetClass="entr" presetID="16" presetSubtype="2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9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9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0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sellaDiTesto 5"/>
          <p:cNvSpPr/>
          <p:nvPr/>
        </p:nvSpPr>
        <p:spPr>
          <a:xfrm>
            <a:off x="8620200" y="4295880"/>
            <a:ext cx="2266560" cy="43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it-IT" sz="2300" spc="-1" strike="noStrike">
                <a:solidFill>
                  <a:srgbClr val="ffffff"/>
                </a:solidFill>
                <a:latin typeface="Calibri"/>
              </a:rPr>
              <a:t>Porto di Taranto</a:t>
            </a:r>
            <a:endParaRPr b="0" lang="en-US" sz="2300" spc="-1" strike="noStrike">
              <a:latin typeface="Arial"/>
            </a:endParaRPr>
          </a:p>
        </p:txBody>
      </p:sp>
      <p:pic>
        <p:nvPicPr>
          <p:cNvPr id="65" name="Picture 2" descr=""/>
          <p:cNvPicPr/>
          <p:nvPr/>
        </p:nvPicPr>
        <p:blipFill>
          <a:blip r:embed="rId1"/>
          <a:stretch/>
        </p:blipFill>
        <p:spPr>
          <a:xfrm>
            <a:off x="0" y="10080"/>
            <a:ext cx="12191760" cy="6847560"/>
          </a:xfrm>
          <a:prstGeom prst="rect">
            <a:avLst/>
          </a:prstGeom>
          <a:ln w="0">
            <a:noFill/>
          </a:ln>
        </p:spPr>
      </p:pic>
      <p:pic>
        <p:nvPicPr>
          <p:cNvPr id="66" name="Picture 3" descr=""/>
          <p:cNvPicPr/>
          <p:nvPr/>
        </p:nvPicPr>
        <p:blipFill>
          <a:blip r:embed="rId2"/>
          <a:stretch/>
        </p:blipFill>
        <p:spPr>
          <a:xfrm>
            <a:off x="0" y="0"/>
            <a:ext cx="1657080" cy="2076120"/>
          </a:xfrm>
          <a:prstGeom prst="rect">
            <a:avLst/>
          </a:prstGeom>
          <a:ln w="0">
            <a:noFill/>
          </a:ln>
        </p:spPr>
      </p:pic>
      <p:sp>
        <p:nvSpPr>
          <p:cNvPr id="67" name="CasellaDiTesto 1"/>
          <p:cNvSpPr/>
          <p:nvPr/>
        </p:nvSpPr>
        <p:spPr>
          <a:xfrm>
            <a:off x="6951240" y="0"/>
            <a:ext cx="5240520" cy="63828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it-IT" sz="3600" spc="-1" strike="noStrike">
                <a:solidFill>
                  <a:srgbClr val="ffffff"/>
                </a:solidFill>
                <a:latin typeface="Calibri"/>
              </a:rPr>
              <a:t>PORT OF BARI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68" name="CasellaDiTesto 2"/>
          <p:cNvSpPr/>
          <p:nvPr/>
        </p:nvSpPr>
        <p:spPr>
          <a:xfrm>
            <a:off x="-27360" y="5434920"/>
            <a:ext cx="5213160" cy="4554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it-IT" sz="2400" spc="-1" strike="noStrike">
                <a:solidFill>
                  <a:srgbClr val="ffffff"/>
                </a:solidFill>
                <a:latin typeface="Calibri"/>
              </a:rPr>
              <a:t>PASSENGERS </a:t>
            </a:r>
            <a:r>
              <a:rPr b="1" lang="it-IT" sz="2400" spc="-1" strike="noStrike">
                <a:solidFill>
                  <a:srgbClr val="ffff00"/>
                </a:solidFill>
                <a:latin typeface="Calibri"/>
              </a:rPr>
              <a:t>(2021)</a:t>
            </a:r>
            <a:r>
              <a:rPr b="1" lang="it-IT" sz="2400" spc="-1" strike="noStrike">
                <a:solidFill>
                  <a:srgbClr val="ffffff"/>
                </a:solidFill>
                <a:latin typeface="Calibri"/>
              </a:rPr>
              <a:t>: 843 K     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69" name="CasellaDiTesto 8"/>
          <p:cNvSpPr/>
          <p:nvPr/>
        </p:nvSpPr>
        <p:spPr>
          <a:xfrm>
            <a:off x="0" y="3171960"/>
            <a:ext cx="5213160" cy="455400"/>
          </a:xfrm>
          <a:prstGeom prst="rect">
            <a:avLst/>
          </a:prstGeom>
          <a:solidFill>
            <a:srgbClr val="0070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it-IT" sz="2400" spc="-1" strike="noStrike">
                <a:solidFill>
                  <a:srgbClr val="ffffff"/>
                </a:solidFill>
                <a:latin typeface="Calibri"/>
              </a:rPr>
              <a:t>YEARLY GROWTH RATE: +30.9% 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0" name="CasellaDiTesto 12"/>
          <p:cNvSpPr/>
          <p:nvPr/>
        </p:nvSpPr>
        <p:spPr>
          <a:xfrm>
            <a:off x="0" y="3633840"/>
            <a:ext cx="5213160" cy="4554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it-IT" sz="2400" spc="-1" strike="noStrike">
                <a:solidFill>
                  <a:srgbClr val="ffffff"/>
                </a:solidFill>
                <a:latin typeface="Calibri"/>
              </a:rPr>
              <a:t>ITALIAN PORTS GROWTH RATE: + 15,6%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1" name="CasellaDiTesto 13"/>
          <p:cNvSpPr/>
          <p:nvPr/>
        </p:nvSpPr>
        <p:spPr>
          <a:xfrm>
            <a:off x="0" y="5911560"/>
            <a:ext cx="5213160" cy="455400"/>
          </a:xfrm>
          <a:prstGeom prst="rect">
            <a:avLst/>
          </a:prstGeom>
          <a:solidFill>
            <a:srgbClr val="0070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it-IT" sz="2400" spc="-1" strike="noStrike">
                <a:solidFill>
                  <a:srgbClr val="ffffff"/>
                </a:solidFill>
                <a:latin typeface="Calibri"/>
              </a:rPr>
              <a:t>YEARLY GROWTH RATE: + 130.3%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2" name="CasellaDiTesto 14"/>
          <p:cNvSpPr/>
          <p:nvPr/>
        </p:nvSpPr>
        <p:spPr>
          <a:xfrm>
            <a:off x="0" y="2711880"/>
            <a:ext cx="5213160" cy="4554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it-IT" sz="2400" spc="-1" strike="noStrike">
                <a:solidFill>
                  <a:srgbClr val="ffffff"/>
                </a:solidFill>
                <a:latin typeface="Calibri"/>
              </a:rPr>
              <a:t>PASSENGERS </a:t>
            </a:r>
            <a:r>
              <a:rPr b="1" lang="it-IT" sz="2400" spc="-1" strike="noStrike">
                <a:solidFill>
                  <a:srgbClr val="ffff00"/>
                </a:solidFill>
                <a:latin typeface="Calibri"/>
              </a:rPr>
              <a:t>(2018)</a:t>
            </a:r>
            <a:r>
              <a:rPr b="1" lang="it-IT" sz="2400" spc="-1" strike="noStrike">
                <a:solidFill>
                  <a:srgbClr val="ffffff"/>
                </a:solidFill>
                <a:latin typeface="Calibri"/>
              </a:rPr>
              <a:t>: 1,517 K     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3" name="CasellaDiTesto 15"/>
          <p:cNvSpPr/>
          <p:nvPr/>
        </p:nvSpPr>
        <p:spPr>
          <a:xfrm>
            <a:off x="0" y="6373440"/>
            <a:ext cx="5213160" cy="4554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it-IT" sz="2400" spc="-1" strike="noStrike">
                <a:solidFill>
                  <a:srgbClr val="ffffff"/>
                </a:solidFill>
                <a:latin typeface="Calibri"/>
              </a:rPr>
              <a:t>ITALIAN PORTS GROWTH RATE: + 5.0%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4" name="CasellaDiTesto 16"/>
          <p:cNvSpPr/>
          <p:nvPr/>
        </p:nvSpPr>
        <p:spPr>
          <a:xfrm>
            <a:off x="-41040" y="4095360"/>
            <a:ext cx="5213160" cy="4554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it-IT" sz="2400" spc="-1" strike="noStrike">
                <a:solidFill>
                  <a:srgbClr val="ffffff"/>
                </a:solidFill>
                <a:latin typeface="Calibri"/>
              </a:rPr>
              <a:t>PASSENGERS </a:t>
            </a:r>
            <a:r>
              <a:rPr b="1" lang="it-IT" sz="2400" spc="-1" strike="noStrike">
                <a:solidFill>
                  <a:srgbClr val="ffff00"/>
                </a:solidFill>
                <a:latin typeface="Calibri"/>
              </a:rPr>
              <a:t>(2020)</a:t>
            </a:r>
            <a:r>
              <a:rPr b="1" lang="it-IT" sz="2400" spc="-1" strike="noStrike">
                <a:solidFill>
                  <a:srgbClr val="ffffff"/>
                </a:solidFill>
                <a:latin typeface="Calibri"/>
              </a:rPr>
              <a:t>: 366 K     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5" name="CasellaDiTesto 17"/>
          <p:cNvSpPr/>
          <p:nvPr/>
        </p:nvSpPr>
        <p:spPr>
          <a:xfrm>
            <a:off x="0" y="4511160"/>
            <a:ext cx="5213160" cy="455400"/>
          </a:xfrm>
          <a:prstGeom prst="rect">
            <a:avLst/>
          </a:prstGeom>
          <a:solidFill>
            <a:srgbClr val="0070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it-IT" sz="2400" spc="-1" strike="noStrike">
                <a:solidFill>
                  <a:srgbClr val="ffffff"/>
                </a:solidFill>
                <a:latin typeface="Calibri"/>
              </a:rPr>
              <a:t>YEARLY GROWTH RATE: -73.7% 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76" name="CasellaDiTesto 18"/>
          <p:cNvSpPr/>
          <p:nvPr/>
        </p:nvSpPr>
        <p:spPr>
          <a:xfrm>
            <a:off x="0" y="4972680"/>
            <a:ext cx="5213160" cy="4554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it-IT" sz="2400" spc="-1" strike="noStrike">
                <a:solidFill>
                  <a:srgbClr val="ffffff"/>
                </a:solidFill>
                <a:latin typeface="Calibri"/>
              </a:rPr>
              <a:t>ITALIAN PORTS GROWTH RATE: -36.3%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2" dur="indefinite" restart="never" nodeType="tmRoot">
          <p:childTnLst>
            <p:seq>
              <p:cTn id="123" dur="indefinite" nodeType="mainSeq">
                <p:childTnLst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nodeType="afterEffect" fill="hold" presetClass="entr" presetID="14" presetSubtype="1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13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0"/>
                            </p:stCondLst>
                            <p:childTnLst>
                              <p:par>
                                <p:cTn id="134" nodeType="afterEffect" fill="hold" presetClass="entr" presetID="16" presetSubtype="21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136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6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7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7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9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9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2" descr=""/>
          <p:cNvPicPr/>
          <p:nvPr/>
        </p:nvPicPr>
        <p:blipFill>
          <a:blip r:embed="rId1"/>
          <a:stretch/>
        </p:blipFill>
        <p:spPr>
          <a:xfrm>
            <a:off x="0" y="3600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78" name="CasellaDiTesto 5"/>
          <p:cNvSpPr/>
          <p:nvPr/>
        </p:nvSpPr>
        <p:spPr>
          <a:xfrm>
            <a:off x="8620200" y="4295880"/>
            <a:ext cx="2266560" cy="43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it-IT" sz="2300" spc="-1" strike="noStrike">
                <a:solidFill>
                  <a:srgbClr val="ffffff"/>
                </a:solidFill>
                <a:latin typeface="Calibri"/>
              </a:rPr>
              <a:t>Porto di Taranto</a:t>
            </a:r>
            <a:endParaRPr b="0" lang="en-US" sz="2300" spc="-1" strike="noStrike">
              <a:latin typeface="Arial"/>
            </a:endParaRPr>
          </a:p>
        </p:txBody>
      </p:sp>
      <p:pic>
        <p:nvPicPr>
          <p:cNvPr id="79" name="Picture 3" descr=""/>
          <p:cNvPicPr/>
          <p:nvPr/>
        </p:nvPicPr>
        <p:blipFill>
          <a:blip r:embed="rId2"/>
          <a:stretch/>
        </p:blipFill>
        <p:spPr>
          <a:xfrm>
            <a:off x="122760" y="0"/>
            <a:ext cx="1657080" cy="2076120"/>
          </a:xfrm>
          <a:prstGeom prst="rect">
            <a:avLst/>
          </a:prstGeom>
          <a:ln w="0">
            <a:noFill/>
          </a:ln>
        </p:spPr>
      </p:pic>
      <p:sp>
        <p:nvSpPr>
          <p:cNvPr id="80" name="CasellaDiTesto 1"/>
          <p:cNvSpPr/>
          <p:nvPr/>
        </p:nvSpPr>
        <p:spPr>
          <a:xfrm>
            <a:off x="6930720" y="6036480"/>
            <a:ext cx="5240520" cy="63828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it-IT" sz="3600" spc="-1" strike="noStrike">
                <a:solidFill>
                  <a:srgbClr val="ffffff"/>
                </a:solidFill>
                <a:latin typeface="Calibri"/>
              </a:rPr>
              <a:t>PORT OF BRINDISI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81" name="CasellaDiTesto 2"/>
          <p:cNvSpPr/>
          <p:nvPr/>
        </p:nvSpPr>
        <p:spPr>
          <a:xfrm>
            <a:off x="-27360" y="5434920"/>
            <a:ext cx="5213160" cy="4554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it-IT" sz="2400" spc="-1" strike="noStrike">
                <a:solidFill>
                  <a:srgbClr val="ffffff"/>
                </a:solidFill>
                <a:latin typeface="Calibri"/>
              </a:rPr>
              <a:t>PASSENGERS </a:t>
            </a:r>
            <a:r>
              <a:rPr b="1" lang="it-IT" sz="2400" spc="-1" strike="noStrike">
                <a:solidFill>
                  <a:srgbClr val="ffff00"/>
                </a:solidFill>
                <a:latin typeface="Calibri"/>
              </a:rPr>
              <a:t>(2021)</a:t>
            </a:r>
            <a:r>
              <a:rPr b="1" lang="it-IT" sz="2400" spc="-1" strike="noStrike">
                <a:solidFill>
                  <a:srgbClr val="ffffff"/>
                </a:solidFill>
                <a:latin typeface="Calibri"/>
              </a:rPr>
              <a:t>: 262 K     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2" name="CasellaDiTesto 8"/>
          <p:cNvSpPr/>
          <p:nvPr/>
        </p:nvSpPr>
        <p:spPr>
          <a:xfrm>
            <a:off x="0" y="3171960"/>
            <a:ext cx="5213160" cy="455400"/>
          </a:xfrm>
          <a:prstGeom prst="rect">
            <a:avLst/>
          </a:prstGeom>
          <a:solidFill>
            <a:srgbClr val="0070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it-IT" sz="2400" spc="-1" strike="noStrike">
                <a:solidFill>
                  <a:srgbClr val="ffffff"/>
                </a:solidFill>
                <a:latin typeface="Calibri"/>
              </a:rPr>
              <a:t>YEARLY GROWTH RATE: +13.4% 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3" name="CasellaDiTesto 12"/>
          <p:cNvSpPr/>
          <p:nvPr/>
        </p:nvSpPr>
        <p:spPr>
          <a:xfrm>
            <a:off x="0" y="3633840"/>
            <a:ext cx="5213160" cy="4554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it-IT" sz="2400" spc="-1" strike="noStrike">
                <a:solidFill>
                  <a:srgbClr val="ffffff"/>
                </a:solidFill>
                <a:latin typeface="Calibri"/>
              </a:rPr>
              <a:t>ITALIAN PORTS GROWTH RATE: + 15,6%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4" name="CasellaDiTesto 13"/>
          <p:cNvSpPr/>
          <p:nvPr/>
        </p:nvSpPr>
        <p:spPr>
          <a:xfrm>
            <a:off x="0" y="5911560"/>
            <a:ext cx="5213160" cy="455400"/>
          </a:xfrm>
          <a:prstGeom prst="rect">
            <a:avLst/>
          </a:prstGeom>
          <a:solidFill>
            <a:srgbClr val="0070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it-IT" sz="2400" spc="-1" strike="noStrike">
                <a:solidFill>
                  <a:srgbClr val="ffffff"/>
                </a:solidFill>
                <a:latin typeface="Calibri"/>
              </a:rPr>
              <a:t>YEARLY GROWTH RATE: + 26.6%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5" name="CasellaDiTesto 14"/>
          <p:cNvSpPr/>
          <p:nvPr/>
        </p:nvSpPr>
        <p:spPr>
          <a:xfrm>
            <a:off x="0" y="2711880"/>
            <a:ext cx="5213160" cy="4554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it-IT" sz="2400" spc="-1" strike="noStrike">
                <a:solidFill>
                  <a:srgbClr val="ffffff"/>
                </a:solidFill>
                <a:latin typeface="Calibri"/>
              </a:rPr>
              <a:t>PASSENGERS </a:t>
            </a:r>
            <a:r>
              <a:rPr b="1" lang="it-IT" sz="2400" spc="-1" strike="noStrike">
                <a:solidFill>
                  <a:srgbClr val="ffff00"/>
                </a:solidFill>
                <a:latin typeface="Calibri"/>
              </a:rPr>
              <a:t>(2018)</a:t>
            </a:r>
            <a:r>
              <a:rPr b="1" lang="it-IT" sz="2400" spc="-1" strike="noStrike">
                <a:solidFill>
                  <a:srgbClr val="ffffff"/>
                </a:solidFill>
                <a:latin typeface="Calibri"/>
              </a:rPr>
              <a:t>: 568 K     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6" name="CasellaDiTesto 15"/>
          <p:cNvSpPr/>
          <p:nvPr/>
        </p:nvSpPr>
        <p:spPr>
          <a:xfrm>
            <a:off x="0" y="6373440"/>
            <a:ext cx="5213160" cy="4554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it-IT" sz="2400" spc="-1" strike="noStrike">
                <a:solidFill>
                  <a:srgbClr val="ffffff"/>
                </a:solidFill>
                <a:latin typeface="Calibri"/>
              </a:rPr>
              <a:t>ITALIAN PORTS GROWTH RATE: + 5,0%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7" name="CasellaDiTesto 16"/>
          <p:cNvSpPr/>
          <p:nvPr/>
        </p:nvSpPr>
        <p:spPr>
          <a:xfrm>
            <a:off x="-41040" y="4095360"/>
            <a:ext cx="5213160" cy="4554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it-IT" sz="2400" spc="-1" strike="noStrike">
                <a:solidFill>
                  <a:srgbClr val="ffffff"/>
                </a:solidFill>
                <a:latin typeface="Calibri"/>
              </a:rPr>
              <a:t>PASSENGERS </a:t>
            </a:r>
            <a:r>
              <a:rPr b="1" lang="it-IT" sz="2400" spc="-1" strike="noStrike">
                <a:solidFill>
                  <a:srgbClr val="ffff00"/>
                </a:solidFill>
                <a:latin typeface="Calibri"/>
              </a:rPr>
              <a:t>(2020)</a:t>
            </a:r>
            <a:r>
              <a:rPr b="1" lang="it-IT" sz="2400" spc="-1" strike="noStrike">
                <a:solidFill>
                  <a:srgbClr val="ffffff"/>
                </a:solidFill>
                <a:latin typeface="Calibri"/>
              </a:rPr>
              <a:t>: 207 K     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8" name="CasellaDiTesto 17"/>
          <p:cNvSpPr/>
          <p:nvPr/>
        </p:nvSpPr>
        <p:spPr>
          <a:xfrm>
            <a:off x="0" y="4511160"/>
            <a:ext cx="5213160" cy="455400"/>
          </a:xfrm>
          <a:prstGeom prst="rect">
            <a:avLst/>
          </a:prstGeom>
          <a:solidFill>
            <a:srgbClr val="0070c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it-IT" sz="2400" spc="-1" strike="noStrike">
                <a:solidFill>
                  <a:srgbClr val="ffffff"/>
                </a:solidFill>
                <a:latin typeface="Calibri"/>
              </a:rPr>
              <a:t>YEARLY GROWTH RATE: -60.2% </a:t>
            </a:r>
            <a:endParaRPr b="0" lang="en-US" sz="2400" spc="-1" strike="noStrike">
              <a:latin typeface="Arial"/>
            </a:endParaRPr>
          </a:p>
        </p:txBody>
      </p:sp>
      <p:sp>
        <p:nvSpPr>
          <p:cNvPr id="89" name="CasellaDiTesto 18"/>
          <p:cNvSpPr/>
          <p:nvPr/>
        </p:nvSpPr>
        <p:spPr>
          <a:xfrm>
            <a:off x="0" y="4972680"/>
            <a:ext cx="5213160" cy="45540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it-IT" sz="2400" spc="-1" strike="noStrike">
                <a:solidFill>
                  <a:srgbClr val="ffffff"/>
                </a:solidFill>
                <a:latin typeface="Calibri"/>
              </a:rPr>
              <a:t>ITALIAN PORTS GROWTH RATE: -36.3%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00" dur="indefinite" restart="never" nodeType="tmRoot">
          <p:childTnLst>
            <p:seq>
              <p:cTn id="201" dur="indefinite" nodeType="mainSeq">
                <p:childTnLst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6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000"/>
                            </p:stCondLst>
                            <p:childTnLst>
                              <p:par>
                                <p:cTn id="208" nodeType="afterEffect" fill="hold" presetClass="entr" presetID="14" presetSubtype="10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21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3600"/>
                            </p:stCondLst>
                            <p:childTnLst>
                              <p:par>
                                <p:cTn id="212" nodeType="after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3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5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5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2" descr=""/>
          <p:cNvPicPr/>
          <p:nvPr/>
        </p:nvPicPr>
        <p:blipFill>
          <a:blip r:embed="rId1"/>
          <a:stretch/>
        </p:blipFill>
        <p:spPr>
          <a:xfrm>
            <a:off x="951480" y="1583280"/>
            <a:ext cx="11240280" cy="5274360"/>
          </a:xfrm>
          <a:prstGeom prst="rect">
            <a:avLst/>
          </a:prstGeom>
          <a:ln w="0">
            <a:noFill/>
          </a:ln>
        </p:spPr>
      </p:pic>
      <p:sp>
        <p:nvSpPr>
          <p:cNvPr id="91" name="CasellaDiTesto 5"/>
          <p:cNvSpPr/>
          <p:nvPr/>
        </p:nvSpPr>
        <p:spPr>
          <a:xfrm>
            <a:off x="8620200" y="4295880"/>
            <a:ext cx="2266560" cy="43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it-IT" sz="2300" spc="-1" strike="noStrike">
                <a:solidFill>
                  <a:srgbClr val="ffffff"/>
                </a:solidFill>
                <a:latin typeface="Calibri"/>
              </a:rPr>
              <a:t>Porto di Taranto</a:t>
            </a:r>
            <a:endParaRPr b="0" lang="en-US" sz="2300" spc="-1" strike="noStrike">
              <a:latin typeface="Arial"/>
            </a:endParaRPr>
          </a:p>
        </p:txBody>
      </p:sp>
      <p:pic>
        <p:nvPicPr>
          <p:cNvPr id="92" name="Picture 3" descr=""/>
          <p:cNvPicPr/>
          <p:nvPr/>
        </p:nvPicPr>
        <p:blipFill>
          <a:blip r:embed="rId2"/>
          <a:stretch/>
        </p:blipFill>
        <p:spPr>
          <a:xfrm>
            <a:off x="122760" y="0"/>
            <a:ext cx="1657080" cy="2076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80" dur="indefinite" restart="never" nodeType="tmRoot">
          <p:childTnLst>
            <p:seq>
              <p:cTn id="281" dur="indefinite" nodeType="mainSeq">
                <p:childTnLst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6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291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magine 5" descr=""/>
          <p:cNvPicPr/>
          <p:nvPr/>
        </p:nvPicPr>
        <p:blipFill>
          <a:blip r:embed="rId1"/>
          <a:stretch/>
        </p:blipFill>
        <p:spPr>
          <a:xfrm>
            <a:off x="2400120" y="0"/>
            <a:ext cx="9123120" cy="5655600"/>
          </a:xfrm>
          <a:prstGeom prst="rect">
            <a:avLst/>
          </a:prstGeom>
          <a:ln w="0">
            <a:noFill/>
          </a:ln>
        </p:spPr>
      </p:pic>
      <p:sp>
        <p:nvSpPr>
          <p:cNvPr id="94" name="CasellaDiTesto 6"/>
          <p:cNvSpPr/>
          <p:nvPr/>
        </p:nvSpPr>
        <p:spPr>
          <a:xfrm>
            <a:off x="0" y="5743440"/>
            <a:ext cx="12191760" cy="48564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2600" spc="-1" strike="noStrike">
                <a:solidFill>
                  <a:srgbClr val="ffffff"/>
                </a:solidFill>
                <a:latin typeface="Calibri"/>
              </a:rPr>
              <a:t>SECTION III/4: PRIORITY INTERVENTIONS FOR THE DEVELOPMENT OF THE COUNTRY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95" name="CasellaDiTesto 8"/>
          <p:cNvSpPr/>
          <p:nvPr/>
        </p:nvSpPr>
        <p:spPr>
          <a:xfrm>
            <a:off x="0" y="6257880"/>
            <a:ext cx="12191760" cy="577080"/>
          </a:xfrm>
          <a:prstGeom prst="rect">
            <a:avLst/>
          </a:prstGeom>
          <a:solidFill>
            <a:srgbClr val="00b05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en-US" sz="3200" spc="-1" strike="noStrike">
                <a:solidFill>
                  <a:srgbClr val="ffffff"/>
                </a:solidFill>
                <a:latin typeface="Calibri"/>
              </a:rPr>
              <a:t>EXCERPT FROM SECTION III/4: PORTS OF PUGLIA REGION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96" name="Picture 3" descr=""/>
          <p:cNvPicPr/>
          <p:nvPr/>
        </p:nvPicPr>
        <p:blipFill>
          <a:blip r:embed="rId2"/>
          <a:stretch/>
        </p:blipFill>
        <p:spPr>
          <a:xfrm>
            <a:off x="122760" y="0"/>
            <a:ext cx="1657080" cy="2076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2" dur="indefinite" restart="never" nodeType="tmRoot">
          <p:childTnLst>
            <p:seq>
              <p:cTn id="293" dur="indefinite" nodeType="mainSeq">
                <p:childTnLst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98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0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1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1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asellaDiTesto 1"/>
          <p:cNvSpPr/>
          <p:nvPr/>
        </p:nvSpPr>
        <p:spPr>
          <a:xfrm>
            <a:off x="-16560" y="0"/>
            <a:ext cx="12191760" cy="51624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Maintenance of public state property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98" name="Immagine 2" descr=""/>
          <p:cNvPicPr/>
          <p:nvPr/>
        </p:nvPicPr>
        <p:blipFill>
          <a:blip r:embed="rId1"/>
          <a:stretch/>
        </p:blipFill>
        <p:spPr>
          <a:xfrm>
            <a:off x="-16560" y="623520"/>
            <a:ext cx="12158280" cy="3173400"/>
          </a:xfrm>
          <a:prstGeom prst="rect">
            <a:avLst/>
          </a:prstGeom>
          <a:ln w="0">
            <a:noFill/>
          </a:ln>
        </p:spPr>
      </p:pic>
      <p:sp>
        <p:nvSpPr>
          <p:cNvPr id="99" name="CasellaDiTesto 3"/>
          <p:cNvSpPr/>
          <p:nvPr/>
        </p:nvSpPr>
        <p:spPr>
          <a:xfrm>
            <a:off x="-16560" y="3922920"/>
            <a:ext cx="12191760" cy="516240"/>
          </a:xfrm>
          <a:prstGeom prst="rect">
            <a:avLst/>
          </a:prstGeom>
          <a:solidFill>
            <a:srgbClr val="ff000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ffffff"/>
                </a:solidFill>
                <a:latin typeface="Calibri"/>
              </a:rPr>
              <a:t>Last/Second-to-last Mile Railway and Port Network Connections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100" name="Immagine 4" descr=""/>
          <p:cNvPicPr/>
          <p:nvPr/>
        </p:nvPicPr>
        <p:blipFill>
          <a:blip r:embed="rId2"/>
          <a:stretch/>
        </p:blipFill>
        <p:spPr>
          <a:xfrm>
            <a:off x="156240" y="4446000"/>
            <a:ext cx="11985480" cy="1493280"/>
          </a:xfrm>
          <a:prstGeom prst="rect">
            <a:avLst/>
          </a:prstGeom>
          <a:ln w="0">
            <a:noFill/>
          </a:ln>
        </p:spPr>
      </p:pic>
      <p:pic>
        <p:nvPicPr>
          <p:cNvPr id="101" name="Immagine 5" descr=""/>
          <p:cNvPicPr/>
          <p:nvPr/>
        </p:nvPicPr>
        <p:blipFill>
          <a:blip r:embed="rId3"/>
          <a:stretch/>
        </p:blipFill>
        <p:spPr>
          <a:xfrm>
            <a:off x="205200" y="5939640"/>
            <a:ext cx="11887920" cy="889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20" dur="indefinite" restart="never" nodeType="tmRoot">
          <p:childTnLst>
            <p:seq>
              <p:cTn id="321" dur="indefinite" nodeType="mainSeq">
                <p:childTnLst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nodeType="click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3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nodeType="click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3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4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1628</TotalTime>
  <Application>LibreOffice/7.3.5.2$Linux_X86_64 LibreOffice_project/30$Build-2</Application>
  <AppVersion>15.0000</AppVersion>
  <Words>605</Words>
  <Paragraphs>90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2022-12-17T11:43:32Z</dcterms:created>
  <dc:creator>G. Massimo Lupis</dc:creator>
  <dc:description/>
  <dc:language>en-US</dc:language>
  <cp:lastModifiedBy>G Massimo Lupis</cp:lastModifiedBy>
  <cp:lastPrinted>2022-12-17T12:41:16Z</cp:lastPrinted>
  <dcterms:modified xsi:type="dcterms:W3CDTF">2022-12-19T09:17:40Z</dcterms:modified>
  <cp:revision>64</cp:revision>
  <dc:subject/>
  <dc:title>Presentazione standard di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Personalizzato</vt:lpwstr>
  </property>
  <property fmtid="{D5CDD505-2E9C-101B-9397-08002B2CF9AE}" pid="3" name="Slides">
    <vt:r8>16</vt:r8>
  </property>
</Properties>
</file>