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notesMasterIdLst>
    <p:notesMasterId r:id="rId13"/>
  </p:notesMasterIdLst>
  <p:sldIdLst>
    <p:sldId id="256" r:id="rId4"/>
    <p:sldId id="403" r:id="rId5"/>
    <p:sldId id="402" r:id="rId6"/>
    <p:sldId id="404" r:id="rId7"/>
    <p:sldId id="406" r:id="rId8"/>
    <p:sldId id="407" r:id="rId9"/>
    <p:sldId id="408" r:id="rId10"/>
    <p:sldId id="405" r:id="rId11"/>
    <p:sldId id="389" r:id="rId12"/>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960" userDrawn="1">
          <p15:clr>
            <a:srgbClr val="A4A3A4"/>
          </p15:clr>
        </p15:guide>
        <p15:guide id="2" orient="horz" pos="3432" userDrawn="1">
          <p15:clr>
            <a:srgbClr val="A4A3A4"/>
          </p15:clr>
        </p15:guide>
        <p15:guide id="3" orient="horz" pos="3048" userDrawn="1">
          <p15:clr>
            <a:srgbClr val="A4A3A4"/>
          </p15:clr>
        </p15:guide>
        <p15:guide id="4" pos="6720" userDrawn="1">
          <p15:clr>
            <a:srgbClr val="A4A3A4"/>
          </p15:clr>
        </p15:guide>
        <p15:guide id="5"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tonio Bushati" initials="AB" lastIdx="2" clrIdx="0">
    <p:extLst>
      <p:ext uri="{19B8F6BF-5375-455C-9EA6-DF929625EA0E}">
        <p15:presenceInfo xmlns:p15="http://schemas.microsoft.com/office/powerpoint/2012/main" userId="Antonio Bushat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9C9"/>
    <a:srgbClr val="FED5CA"/>
    <a:srgbClr val="F3F3F3"/>
    <a:srgbClr val="CB8C7F"/>
    <a:srgbClr val="EA86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5581" autoAdjust="0"/>
  </p:normalViewPr>
  <p:slideViewPr>
    <p:cSldViewPr snapToGrid="0">
      <p:cViewPr varScale="1">
        <p:scale>
          <a:sx n="110" d="100"/>
          <a:sy n="110" d="100"/>
        </p:scale>
        <p:origin x="618" y="102"/>
      </p:cViewPr>
      <p:guideLst>
        <p:guide pos="960"/>
        <p:guide orient="horz" pos="3432"/>
        <p:guide orient="horz" pos="3048"/>
        <p:guide pos="6720"/>
        <p:guide pos="3840"/>
      </p:guideLst>
    </p:cSldViewPr>
  </p:slideViewPr>
  <p:notesTextViewPr>
    <p:cViewPr>
      <p:scale>
        <a:sx n="150" d="100"/>
        <a:sy n="150" d="100"/>
      </p:scale>
      <p:origin x="0" y="0"/>
    </p:cViewPr>
  </p:notesTextViewPr>
  <p:sorterViewPr>
    <p:cViewPr>
      <p:scale>
        <a:sx n="100" d="100"/>
        <a:sy n="100" d="100"/>
      </p:scale>
      <p:origin x="0" y="-74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E6A3FC-6B20-4704-BC72-A0231A3F1632}" type="datetimeFigureOut">
              <a:rPr lang="en-US" smtClean="0"/>
              <a:pPr/>
              <a:t>3/21/2023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A28635-9F1F-4291-B52F-56EAA0FD54F4}" type="slidenum">
              <a:rPr lang="en-US" smtClean="0"/>
              <a:pPr/>
              <a:t>‹#›</a:t>
            </a:fld>
            <a:endParaRPr lang="en-US"/>
          </a:p>
        </p:txBody>
      </p:sp>
    </p:spTree>
    <p:extLst>
      <p:ext uri="{BB962C8B-B14F-4D97-AF65-F5344CB8AC3E}">
        <p14:creationId xmlns:p14="http://schemas.microsoft.com/office/powerpoint/2010/main" val="398619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82674-BE02-4FF6-6461-F2C5FA0DBB0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x-none"/>
          </a:p>
        </p:txBody>
      </p:sp>
      <p:sp>
        <p:nvSpPr>
          <p:cNvPr id="3" name="Subtitle 2">
            <a:extLst>
              <a:ext uri="{FF2B5EF4-FFF2-40B4-BE49-F238E27FC236}">
                <a16:creationId xmlns:a16="http://schemas.microsoft.com/office/drawing/2014/main" id="{3C998382-87A8-C63B-36A0-8B168E5F7D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x-none"/>
          </a:p>
        </p:txBody>
      </p:sp>
      <p:sp>
        <p:nvSpPr>
          <p:cNvPr id="4" name="Date Placeholder 3">
            <a:extLst>
              <a:ext uri="{FF2B5EF4-FFF2-40B4-BE49-F238E27FC236}">
                <a16:creationId xmlns:a16="http://schemas.microsoft.com/office/drawing/2014/main" id="{5741244A-F2B7-A819-FB62-AA26F4C00163}"/>
              </a:ext>
            </a:extLst>
          </p:cNvPr>
          <p:cNvSpPr>
            <a:spLocks noGrp="1"/>
          </p:cNvSpPr>
          <p:nvPr>
            <p:ph type="dt" sz="half" idx="10"/>
          </p:nvPr>
        </p:nvSpPr>
        <p:spPr/>
        <p:txBody>
          <a:bodyPr/>
          <a:lstStyle/>
          <a:p>
            <a:fld id="{E212DEFB-2370-7147-A048-EE0ABD1466EE}" type="datetimeFigureOut">
              <a:rPr lang="x-none" smtClean="0"/>
              <a:pPr/>
              <a:t>21.3.2023</a:t>
            </a:fld>
            <a:endParaRPr lang="x-none"/>
          </a:p>
        </p:txBody>
      </p:sp>
      <p:sp>
        <p:nvSpPr>
          <p:cNvPr id="5" name="Footer Placeholder 4">
            <a:extLst>
              <a:ext uri="{FF2B5EF4-FFF2-40B4-BE49-F238E27FC236}">
                <a16:creationId xmlns:a16="http://schemas.microsoft.com/office/drawing/2014/main" id="{44D93C2B-0DC5-FA23-E1FD-F7AE592868A3}"/>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AD9D708A-BB18-D43B-74DA-CBE6B8D8E424}"/>
              </a:ext>
            </a:extLst>
          </p:cNvPr>
          <p:cNvSpPr>
            <a:spLocks noGrp="1"/>
          </p:cNvSpPr>
          <p:nvPr>
            <p:ph type="sldNum" sz="quarter" idx="12"/>
          </p:nvPr>
        </p:nvSpPr>
        <p:spPr/>
        <p:txBody>
          <a:bodyPr/>
          <a:lstStyle/>
          <a:p>
            <a:fld id="{E5C777C8-DB89-C340-B6E1-A054B2D3623B}" type="slidenum">
              <a:rPr lang="x-none" smtClean="0"/>
              <a:pPr/>
              <a:t>‹#›</a:t>
            </a:fld>
            <a:endParaRPr lang="x-none"/>
          </a:p>
        </p:txBody>
      </p:sp>
    </p:spTree>
    <p:extLst>
      <p:ext uri="{BB962C8B-B14F-4D97-AF65-F5344CB8AC3E}">
        <p14:creationId xmlns:p14="http://schemas.microsoft.com/office/powerpoint/2010/main" val="49578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0453D-49DC-DDCC-4708-B7BF5509B9A5}"/>
              </a:ext>
            </a:extLst>
          </p:cNvPr>
          <p:cNvSpPr>
            <a:spLocks noGrp="1"/>
          </p:cNvSpPr>
          <p:nvPr>
            <p:ph type="title"/>
          </p:nvPr>
        </p:nvSpPr>
        <p:spPr/>
        <p:txBody>
          <a:bodyPr/>
          <a:lstStyle/>
          <a:p>
            <a:r>
              <a:rPr lang="en-GB"/>
              <a:t>Click to edit Master title style</a:t>
            </a:r>
            <a:endParaRPr lang="x-none"/>
          </a:p>
        </p:txBody>
      </p:sp>
      <p:sp>
        <p:nvSpPr>
          <p:cNvPr id="3" name="Vertical Text Placeholder 2">
            <a:extLst>
              <a:ext uri="{FF2B5EF4-FFF2-40B4-BE49-F238E27FC236}">
                <a16:creationId xmlns:a16="http://schemas.microsoft.com/office/drawing/2014/main" id="{90068A05-F1AC-7D5C-0A3F-91C9FA12097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9CA05FB3-CAE6-7C1A-897F-9B63FF3C3EE3}"/>
              </a:ext>
            </a:extLst>
          </p:cNvPr>
          <p:cNvSpPr>
            <a:spLocks noGrp="1"/>
          </p:cNvSpPr>
          <p:nvPr>
            <p:ph type="dt" sz="half" idx="10"/>
          </p:nvPr>
        </p:nvSpPr>
        <p:spPr/>
        <p:txBody>
          <a:bodyPr/>
          <a:lstStyle/>
          <a:p>
            <a:fld id="{E212DEFB-2370-7147-A048-EE0ABD1466EE}" type="datetimeFigureOut">
              <a:rPr lang="x-none" smtClean="0"/>
              <a:pPr/>
              <a:t>21.3.2023</a:t>
            </a:fld>
            <a:endParaRPr lang="x-none"/>
          </a:p>
        </p:txBody>
      </p:sp>
      <p:sp>
        <p:nvSpPr>
          <p:cNvPr id="5" name="Footer Placeholder 4">
            <a:extLst>
              <a:ext uri="{FF2B5EF4-FFF2-40B4-BE49-F238E27FC236}">
                <a16:creationId xmlns:a16="http://schemas.microsoft.com/office/drawing/2014/main" id="{33253383-BA28-1106-A350-1F27AFAFB5AA}"/>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E0C80389-6570-89F9-FCEA-D5844CAF7C83}"/>
              </a:ext>
            </a:extLst>
          </p:cNvPr>
          <p:cNvSpPr>
            <a:spLocks noGrp="1"/>
          </p:cNvSpPr>
          <p:nvPr>
            <p:ph type="sldNum" sz="quarter" idx="12"/>
          </p:nvPr>
        </p:nvSpPr>
        <p:spPr/>
        <p:txBody>
          <a:bodyPr/>
          <a:lstStyle/>
          <a:p>
            <a:fld id="{E5C777C8-DB89-C340-B6E1-A054B2D3623B}" type="slidenum">
              <a:rPr lang="x-none" smtClean="0"/>
              <a:pPr/>
              <a:t>‹#›</a:t>
            </a:fld>
            <a:endParaRPr lang="x-none"/>
          </a:p>
        </p:txBody>
      </p:sp>
    </p:spTree>
    <p:extLst>
      <p:ext uri="{BB962C8B-B14F-4D97-AF65-F5344CB8AC3E}">
        <p14:creationId xmlns:p14="http://schemas.microsoft.com/office/powerpoint/2010/main" val="3707672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C43847-CB3D-1EA1-D877-AD564D0AD1A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x-none"/>
          </a:p>
        </p:txBody>
      </p:sp>
      <p:sp>
        <p:nvSpPr>
          <p:cNvPr id="3" name="Vertical Text Placeholder 2">
            <a:extLst>
              <a:ext uri="{FF2B5EF4-FFF2-40B4-BE49-F238E27FC236}">
                <a16:creationId xmlns:a16="http://schemas.microsoft.com/office/drawing/2014/main" id="{7EA4D5F8-BE9B-3E74-7C54-06D00891E5B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68CE72FA-DFB4-5BF4-D149-44FF2AA2A983}"/>
              </a:ext>
            </a:extLst>
          </p:cNvPr>
          <p:cNvSpPr>
            <a:spLocks noGrp="1"/>
          </p:cNvSpPr>
          <p:nvPr>
            <p:ph type="dt" sz="half" idx="10"/>
          </p:nvPr>
        </p:nvSpPr>
        <p:spPr/>
        <p:txBody>
          <a:bodyPr/>
          <a:lstStyle/>
          <a:p>
            <a:fld id="{E212DEFB-2370-7147-A048-EE0ABD1466EE}" type="datetimeFigureOut">
              <a:rPr lang="x-none" smtClean="0"/>
              <a:pPr/>
              <a:t>21.3.2023</a:t>
            </a:fld>
            <a:endParaRPr lang="x-none"/>
          </a:p>
        </p:txBody>
      </p:sp>
      <p:sp>
        <p:nvSpPr>
          <p:cNvPr id="5" name="Footer Placeholder 4">
            <a:extLst>
              <a:ext uri="{FF2B5EF4-FFF2-40B4-BE49-F238E27FC236}">
                <a16:creationId xmlns:a16="http://schemas.microsoft.com/office/drawing/2014/main" id="{D9FA82C3-6EA8-D54D-5B98-B9B2CC31B646}"/>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E094318B-EBAC-B9BE-3466-15CBA873184D}"/>
              </a:ext>
            </a:extLst>
          </p:cNvPr>
          <p:cNvSpPr>
            <a:spLocks noGrp="1"/>
          </p:cNvSpPr>
          <p:nvPr>
            <p:ph type="sldNum" sz="quarter" idx="12"/>
          </p:nvPr>
        </p:nvSpPr>
        <p:spPr/>
        <p:txBody>
          <a:bodyPr/>
          <a:lstStyle/>
          <a:p>
            <a:fld id="{E5C777C8-DB89-C340-B6E1-A054B2D3623B}" type="slidenum">
              <a:rPr lang="x-none" smtClean="0"/>
              <a:pPr/>
              <a:t>‹#›</a:t>
            </a:fld>
            <a:endParaRPr lang="x-none"/>
          </a:p>
        </p:txBody>
      </p:sp>
    </p:spTree>
    <p:extLst>
      <p:ext uri="{BB962C8B-B14F-4D97-AF65-F5344CB8AC3E}">
        <p14:creationId xmlns:p14="http://schemas.microsoft.com/office/powerpoint/2010/main" val="4005921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7AC2E-C5CE-94DB-63BA-02C241261C93}"/>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id="{05F4E1C1-7B60-B529-EC30-F607B6045AB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F6DB1ED3-1D0C-3750-ECF6-3BC9341A3710}"/>
              </a:ext>
            </a:extLst>
          </p:cNvPr>
          <p:cNvSpPr>
            <a:spLocks noGrp="1"/>
          </p:cNvSpPr>
          <p:nvPr>
            <p:ph type="dt" sz="half" idx="10"/>
          </p:nvPr>
        </p:nvSpPr>
        <p:spPr/>
        <p:txBody>
          <a:bodyPr/>
          <a:lstStyle/>
          <a:p>
            <a:fld id="{E212DEFB-2370-7147-A048-EE0ABD1466EE}" type="datetimeFigureOut">
              <a:rPr lang="x-none" smtClean="0"/>
              <a:pPr/>
              <a:t>21.3.2023</a:t>
            </a:fld>
            <a:endParaRPr lang="x-none"/>
          </a:p>
        </p:txBody>
      </p:sp>
      <p:sp>
        <p:nvSpPr>
          <p:cNvPr id="5" name="Footer Placeholder 4">
            <a:extLst>
              <a:ext uri="{FF2B5EF4-FFF2-40B4-BE49-F238E27FC236}">
                <a16:creationId xmlns:a16="http://schemas.microsoft.com/office/drawing/2014/main" id="{2D9D257D-DD99-6465-C0D0-36488AD1C0E7}"/>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6D1E0E45-F6C0-200D-13A9-EB6243E7B843}"/>
              </a:ext>
            </a:extLst>
          </p:cNvPr>
          <p:cNvSpPr>
            <a:spLocks noGrp="1"/>
          </p:cNvSpPr>
          <p:nvPr>
            <p:ph type="sldNum" sz="quarter" idx="12"/>
          </p:nvPr>
        </p:nvSpPr>
        <p:spPr/>
        <p:txBody>
          <a:bodyPr/>
          <a:lstStyle/>
          <a:p>
            <a:fld id="{E5C777C8-DB89-C340-B6E1-A054B2D3623B}" type="slidenum">
              <a:rPr lang="x-none" smtClean="0"/>
              <a:pPr/>
              <a:t>‹#›</a:t>
            </a:fld>
            <a:endParaRPr lang="x-none"/>
          </a:p>
        </p:txBody>
      </p:sp>
    </p:spTree>
    <p:extLst>
      <p:ext uri="{BB962C8B-B14F-4D97-AF65-F5344CB8AC3E}">
        <p14:creationId xmlns:p14="http://schemas.microsoft.com/office/powerpoint/2010/main" val="3381368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D73A-7601-E2E0-B558-76E1A60501C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x-none"/>
          </a:p>
        </p:txBody>
      </p:sp>
      <p:sp>
        <p:nvSpPr>
          <p:cNvPr id="3" name="Text Placeholder 2">
            <a:extLst>
              <a:ext uri="{FF2B5EF4-FFF2-40B4-BE49-F238E27FC236}">
                <a16:creationId xmlns:a16="http://schemas.microsoft.com/office/drawing/2014/main" id="{4FCB2252-4238-5913-EA77-F0D20A226C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87F48CD-7039-A617-2096-BE588BCC0BFE}"/>
              </a:ext>
            </a:extLst>
          </p:cNvPr>
          <p:cNvSpPr>
            <a:spLocks noGrp="1"/>
          </p:cNvSpPr>
          <p:nvPr>
            <p:ph type="dt" sz="half" idx="10"/>
          </p:nvPr>
        </p:nvSpPr>
        <p:spPr/>
        <p:txBody>
          <a:bodyPr/>
          <a:lstStyle/>
          <a:p>
            <a:fld id="{E212DEFB-2370-7147-A048-EE0ABD1466EE}" type="datetimeFigureOut">
              <a:rPr lang="x-none" smtClean="0"/>
              <a:pPr/>
              <a:t>21.3.2023</a:t>
            </a:fld>
            <a:endParaRPr lang="x-none"/>
          </a:p>
        </p:txBody>
      </p:sp>
      <p:sp>
        <p:nvSpPr>
          <p:cNvPr id="5" name="Footer Placeholder 4">
            <a:extLst>
              <a:ext uri="{FF2B5EF4-FFF2-40B4-BE49-F238E27FC236}">
                <a16:creationId xmlns:a16="http://schemas.microsoft.com/office/drawing/2014/main" id="{A3D0C30E-D15B-AF3A-D878-A170D135FE48}"/>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4F136E3C-DA18-C978-1B61-36A9E840F61C}"/>
              </a:ext>
            </a:extLst>
          </p:cNvPr>
          <p:cNvSpPr>
            <a:spLocks noGrp="1"/>
          </p:cNvSpPr>
          <p:nvPr>
            <p:ph type="sldNum" sz="quarter" idx="12"/>
          </p:nvPr>
        </p:nvSpPr>
        <p:spPr/>
        <p:txBody>
          <a:bodyPr/>
          <a:lstStyle/>
          <a:p>
            <a:fld id="{E5C777C8-DB89-C340-B6E1-A054B2D3623B}" type="slidenum">
              <a:rPr lang="x-none" smtClean="0"/>
              <a:pPr/>
              <a:t>‹#›</a:t>
            </a:fld>
            <a:endParaRPr lang="x-none"/>
          </a:p>
        </p:txBody>
      </p:sp>
    </p:spTree>
    <p:extLst>
      <p:ext uri="{BB962C8B-B14F-4D97-AF65-F5344CB8AC3E}">
        <p14:creationId xmlns:p14="http://schemas.microsoft.com/office/powerpoint/2010/main" val="1769053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14C7B-8EC9-2E55-79CB-64888FA2F4D2}"/>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id="{FB96A1F3-6632-9E5E-8AE3-9DD357EC0E0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Content Placeholder 3">
            <a:extLst>
              <a:ext uri="{FF2B5EF4-FFF2-40B4-BE49-F238E27FC236}">
                <a16:creationId xmlns:a16="http://schemas.microsoft.com/office/drawing/2014/main" id="{2314E87C-06F6-68BE-3E02-B54F83939D7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Date Placeholder 4">
            <a:extLst>
              <a:ext uri="{FF2B5EF4-FFF2-40B4-BE49-F238E27FC236}">
                <a16:creationId xmlns:a16="http://schemas.microsoft.com/office/drawing/2014/main" id="{BC3D8F61-25BB-3D87-CDE0-29F55BBEEF07}"/>
              </a:ext>
            </a:extLst>
          </p:cNvPr>
          <p:cNvSpPr>
            <a:spLocks noGrp="1"/>
          </p:cNvSpPr>
          <p:nvPr>
            <p:ph type="dt" sz="half" idx="10"/>
          </p:nvPr>
        </p:nvSpPr>
        <p:spPr/>
        <p:txBody>
          <a:bodyPr/>
          <a:lstStyle/>
          <a:p>
            <a:fld id="{E212DEFB-2370-7147-A048-EE0ABD1466EE}" type="datetimeFigureOut">
              <a:rPr lang="x-none" smtClean="0"/>
              <a:pPr/>
              <a:t>21.3.2023</a:t>
            </a:fld>
            <a:endParaRPr lang="x-none"/>
          </a:p>
        </p:txBody>
      </p:sp>
      <p:sp>
        <p:nvSpPr>
          <p:cNvPr id="6" name="Footer Placeholder 5">
            <a:extLst>
              <a:ext uri="{FF2B5EF4-FFF2-40B4-BE49-F238E27FC236}">
                <a16:creationId xmlns:a16="http://schemas.microsoft.com/office/drawing/2014/main" id="{5D16811E-A6E1-CFE6-F84C-EEB44DBDD63B}"/>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58DCAA07-047A-32BD-7799-F765FB93ACFB}"/>
              </a:ext>
            </a:extLst>
          </p:cNvPr>
          <p:cNvSpPr>
            <a:spLocks noGrp="1"/>
          </p:cNvSpPr>
          <p:nvPr>
            <p:ph type="sldNum" sz="quarter" idx="12"/>
          </p:nvPr>
        </p:nvSpPr>
        <p:spPr/>
        <p:txBody>
          <a:bodyPr/>
          <a:lstStyle/>
          <a:p>
            <a:fld id="{E5C777C8-DB89-C340-B6E1-A054B2D3623B}" type="slidenum">
              <a:rPr lang="x-none" smtClean="0"/>
              <a:pPr/>
              <a:t>‹#›</a:t>
            </a:fld>
            <a:endParaRPr lang="x-none"/>
          </a:p>
        </p:txBody>
      </p:sp>
    </p:spTree>
    <p:extLst>
      <p:ext uri="{BB962C8B-B14F-4D97-AF65-F5344CB8AC3E}">
        <p14:creationId xmlns:p14="http://schemas.microsoft.com/office/powerpoint/2010/main" val="1613817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9D69A-D0F9-B204-B6A5-D4D15A571FD7}"/>
              </a:ext>
            </a:extLst>
          </p:cNvPr>
          <p:cNvSpPr>
            <a:spLocks noGrp="1"/>
          </p:cNvSpPr>
          <p:nvPr>
            <p:ph type="title"/>
          </p:nvPr>
        </p:nvSpPr>
        <p:spPr>
          <a:xfrm>
            <a:off x="839788" y="365125"/>
            <a:ext cx="10515600" cy="1325563"/>
          </a:xfrm>
        </p:spPr>
        <p:txBody>
          <a:bodyPr/>
          <a:lstStyle/>
          <a:p>
            <a:r>
              <a:rPr lang="en-GB"/>
              <a:t>Click to edit Master title style</a:t>
            </a:r>
            <a:endParaRPr lang="x-none"/>
          </a:p>
        </p:txBody>
      </p:sp>
      <p:sp>
        <p:nvSpPr>
          <p:cNvPr id="3" name="Text Placeholder 2">
            <a:extLst>
              <a:ext uri="{FF2B5EF4-FFF2-40B4-BE49-F238E27FC236}">
                <a16:creationId xmlns:a16="http://schemas.microsoft.com/office/drawing/2014/main" id="{79721FA4-F75A-036E-AFBD-474F0A928C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E385CD7-074D-8DF7-BE4F-6E86C1BEED1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Text Placeholder 4">
            <a:extLst>
              <a:ext uri="{FF2B5EF4-FFF2-40B4-BE49-F238E27FC236}">
                <a16:creationId xmlns:a16="http://schemas.microsoft.com/office/drawing/2014/main" id="{79EEE20D-5446-3DF3-726D-06D18840CA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800F54F-B0C8-2B1A-7A5F-9E73C794593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7" name="Date Placeholder 6">
            <a:extLst>
              <a:ext uri="{FF2B5EF4-FFF2-40B4-BE49-F238E27FC236}">
                <a16:creationId xmlns:a16="http://schemas.microsoft.com/office/drawing/2014/main" id="{1A6DC09F-7ED4-A268-6563-544115E5280E}"/>
              </a:ext>
            </a:extLst>
          </p:cNvPr>
          <p:cNvSpPr>
            <a:spLocks noGrp="1"/>
          </p:cNvSpPr>
          <p:nvPr>
            <p:ph type="dt" sz="half" idx="10"/>
          </p:nvPr>
        </p:nvSpPr>
        <p:spPr/>
        <p:txBody>
          <a:bodyPr/>
          <a:lstStyle/>
          <a:p>
            <a:fld id="{E212DEFB-2370-7147-A048-EE0ABD1466EE}" type="datetimeFigureOut">
              <a:rPr lang="x-none" smtClean="0"/>
              <a:pPr/>
              <a:t>21.3.2023</a:t>
            </a:fld>
            <a:endParaRPr lang="x-none"/>
          </a:p>
        </p:txBody>
      </p:sp>
      <p:sp>
        <p:nvSpPr>
          <p:cNvPr id="8" name="Footer Placeholder 7">
            <a:extLst>
              <a:ext uri="{FF2B5EF4-FFF2-40B4-BE49-F238E27FC236}">
                <a16:creationId xmlns:a16="http://schemas.microsoft.com/office/drawing/2014/main" id="{C6B956D5-D9C7-597B-FDEF-A6C94DDAFAB4}"/>
              </a:ext>
            </a:extLst>
          </p:cNvPr>
          <p:cNvSpPr>
            <a:spLocks noGrp="1"/>
          </p:cNvSpPr>
          <p:nvPr>
            <p:ph type="ftr" sz="quarter" idx="11"/>
          </p:nvPr>
        </p:nvSpPr>
        <p:spPr/>
        <p:txBody>
          <a:bodyPr/>
          <a:lstStyle/>
          <a:p>
            <a:endParaRPr lang="x-none"/>
          </a:p>
        </p:txBody>
      </p:sp>
      <p:sp>
        <p:nvSpPr>
          <p:cNvPr id="9" name="Slide Number Placeholder 8">
            <a:extLst>
              <a:ext uri="{FF2B5EF4-FFF2-40B4-BE49-F238E27FC236}">
                <a16:creationId xmlns:a16="http://schemas.microsoft.com/office/drawing/2014/main" id="{220D2D2E-8D8C-345A-15AE-D3DB7AE5AC88}"/>
              </a:ext>
            </a:extLst>
          </p:cNvPr>
          <p:cNvSpPr>
            <a:spLocks noGrp="1"/>
          </p:cNvSpPr>
          <p:nvPr>
            <p:ph type="sldNum" sz="quarter" idx="12"/>
          </p:nvPr>
        </p:nvSpPr>
        <p:spPr/>
        <p:txBody>
          <a:bodyPr/>
          <a:lstStyle/>
          <a:p>
            <a:fld id="{E5C777C8-DB89-C340-B6E1-A054B2D3623B}" type="slidenum">
              <a:rPr lang="x-none" smtClean="0"/>
              <a:pPr/>
              <a:t>‹#›</a:t>
            </a:fld>
            <a:endParaRPr lang="x-none"/>
          </a:p>
        </p:txBody>
      </p:sp>
    </p:spTree>
    <p:extLst>
      <p:ext uri="{BB962C8B-B14F-4D97-AF65-F5344CB8AC3E}">
        <p14:creationId xmlns:p14="http://schemas.microsoft.com/office/powerpoint/2010/main" val="1251004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460EE-9B6A-AD64-2A2F-A85D381796DF}"/>
              </a:ext>
            </a:extLst>
          </p:cNvPr>
          <p:cNvSpPr>
            <a:spLocks noGrp="1"/>
          </p:cNvSpPr>
          <p:nvPr>
            <p:ph type="title"/>
          </p:nvPr>
        </p:nvSpPr>
        <p:spPr/>
        <p:txBody>
          <a:bodyPr/>
          <a:lstStyle/>
          <a:p>
            <a:r>
              <a:rPr lang="en-GB"/>
              <a:t>Click to edit Master title style</a:t>
            </a:r>
            <a:endParaRPr lang="x-none"/>
          </a:p>
        </p:txBody>
      </p:sp>
      <p:sp>
        <p:nvSpPr>
          <p:cNvPr id="3" name="Date Placeholder 2">
            <a:extLst>
              <a:ext uri="{FF2B5EF4-FFF2-40B4-BE49-F238E27FC236}">
                <a16:creationId xmlns:a16="http://schemas.microsoft.com/office/drawing/2014/main" id="{BE927C81-DE81-C899-023D-D0E53E519ADA}"/>
              </a:ext>
            </a:extLst>
          </p:cNvPr>
          <p:cNvSpPr>
            <a:spLocks noGrp="1"/>
          </p:cNvSpPr>
          <p:nvPr>
            <p:ph type="dt" sz="half" idx="10"/>
          </p:nvPr>
        </p:nvSpPr>
        <p:spPr/>
        <p:txBody>
          <a:bodyPr/>
          <a:lstStyle/>
          <a:p>
            <a:fld id="{E212DEFB-2370-7147-A048-EE0ABD1466EE}" type="datetimeFigureOut">
              <a:rPr lang="x-none" smtClean="0"/>
              <a:pPr/>
              <a:t>21.3.2023</a:t>
            </a:fld>
            <a:endParaRPr lang="x-none"/>
          </a:p>
        </p:txBody>
      </p:sp>
      <p:sp>
        <p:nvSpPr>
          <p:cNvPr id="4" name="Footer Placeholder 3">
            <a:extLst>
              <a:ext uri="{FF2B5EF4-FFF2-40B4-BE49-F238E27FC236}">
                <a16:creationId xmlns:a16="http://schemas.microsoft.com/office/drawing/2014/main" id="{54BB0184-F0E0-9532-9993-90ACCC30F45B}"/>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a16="http://schemas.microsoft.com/office/drawing/2014/main" id="{C8C3E8CF-DB29-A420-3AD9-6580F3EBE9E4}"/>
              </a:ext>
            </a:extLst>
          </p:cNvPr>
          <p:cNvSpPr>
            <a:spLocks noGrp="1"/>
          </p:cNvSpPr>
          <p:nvPr>
            <p:ph type="sldNum" sz="quarter" idx="12"/>
          </p:nvPr>
        </p:nvSpPr>
        <p:spPr/>
        <p:txBody>
          <a:bodyPr/>
          <a:lstStyle/>
          <a:p>
            <a:fld id="{E5C777C8-DB89-C340-B6E1-A054B2D3623B}" type="slidenum">
              <a:rPr lang="x-none" smtClean="0"/>
              <a:pPr/>
              <a:t>‹#›</a:t>
            </a:fld>
            <a:endParaRPr lang="x-none"/>
          </a:p>
        </p:txBody>
      </p:sp>
    </p:spTree>
    <p:extLst>
      <p:ext uri="{BB962C8B-B14F-4D97-AF65-F5344CB8AC3E}">
        <p14:creationId xmlns:p14="http://schemas.microsoft.com/office/powerpoint/2010/main" val="2793855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9AEA7E-857A-BA24-8D91-E05A2E6800C4}"/>
              </a:ext>
            </a:extLst>
          </p:cNvPr>
          <p:cNvSpPr>
            <a:spLocks noGrp="1"/>
          </p:cNvSpPr>
          <p:nvPr>
            <p:ph type="dt" sz="half" idx="10"/>
          </p:nvPr>
        </p:nvSpPr>
        <p:spPr/>
        <p:txBody>
          <a:bodyPr/>
          <a:lstStyle/>
          <a:p>
            <a:fld id="{E212DEFB-2370-7147-A048-EE0ABD1466EE}" type="datetimeFigureOut">
              <a:rPr lang="x-none" smtClean="0"/>
              <a:pPr/>
              <a:t>21.3.2023</a:t>
            </a:fld>
            <a:endParaRPr lang="x-none"/>
          </a:p>
        </p:txBody>
      </p:sp>
      <p:sp>
        <p:nvSpPr>
          <p:cNvPr id="3" name="Footer Placeholder 2">
            <a:extLst>
              <a:ext uri="{FF2B5EF4-FFF2-40B4-BE49-F238E27FC236}">
                <a16:creationId xmlns:a16="http://schemas.microsoft.com/office/drawing/2014/main" id="{776BC7C7-5E8A-DA4F-51BB-3554321EF589}"/>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a16="http://schemas.microsoft.com/office/drawing/2014/main" id="{89615150-8788-6EE5-D2EC-2F8EC040F27E}"/>
              </a:ext>
            </a:extLst>
          </p:cNvPr>
          <p:cNvSpPr>
            <a:spLocks noGrp="1"/>
          </p:cNvSpPr>
          <p:nvPr>
            <p:ph type="sldNum" sz="quarter" idx="12"/>
          </p:nvPr>
        </p:nvSpPr>
        <p:spPr/>
        <p:txBody>
          <a:bodyPr/>
          <a:lstStyle/>
          <a:p>
            <a:fld id="{E5C777C8-DB89-C340-B6E1-A054B2D3623B}" type="slidenum">
              <a:rPr lang="x-none" smtClean="0"/>
              <a:pPr/>
              <a:t>‹#›</a:t>
            </a:fld>
            <a:endParaRPr lang="x-none"/>
          </a:p>
        </p:txBody>
      </p:sp>
    </p:spTree>
    <p:extLst>
      <p:ext uri="{BB962C8B-B14F-4D97-AF65-F5344CB8AC3E}">
        <p14:creationId xmlns:p14="http://schemas.microsoft.com/office/powerpoint/2010/main" val="822978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AFC94-7E97-EFE0-2145-441050C720F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x-none"/>
          </a:p>
        </p:txBody>
      </p:sp>
      <p:sp>
        <p:nvSpPr>
          <p:cNvPr id="3" name="Content Placeholder 2">
            <a:extLst>
              <a:ext uri="{FF2B5EF4-FFF2-40B4-BE49-F238E27FC236}">
                <a16:creationId xmlns:a16="http://schemas.microsoft.com/office/drawing/2014/main" id="{5D6766F5-4362-493C-4450-2E88471653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Text Placeholder 3">
            <a:extLst>
              <a:ext uri="{FF2B5EF4-FFF2-40B4-BE49-F238E27FC236}">
                <a16:creationId xmlns:a16="http://schemas.microsoft.com/office/drawing/2014/main" id="{BA57BC8A-B1EF-4F63-4E86-56BFFF8756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485C360-E580-E622-E0E1-5A982392C546}"/>
              </a:ext>
            </a:extLst>
          </p:cNvPr>
          <p:cNvSpPr>
            <a:spLocks noGrp="1"/>
          </p:cNvSpPr>
          <p:nvPr>
            <p:ph type="dt" sz="half" idx="10"/>
          </p:nvPr>
        </p:nvSpPr>
        <p:spPr/>
        <p:txBody>
          <a:bodyPr/>
          <a:lstStyle/>
          <a:p>
            <a:fld id="{E212DEFB-2370-7147-A048-EE0ABD1466EE}" type="datetimeFigureOut">
              <a:rPr lang="x-none" smtClean="0"/>
              <a:pPr/>
              <a:t>21.3.2023</a:t>
            </a:fld>
            <a:endParaRPr lang="x-none"/>
          </a:p>
        </p:txBody>
      </p:sp>
      <p:sp>
        <p:nvSpPr>
          <p:cNvPr id="6" name="Footer Placeholder 5">
            <a:extLst>
              <a:ext uri="{FF2B5EF4-FFF2-40B4-BE49-F238E27FC236}">
                <a16:creationId xmlns:a16="http://schemas.microsoft.com/office/drawing/2014/main" id="{C6688ECA-D139-1A43-F72B-BBC1D8C74E37}"/>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210303D6-F097-B191-153D-3D3099E100E6}"/>
              </a:ext>
            </a:extLst>
          </p:cNvPr>
          <p:cNvSpPr>
            <a:spLocks noGrp="1"/>
          </p:cNvSpPr>
          <p:nvPr>
            <p:ph type="sldNum" sz="quarter" idx="12"/>
          </p:nvPr>
        </p:nvSpPr>
        <p:spPr/>
        <p:txBody>
          <a:bodyPr/>
          <a:lstStyle/>
          <a:p>
            <a:fld id="{E5C777C8-DB89-C340-B6E1-A054B2D3623B}" type="slidenum">
              <a:rPr lang="x-none" smtClean="0"/>
              <a:pPr/>
              <a:t>‹#›</a:t>
            </a:fld>
            <a:endParaRPr lang="x-none"/>
          </a:p>
        </p:txBody>
      </p:sp>
    </p:spTree>
    <p:extLst>
      <p:ext uri="{BB962C8B-B14F-4D97-AF65-F5344CB8AC3E}">
        <p14:creationId xmlns:p14="http://schemas.microsoft.com/office/powerpoint/2010/main" val="3811080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CA590-D152-E70D-599E-C3F1492F6CC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x-none"/>
          </a:p>
        </p:txBody>
      </p:sp>
      <p:sp>
        <p:nvSpPr>
          <p:cNvPr id="3" name="Picture Placeholder 2">
            <a:extLst>
              <a:ext uri="{FF2B5EF4-FFF2-40B4-BE49-F238E27FC236}">
                <a16:creationId xmlns:a16="http://schemas.microsoft.com/office/drawing/2014/main" id="{8A274C97-C744-B5CF-953F-4A4E260BEA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a16="http://schemas.microsoft.com/office/drawing/2014/main" id="{D0F05489-478C-19FF-AA1A-10A78461CC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CDD871F-5328-FF4C-E355-9AB063259B22}"/>
              </a:ext>
            </a:extLst>
          </p:cNvPr>
          <p:cNvSpPr>
            <a:spLocks noGrp="1"/>
          </p:cNvSpPr>
          <p:nvPr>
            <p:ph type="dt" sz="half" idx="10"/>
          </p:nvPr>
        </p:nvSpPr>
        <p:spPr/>
        <p:txBody>
          <a:bodyPr/>
          <a:lstStyle/>
          <a:p>
            <a:fld id="{E212DEFB-2370-7147-A048-EE0ABD1466EE}" type="datetimeFigureOut">
              <a:rPr lang="x-none" smtClean="0"/>
              <a:pPr/>
              <a:t>21.3.2023</a:t>
            </a:fld>
            <a:endParaRPr lang="x-none"/>
          </a:p>
        </p:txBody>
      </p:sp>
      <p:sp>
        <p:nvSpPr>
          <p:cNvPr id="6" name="Footer Placeholder 5">
            <a:extLst>
              <a:ext uri="{FF2B5EF4-FFF2-40B4-BE49-F238E27FC236}">
                <a16:creationId xmlns:a16="http://schemas.microsoft.com/office/drawing/2014/main" id="{24F3AB9C-89DA-5EE8-0934-DAD2DD8173CC}"/>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34CFAD46-F50A-D9A0-50D5-C70A4DA6941B}"/>
              </a:ext>
            </a:extLst>
          </p:cNvPr>
          <p:cNvSpPr>
            <a:spLocks noGrp="1"/>
          </p:cNvSpPr>
          <p:nvPr>
            <p:ph type="sldNum" sz="quarter" idx="12"/>
          </p:nvPr>
        </p:nvSpPr>
        <p:spPr/>
        <p:txBody>
          <a:bodyPr/>
          <a:lstStyle/>
          <a:p>
            <a:fld id="{E5C777C8-DB89-C340-B6E1-A054B2D3623B}" type="slidenum">
              <a:rPr lang="x-none" smtClean="0"/>
              <a:pPr/>
              <a:t>‹#›</a:t>
            </a:fld>
            <a:endParaRPr lang="x-none"/>
          </a:p>
        </p:txBody>
      </p:sp>
    </p:spTree>
    <p:extLst>
      <p:ext uri="{BB962C8B-B14F-4D97-AF65-F5344CB8AC3E}">
        <p14:creationId xmlns:p14="http://schemas.microsoft.com/office/powerpoint/2010/main" val="3003611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A8BD52-314A-D9CA-2816-59C06CC2DD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x-none"/>
          </a:p>
        </p:txBody>
      </p:sp>
      <p:sp>
        <p:nvSpPr>
          <p:cNvPr id="3" name="Text Placeholder 2">
            <a:extLst>
              <a:ext uri="{FF2B5EF4-FFF2-40B4-BE49-F238E27FC236}">
                <a16:creationId xmlns:a16="http://schemas.microsoft.com/office/drawing/2014/main" id="{BC8CFF11-2111-177B-0707-F92860C545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027C14B3-A5FB-1AAA-365A-D88F77A31B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12DEFB-2370-7147-A048-EE0ABD1466EE}" type="datetimeFigureOut">
              <a:rPr lang="x-none" smtClean="0"/>
              <a:pPr/>
              <a:t>21.3.2023</a:t>
            </a:fld>
            <a:endParaRPr lang="x-none"/>
          </a:p>
        </p:txBody>
      </p:sp>
      <p:sp>
        <p:nvSpPr>
          <p:cNvPr id="5" name="Footer Placeholder 4">
            <a:extLst>
              <a:ext uri="{FF2B5EF4-FFF2-40B4-BE49-F238E27FC236}">
                <a16:creationId xmlns:a16="http://schemas.microsoft.com/office/drawing/2014/main" id="{228D1428-62D2-D444-4BF7-A517D39F10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a:extLst>
              <a:ext uri="{FF2B5EF4-FFF2-40B4-BE49-F238E27FC236}">
                <a16:creationId xmlns:a16="http://schemas.microsoft.com/office/drawing/2014/main" id="{4E575AF6-42B1-361D-DAE8-3533001A7A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777C8-DB89-C340-B6E1-A054B2D3623B}" type="slidenum">
              <a:rPr lang="x-none" smtClean="0"/>
              <a:pPr/>
              <a:t>‹#›</a:t>
            </a:fld>
            <a:endParaRPr lang="x-none"/>
          </a:p>
        </p:txBody>
      </p:sp>
    </p:spTree>
    <p:extLst>
      <p:ext uri="{BB962C8B-B14F-4D97-AF65-F5344CB8AC3E}">
        <p14:creationId xmlns:p14="http://schemas.microsoft.com/office/powerpoint/2010/main" val="1642221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AC7DBC29-D89A-6326-3F2A-E257D6BB884C}"/>
              </a:ext>
            </a:extLst>
          </p:cNvPr>
          <p:cNvSpPr txBox="1">
            <a:spLocks/>
          </p:cNvSpPr>
          <p:nvPr/>
        </p:nvSpPr>
        <p:spPr>
          <a:xfrm>
            <a:off x="7609840" y="5425441"/>
            <a:ext cx="3901439" cy="91520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400"/>
              </a:spcBef>
            </a:pPr>
            <a:r>
              <a:rPr lang="en-GB" sz="1400" b="1" spc="-10" dirty="0">
                <a:solidFill>
                  <a:srgbClr val="003399"/>
                </a:solidFill>
                <a:latin typeface="Calibri" panose="020F0502020204030204" pitchFamily="34" charset="0"/>
              </a:rPr>
              <a:t>21 March 2023</a:t>
            </a:r>
          </a:p>
          <a:p>
            <a:pPr>
              <a:spcBef>
                <a:spcPts val="400"/>
              </a:spcBef>
            </a:pPr>
            <a:r>
              <a:rPr lang="en-GB" sz="1400" b="1" spc="-10" dirty="0">
                <a:solidFill>
                  <a:srgbClr val="003399"/>
                </a:solidFill>
                <a:latin typeface="Calibri" panose="020F0502020204030204" pitchFamily="34" charset="0"/>
              </a:rPr>
              <a:t>VENUE: Polytechnic University, Tirana</a:t>
            </a:r>
          </a:p>
        </p:txBody>
      </p:sp>
      <p:sp>
        <p:nvSpPr>
          <p:cNvPr id="21" name="Rectangle 3">
            <a:extLst>
              <a:ext uri="{FF2B5EF4-FFF2-40B4-BE49-F238E27FC236}">
                <a16:creationId xmlns:a16="http://schemas.microsoft.com/office/drawing/2014/main" id="{976F13E4-7FDE-63F3-451D-BDBAFFB3C451}"/>
              </a:ext>
            </a:extLst>
          </p:cNvPr>
          <p:cNvSpPr>
            <a:spLocks noChangeArrowheads="1"/>
          </p:cNvSpPr>
          <p:nvPr/>
        </p:nvSpPr>
        <p:spPr bwMode="auto">
          <a:xfrm>
            <a:off x="2639683" y="3190797"/>
            <a:ext cx="6618617" cy="1371600"/>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r-HR" sz="3200" i="0" u="none" strike="noStrike" kern="1200" cap="none" spc="0" normalizeH="0" baseline="0" noProof="0" dirty="0">
              <a:ln>
                <a:noFill/>
              </a:ln>
              <a:solidFill>
                <a:srgbClr val="C00000"/>
              </a:solidFill>
              <a:effectLst/>
              <a:uLnTx/>
              <a:uFillTx/>
              <a:latin typeface="Calibri"/>
              <a:ea typeface="+mn-ea"/>
              <a:cs typeface="Arial" charset="0"/>
            </a:endParaRPr>
          </a:p>
        </p:txBody>
      </p:sp>
      <p:sp>
        <p:nvSpPr>
          <p:cNvPr id="19" name="TextBox 18">
            <a:extLst>
              <a:ext uri="{FF2B5EF4-FFF2-40B4-BE49-F238E27FC236}">
                <a16:creationId xmlns:a16="http://schemas.microsoft.com/office/drawing/2014/main" id="{DCFA7154-90B8-469E-8A0C-A70EA55205F2}"/>
              </a:ext>
            </a:extLst>
          </p:cNvPr>
          <p:cNvSpPr txBox="1"/>
          <p:nvPr/>
        </p:nvSpPr>
        <p:spPr>
          <a:xfrm>
            <a:off x="1429305" y="1282582"/>
            <a:ext cx="9357064" cy="4001095"/>
          </a:xfrm>
          <a:prstGeom prst="rect">
            <a:avLst/>
          </a:prstGeom>
          <a:noFill/>
        </p:spPr>
        <p:txBody>
          <a:bodyPr wrap="square">
            <a:spAutoFit/>
          </a:bodyPr>
          <a:lstStyle/>
          <a:p>
            <a:pPr marL="950595" marR="1328420" algn="ctr">
              <a:spcBef>
                <a:spcPts val="975"/>
              </a:spcBef>
              <a:spcAft>
                <a:spcPts val="0"/>
              </a:spcAft>
            </a:pPr>
            <a:r>
              <a:rPr lang="en-US" sz="1400" b="1" spc="-10" dirty="0">
                <a:solidFill>
                  <a:srgbClr val="003399"/>
                </a:solidFill>
                <a:effectLst/>
                <a:latin typeface="Calibri" panose="020F0502020204030204" pitchFamily="34" charset="0"/>
                <a:ea typeface="Calibri" panose="020F0502020204030204" pitchFamily="34" charset="0"/>
              </a:rPr>
              <a:t>CONFERENCE</a:t>
            </a:r>
            <a:endParaRPr lang="en-US" sz="105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b="1" dirty="0">
                <a:effectLst/>
                <a:latin typeface="Calibri" panose="020F0502020204030204" pitchFamily="34" charset="0"/>
                <a:ea typeface="Calibri" panose="020F0502020204030204" pitchFamily="34" charset="0"/>
              </a:rPr>
              <a:t>  </a:t>
            </a:r>
            <a:endParaRPr lang="en-US" sz="1050" dirty="0">
              <a:effectLst/>
              <a:latin typeface="Calibri" panose="020F0502020204030204" pitchFamily="34" charset="0"/>
              <a:ea typeface="Calibri" panose="020F0502020204030204" pitchFamily="34" charset="0"/>
            </a:endParaRPr>
          </a:p>
          <a:p>
            <a:pPr marL="943610" marR="1328420" algn="ctr">
              <a:spcBef>
                <a:spcPts val="0"/>
              </a:spcBef>
              <a:spcAft>
                <a:spcPts val="0"/>
              </a:spcAft>
            </a:pPr>
            <a:r>
              <a:rPr lang="en-US" b="1" dirty="0">
                <a:solidFill>
                  <a:srgbClr val="003399"/>
                </a:solidFill>
                <a:latin typeface="Calibri" panose="020F0502020204030204" pitchFamily="34" charset="0"/>
                <a:ea typeface="Calibri" panose="020F0502020204030204" pitchFamily="34" charset="0"/>
              </a:rPr>
              <a:t>ON THE </a:t>
            </a:r>
            <a:r>
              <a:rPr lang="en-US" sz="1800" b="1" dirty="0">
                <a:solidFill>
                  <a:srgbClr val="003399"/>
                </a:solidFill>
                <a:effectLst/>
                <a:latin typeface="Calibri" panose="020F0502020204030204" pitchFamily="34" charset="0"/>
                <a:ea typeface="Calibri" panose="020F0502020204030204" pitchFamily="34" charset="0"/>
              </a:rPr>
              <a:t>DEVELOPMENT OF PORT INFRASTRUCTURE AND TEN-T COMPLIANCE INDICATORS</a:t>
            </a:r>
          </a:p>
          <a:p>
            <a:pPr marL="943610" marR="1328420" algn="ctr">
              <a:spcBef>
                <a:spcPts val="0"/>
              </a:spcBef>
              <a:spcAft>
                <a:spcPts val="0"/>
              </a:spcAft>
            </a:pPr>
            <a:endParaRPr lang="en-US" b="1" spc="-10" dirty="0">
              <a:solidFill>
                <a:srgbClr val="003399"/>
              </a:solidFill>
              <a:latin typeface="Calibri" panose="020F0502020204030204" pitchFamily="34" charset="0"/>
            </a:endParaRPr>
          </a:p>
          <a:p>
            <a:pPr marL="943610" marR="1328420" algn="ctr">
              <a:spcBef>
                <a:spcPts val="0"/>
              </a:spcBef>
              <a:spcAft>
                <a:spcPts val="0"/>
              </a:spcAft>
            </a:pPr>
            <a:r>
              <a:rPr lang="en-US" b="1" spc="-10" dirty="0">
                <a:solidFill>
                  <a:srgbClr val="003399"/>
                </a:solidFill>
                <a:latin typeface="Calibri" panose="020F0502020204030204" pitchFamily="34" charset="0"/>
              </a:rPr>
              <a:t>Panel 2 - STRATEGIC INVESTMENTS ON MARITIME: WHAT TO CONSIDER?</a:t>
            </a:r>
          </a:p>
          <a:p>
            <a:pPr marL="943610" marR="1328420" algn="ctr">
              <a:spcBef>
                <a:spcPts val="0"/>
              </a:spcBef>
              <a:spcAft>
                <a:spcPts val="0"/>
              </a:spcAft>
            </a:pPr>
            <a:endParaRPr lang="en-US" b="1" spc="-10" dirty="0">
              <a:solidFill>
                <a:srgbClr val="003399"/>
              </a:solidFill>
              <a:latin typeface="Calibri" panose="020F0502020204030204" pitchFamily="34" charset="0"/>
            </a:endParaRPr>
          </a:p>
          <a:p>
            <a:pPr marL="943610" marR="1328420" algn="ctr">
              <a:spcBef>
                <a:spcPts val="0"/>
              </a:spcBef>
              <a:spcAft>
                <a:spcPts val="0"/>
              </a:spcAft>
            </a:pPr>
            <a:endParaRPr lang="en-US" b="1" spc="-10" dirty="0">
              <a:solidFill>
                <a:srgbClr val="003399"/>
              </a:solidFill>
              <a:latin typeface="Calibri" panose="020F0502020204030204" pitchFamily="34" charset="0"/>
            </a:endParaRPr>
          </a:p>
          <a:p>
            <a:pPr marL="943610" marR="1328420" algn="ctr">
              <a:spcBef>
                <a:spcPts val="0"/>
              </a:spcBef>
              <a:spcAft>
                <a:spcPts val="0"/>
              </a:spcAft>
            </a:pPr>
            <a:r>
              <a:rPr lang="en-US" sz="2000" b="1" spc="-10" dirty="0">
                <a:solidFill>
                  <a:srgbClr val="003399"/>
                </a:solidFill>
                <a:latin typeface="Calibri" panose="020F0502020204030204" pitchFamily="34" charset="0"/>
              </a:rPr>
              <a:t>Albanian Railway Sector Experience - JASPERS example</a:t>
            </a:r>
          </a:p>
          <a:p>
            <a:pPr marL="943610" marR="1328420" algn="ctr">
              <a:spcBef>
                <a:spcPts val="0"/>
              </a:spcBef>
              <a:spcAft>
                <a:spcPts val="0"/>
              </a:spcAft>
            </a:pPr>
            <a:endParaRPr lang="en-US" sz="2000" b="1" spc="-10" dirty="0">
              <a:solidFill>
                <a:srgbClr val="003399"/>
              </a:solidFill>
              <a:latin typeface="Calibri" panose="020F0502020204030204" pitchFamily="34" charset="0"/>
            </a:endParaRPr>
          </a:p>
          <a:p>
            <a:pPr marL="943610" marR="1328420" algn="ctr">
              <a:spcBef>
                <a:spcPts val="0"/>
              </a:spcBef>
              <a:spcAft>
                <a:spcPts val="0"/>
              </a:spcAft>
            </a:pPr>
            <a:r>
              <a:rPr lang="en-US" sz="2000" b="1" spc="-10" dirty="0">
                <a:solidFill>
                  <a:srgbClr val="003399"/>
                </a:solidFill>
                <a:latin typeface="Calibri" panose="020F0502020204030204" pitchFamily="34" charset="0"/>
              </a:rPr>
              <a:t>ACTION PLAN</a:t>
            </a:r>
          </a:p>
          <a:p>
            <a:pPr marL="943610" marR="1328420" algn="ctr">
              <a:spcBef>
                <a:spcPts val="0"/>
              </a:spcBef>
              <a:spcAft>
                <a:spcPts val="0"/>
              </a:spcAft>
            </a:pPr>
            <a:r>
              <a:rPr lang="en-US" sz="2000" b="1" spc="-10" dirty="0">
                <a:solidFill>
                  <a:srgbClr val="003399"/>
                </a:solidFill>
                <a:latin typeface="Calibri" panose="020F0502020204030204" pitchFamily="34" charset="0"/>
              </a:rPr>
              <a:t>for capacity strengthening for the management of railway infrastructure projects </a:t>
            </a:r>
          </a:p>
          <a:p>
            <a:pPr marL="943610" marR="1328420" algn="ctr">
              <a:spcBef>
                <a:spcPts val="0"/>
              </a:spcBef>
              <a:spcAft>
                <a:spcPts val="0"/>
              </a:spcAft>
            </a:pPr>
            <a:endParaRPr lang="en-US" b="1" spc="-10" dirty="0">
              <a:solidFill>
                <a:srgbClr val="003399"/>
              </a:solidFill>
              <a:latin typeface="Calibri" panose="020F0502020204030204" pitchFamily="34" charset="0"/>
            </a:endParaRPr>
          </a:p>
        </p:txBody>
      </p:sp>
    </p:spTree>
    <p:extLst>
      <p:ext uri="{BB962C8B-B14F-4D97-AF65-F5344CB8AC3E}">
        <p14:creationId xmlns:p14="http://schemas.microsoft.com/office/powerpoint/2010/main" val="1667346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3">
            <a:extLst>
              <a:ext uri="{FF2B5EF4-FFF2-40B4-BE49-F238E27FC236}">
                <a16:creationId xmlns:a16="http://schemas.microsoft.com/office/drawing/2014/main" id="{976F13E4-7FDE-63F3-451D-BDBAFFB3C451}"/>
              </a:ext>
            </a:extLst>
          </p:cNvPr>
          <p:cNvSpPr>
            <a:spLocks noChangeArrowheads="1"/>
          </p:cNvSpPr>
          <p:nvPr/>
        </p:nvSpPr>
        <p:spPr bwMode="auto">
          <a:xfrm>
            <a:off x="2639683" y="3190797"/>
            <a:ext cx="6618617" cy="1371600"/>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r-HR" sz="3200" i="0" u="none" strike="noStrike" kern="1200" cap="none" spc="0" normalizeH="0" baseline="0" noProof="0" dirty="0">
              <a:ln>
                <a:noFill/>
              </a:ln>
              <a:solidFill>
                <a:srgbClr val="C00000"/>
              </a:solidFill>
              <a:effectLst/>
              <a:uLnTx/>
              <a:uFillTx/>
              <a:latin typeface="Calibri"/>
              <a:ea typeface="+mn-ea"/>
              <a:cs typeface="Arial" charset="0"/>
            </a:endParaRPr>
          </a:p>
        </p:txBody>
      </p:sp>
      <p:sp>
        <p:nvSpPr>
          <p:cNvPr id="19" name="TextBox 18">
            <a:extLst>
              <a:ext uri="{FF2B5EF4-FFF2-40B4-BE49-F238E27FC236}">
                <a16:creationId xmlns:a16="http://schemas.microsoft.com/office/drawing/2014/main" id="{DCFA7154-90B8-469E-8A0C-A70EA55205F2}"/>
              </a:ext>
            </a:extLst>
          </p:cNvPr>
          <p:cNvSpPr txBox="1"/>
          <p:nvPr/>
        </p:nvSpPr>
        <p:spPr>
          <a:xfrm>
            <a:off x="592183" y="694918"/>
            <a:ext cx="10972800" cy="5734903"/>
          </a:xfrm>
          <a:prstGeom prst="rect">
            <a:avLst/>
          </a:prstGeom>
          <a:noFill/>
        </p:spPr>
        <p:txBody>
          <a:bodyPr wrap="square">
            <a:spAutoFit/>
          </a:bodyPr>
          <a:lstStyle/>
          <a:p>
            <a:pPr marL="950595" marR="1328420">
              <a:spcBef>
                <a:spcPts val="975"/>
              </a:spcBef>
              <a:spcAft>
                <a:spcPts val="0"/>
              </a:spcAft>
            </a:pPr>
            <a:r>
              <a:rPr lang="en-US" sz="2000" b="1" i="1" spc="-10" dirty="0">
                <a:solidFill>
                  <a:srgbClr val="003399"/>
                </a:solidFill>
                <a:effectLst/>
                <a:latin typeface="Calibri" panose="020F0502020204030204" pitchFamily="34" charset="0"/>
                <a:ea typeface="Calibri" panose="020F0502020204030204" pitchFamily="34" charset="0"/>
              </a:rPr>
              <a:t>PREPARATION OF THE ACTION PLAN</a:t>
            </a:r>
            <a:endParaRPr lang="en-US" sz="2000" b="1" i="1" spc="-10" dirty="0">
              <a:solidFill>
                <a:srgbClr val="003399"/>
              </a:solidFill>
              <a:latin typeface="Calibri" panose="020F0502020204030204" pitchFamily="34" charset="0"/>
              <a:ea typeface="Calibri" panose="020F0502020204030204" pitchFamily="34" charset="0"/>
            </a:endParaRPr>
          </a:p>
          <a:p>
            <a:pPr marL="950595" marR="1328420">
              <a:spcBef>
                <a:spcPts val="975"/>
              </a:spcBef>
              <a:spcAft>
                <a:spcPts val="0"/>
              </a:spcAft>
            </a:pPr>
            <a:r>
              <a:rPr lang="en-US" sz="2000" spc="-10" dirty="0">
                <a:solidFill>
                  <a:srgbClr val="003399"/>
                </a:solidFill>
                <a:effectLst/>
                <a:latin typeface="Calibri" panose="020F0502020204030204" pitchFamily="34" charset="0"/>
                <a:ea typeface="Calibri" panose="020F0502020204030204" pitchFamily="34" charset="0"/>
              </a:rPr>
              <a:t>Supported by JASPERS, the Action Plan has been prepared by the concerned national authorities, such as:</a:t>
            </a:r>
          </a:p>
          <a:p>
            <a:pPr marL="950595" marR="1328420">
              <a:spcBef>
                <a:spcPts val="975"/>
              </a:spcBef>
              <a:spcAft>
                <a:spcPts val="0"/>
              </a:spcAft>
            </a:pPr>
            <a:r>
              <a:rPr lang="en-US" sz="2000" spc="-10" dirty="0">
                <a:solidFill>
                  <a:srgbClr val="003399"/>
                </a:solidFill>
                <a:effectLst/>
                <a:latin typeface="Calibri" panose="020F0502020204030204" pitchFamily="34" charset="0"/>
                <a:ea typeface="Calibri" panose="020F0502020204030204" pitchFamily="34" charset="0"/>
              </a:rPr>
              <a:t>- The Ministry of Infrastructure and Energy (MIE);</a:t>
            </a:r>
          </a:p>
          <a:p>
            <a:pPr marL="950595" marR="1328420">
              <a:spcBef>
                <a:spcPts val="975"/>
              </a:spcBef>
              <a:spcAft>
                <a:spcPts val="0"/>
              </a:spcAft>
            </a:pPr>
            <a:r>
              <a:rPr lang="en-US" sz="2000" spc="-10" dirty="0">
                <a:solidFill>
                  <a:srgbClr val="003399"/>
                </a:solidFill>
                <a:effectLst/>
                <a:latin typeface="Calibri" panose="020F0502020204030204" pitchFamily="34" charset="0"/>
                <a:ea typeface="Calibri" panose="020F0502020204030204" pitchFamily="34" charset="0"/>
              </a:rPr>
              <a:t>- The railway company of Albania (HSH), and </a:t>
            </a:r>
          </a:p>
          <a:p>
            <a:pPr marL="950595" marR="1328420" algn="just">
              <a:spcBef>
                <a:spcPts val="975"/>
              </a:spcBef>
              <a:spcAft>
                <a:spcPts val="0"/>
              </a:spcAft>
            </a:pPr>
            <a:r>
              <a:rPr lang="en-US" sz="2000" spc="-10" dirty="0" smtClean="0">
                <a:solidFill>
                  <a:srgbClr val="003399"/>
                </a:solidFill>
                <a:effectLst/>
                <a:latin typeface="Calibri" panose="020F0502020204030204" pitchFamily="34" charset="0"/>
                <a:ea typeface="Calibri" panose="020F0502020204030204" pitchFamily="34" charset="0"/>
              </a:rPr>
              <a:t>- The </a:t>
            </a:r>
            <a:r>
              <a:rPr lang="en-US" sz="2000" spc="-10" dirty="0">
                <a:solidFill>
                  <a:srgbClr val="003399"/>
                </a:solidFill>
                <a:effectLst/>
                <a:latin typeface="Calibri" panose="020F0502020204030204" pitchFamily="34" charset="0"/>
                <a:ea typeface="Calibri" panose="020F0502020204030204" pitchFamily="34" charset="0"/>
              </a:rPr>
              <a:t>State Agency of Strategic Programming and Aid Coordination (SASPAC) / </a:t>
            </a:r>
            <a:r>
              <a:rPr lang="en-US" sz="2000" spc="-10" dirty="0" smtClean="0">
                <a:solidFill>
                  <a:srgbClr val="003399"/>
                </a:solidFill>
                <a:effectLst/>
                <a:latin typeface="Calibri" panose="020F0502020204030204" pitchFamily="34" charset="0"/>
                <a:ea typeface="Calibri" panose="020F0502020204030204" pitchFamily="34" charset="0"/>
              </a:rPr>
              <a:t>NIPAC;</a:t>
            </a:r>
          </a:p>
          <a:p>
            <a:pPr marL="950595" marR="1328420" algn="just">
              <a:spcBef>
                <a:spcPts val="975"/>
              </a:spcBef>
              <a:spcAft>
                <a:spcPts val="0"/>
              </a:spcAft>
            </a:pPr>
            <a:r>
              <a:rPr lang="en-US" sz="2000" spc="-10" dirty="0" smtClean="0">
                <a:solidFill>
                  <a:srgbClr val="003399"/>
                </a:solidFill>
                <a:latin typeface="Calibri" panose="020F0502020204030204" pitchFamily="34" charset="0"/>
                <a:ea typeface="Calibri" panose="020F0502020204030204" pitchFamily="34" charset="0"/>
              </a:rPr>
              <a:t>- EIB, EBRD, EC (DG NEAR)</a:t>
            </a:r>
            <a:r>
              <a:rPr lang="en-US" sz="2000" spc="-10" dirty="0" smtClean="0">
                <a:solidFill>
                  <a:srgbClr val="003399"/>
                </a:solidFill>
                <a:effectLst/>
                <a:latin typeface="Calibri" panose="020F0502020204030204" pitchFamily="34" charset="0"/>
                <a:ea typeface="Calibri" panose="020F0502020204030204" pitchFamily="34" charset="0"/>
              </a:rPr>
              <a:t>. </a:t>
            </a:r>
            <a:endParaRPr lang="en-US" sz="2000" spc="-10" dirty="0">
              <a:solidFill>
                <a:srgbClr val="003399"/>
              </a:solidFill>
              <a:effectLst/>
              <a:latin typeface="Calibri" panose="020F0502020204030204" pitchFamily="34" charset="0"/>
              <a:ea typeface="Calibri" panose="020F0502020204030204" pitchFamily="34" charset="0"/>
            </a:endParaRPr>
          </a:p>
          <a:p>
            <a:pPr marL="950595" marR="1328420">
              <a:spcBef>
                <a:spcPts val="975"/>
              </a:spcBef>
              <a:spcAft>
                <a:spcPts val="0"/>
              </a:spcAft>
            </a:pPr>
            <a:r>
              <a:rPr lang="en-US" sz="2000" b="1" i="1" spc="-10" dirty="0">
                <a:solidFill>
                  <a:srgbClr val="003399"/>
                </a:solidFill>
                <a:effectLst/>
                <a:latin typeface="Calibri" panose="020F0502020204030204" pitchFamily="34" charset="0"/>
                <a:ea typeface="Calibri" panose="020F0502020204030204" pitchFamily="34" charset="0"/>
              </a:rPr>
              <a:t>THE OBJECTIVE</a:t>
            </a:r>
          </a:p>
          <a:p>
            <a:pPr marL="950595" marR="1328420" algn="just">
              <a:spcBef>
                <a:spcPts val="975"/>
              </a:spcBef>
              <a:spcAft>
                <a:spcPts val="0"/>
              </a:spcAft>
            </a:pPr>
            <a:r>
              <a:rPr lang="en-US" sz="2000" spc="-10" dirty="0">
                <a:solidFill>
                  <a:srgbClr val="003399"/>
                </a:solidFill>
                <a:effectLst/>
                <a:latin typeface="Calibri" panose="020F0502020204030204" pitchFamily="34" charset="0"/>
                <a:ea typeface="Calibri" panose="020F0502020204030204" pitchFamily="34" charset="0"/>
              </a:rPr>
              <a:t>-	to demonstrate that through a set of the </a:t>
            </a:r>
            <a:r>
              <a:rPr lang="en-US" sz="2000" spc="-10" dirty="0" smtClean="0">
                <a:solidFill>
                  <a:srgbClr val="003399"/>
                </a:solidFill>
                <a:effectLst/>
                <a:latin typeface="Calibri" panose="020F0502020204030204" pitchFamily="34" charset="0"/>
                <a:ea typeface="Calibri" panose="020F0502020204030204" pitchFamily="34" charset="0"/>
              </a:rPr>
              <a:t>activities, </a:t>
            </a:r>
            <a:r>
              <a:rPr lang="en-US" sz="2000" spc="-10" dirty="0">
                <a:solidFill>
                  <a:srgbClr val="003399"/>
                </a:solidFill>
                <a:effectLst/>
                <a:latin typeface="Calibri" panose="020F0502020204030204" pitchFamily="34" charset="0"/>
                <a:ea typeface="Calibri" panose="020F0502020204030204" pitchFamily="34" charset="0"/>
              </a:rPr>
              <a:t>a feasible and sustainable implementation structure will gradually be established to ensure that the </a:t>
            </a:r>
            <a:r>
              <a:rPr lang="en-US" sz="2000" spc="-10" dirty="0" smtClean="0">
                <a:solidFill>
                  <a:srgbClr val="003399"/>
                </a:solidFill>
                <a:effectLst/>
                <a:latin typeface="Calibri" panose="020F0502020204030204" pitchFamily="34" charset="0"/>
                <a:ea typeface="Calibri" panose="020F0502020204030204" pitchFamily="34" charset="0"/>
              </a:rPr>
              <a:t>project </a:t>
            </a:r>
            <a:r>
              <a:rPr lang="en-US" sz="2000" spc="-10" dirty="0">
                <a:solidFill>
                  <a:srgbClr val="003399"/>
                </a:solidFill>
                <a:effectLst/>
                <a:latin typeface="Calibri" panose="020F0502020204030204" pitchFamily="34" charset="0"/>
                <a:ea typeface="Calibri" panose="020F0502020204030204" pitchFamily="34" charset="0"/>
              </a:rPr>
              <a:t>“Rehabilitation and </a:t>
            </a:r>
            <a:r>
              <a:rPr lang="en-US" sz="2000" spc="-10" dirty="0" smtClean="0">
                <a:solidFill>
                  <a:srgbClr val="003399"/>
                </a:solidFill>
                <a:effectLst/>
                <a:latin typeface="Calibri" panose="020F0502020204030204" pitchFamily="34" charset="0"/>
                <a:ea typeface="Calibri" panose="020F0502020204030204" pitchFamily="34" charset="0"/>
              </a:rPr>
              <a:t>modernization </a:t>
            </a:r>
            <a:r>
              <a:rPr lang="en-US" sz="2000" spc="-10" dirty="0">
                <a:solidFill>
                  <a:srgbClr val="003399"/>
                </a:solidFill>
                <a:effectLst/>
                <a:latin typeface="Calibri" panose="020F0502020204030204" pitchFamily="34" charset="0"/>
                <a:ea typeface="Calibri" panose="020F0502020204030204" pitchFamily="34" charset="0"/>
              </a:rPr>
              <a:t>of the railway line Vora-Han i </a:t>
            </a:r>
            <a:r>
              <a:rPr lang="en-US" sz="2000" spc="-10" dirty="0" err="1">
                <a:solidFill>
                  <a:srgbClr val="003399"/>
                </a:solidFill>
                <a:effectLst/>
                <a:latin typeface="Calibri" panose="020F0502020204030204" pitchFamily="34" charset="0"/>
                <a:ea typeface="Calibri" panose="020F0502020204030204" pitchFamily="34" charset="0"/>
              </a:rPr>
              <a:t>Hotit</a:t>
            </a:r>
            <a:r>
              <a:rPr lang="en-US" sz="2000" spc="-10" dirty="0">
                <a:solidFill>
                  <a:srgbClr val="003399"/>
                </a:solidFill>
                <a:effectLst/>
                <a:latin typeface="Calibri" panose="020F0502020204030204" pitchFamily="34" charset="0"/>
                <a:ea typeface="Calibri" panose="020F0502020204030204" pitchFamily="34" charset="0"/>
              </a:rPr>
              <a:t>” will be constructed and put into operation in quality and timely manner;</a:t>
            </a:r>
          </a:p>
          <a:p>
            <a:pPr marL="950595" marR="1328420" algn="just">
              <a:spcBef>
                <a:spcPts val="975"/>
              </a:spcBef>
              <a:spcAft>
                <a:spcPts val="0"/>
              </a:spcAft>
            </a:pPr>
            <a:r>
              <a:rPr lang="en-US" sz="2000" spc="-10" dirty="0">
                <a:solidFill>
                  <a:srgbClr val="003399"/>
                </a:solidFill>
                <a:effectLst/>
                <a:latin typeface="Calibri" panose="020F0502020204030204" pitchFamily="34" charset="0"/>
                <a:ea typeface="Calibri" panose="020F0502020204030204" pitchFamily="34" charset="0"/>
              </a:rPr>
              <a:t>-	To ensure that the capacities established will serve even for the future important projects that will be implemented in the railway infrastructure.</a:t>
            </a:r>
          </a:p>
        </p:txBody>
      </p:sp>
    </p:spTree>
    <p:extLst>
      <p:ext uri="{BB962C8B-B14F-4D97-AF65-F5344CB8AC3E}">
        <p14:creationId xmlns:p14="http://schemas.microsoft.com/office/powerpoint/2010/main" val="3532072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3">
            <a:extLst>
              <a:ext uri="{FF2B5EF4-FFF2-40B4-BE49-F238E27FC236}">
                <a16:creationId xmlns:a16="http://schemas.microsoft.com/office/drawing/2014/main" id="{976F13E4-7FDE-63F3-451D-BDBAFFB3C451}"/>
              </a:ext>
            </a:extLst>
          </p:cNvPr>
          <p:cNvSpPr>
            <a:spLocks noChangeArrowheads="1"/>
          </p:cNvSpPr>
          <p:nvPr/>
        </p:nvSpPr>
        <p:spPr bwMode="auto">
          <a:xfrm>
            <a:off x="2639683" y="3190797"/>
            <a:ext cx="6618617" cy="1371600"/>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r-HR" sz="3200" i="0" u="none" strike="noStrike" kern="1200" cap="none" spc="0" normalizeH="0" baseline="0" noProof="0" dirty="0">
              <a:ln>
                <a:noFill/>
              </a:ln>
              <a:solidFill>
                <a:srgbClr val="C00000"/>
              </a:solidFill>
              <a:effectLst/>
              <a:uLnTx/>
              <a:uFillTx/>
              <a:latin typeface="Calibri"/>
              <a:ea typeface="+mn-ea"/>
              <a:cs typeface="Arial" charset="0"/>
            </a:endParaRPr>
          </a:p>
        </p:txBody>
      </p:sp>
      <p:sp>
        <p:nvSpPr>
          <p:cNvPr id="19" name="TextBox 18">
            <a:extLst>
              <a:ext uri="{FF2B5EF4-FFF2-40B4-BE49-F238E27FC236}">
                <a16:creationId xmlns:a16="http://schemas.microsoft.com/office/drawing/2014/main" id="{DCFA7154-90B8-469E-8A0C-A70EA55205F2}"/>
              </a:ext>
            </a:extLst>
          </p:cNvPr>
          <p:cNvSpPr txBox="1"/>
          <p:nvPr/>
        </p:nvSpPr>
        <p:spPr>
          <a:xfrm>
            <a:off x="777241" y="2338532"/>
            <a:ext cx="10637518" cy="3375283"/>
          </a:xfrm>
          <a:prstGeom prst="rect">
            <a:avLst/>
          </a:prstGeom>
          <a:noFill/>
        </p:spPr>
        <p:txBody>
          <a:bodyPr wrap="square">
            <a:spAutoFit/>
          </a:bodyPr>
          <a:lstStyle/>
          <a:p>
            <a:pPr marL="950595" marR="1328420">
              <a:spcBef>
                <a:spcPts val="975"/>
              </a:spcBef>
              <a:spcAft>
                <a:spcPts val="0"/>
              </a:spcAft>
            </a:pPr>
            <a:r>
              <a:rPr lang="en-US" sz="2000" b="1" i="1" spc="-10" dirty="0">
                <a:solidFill>
                  <a:srgbClr val="003399"/>
                </a:solidFill>
                <a:effectLst/>
                <a:latin typeface="Calibri" panose="020F0502020204030204" pitchFamily="34" charset="0"/>
                <a:ea typeface="Calibri" panose="020F0502020204030204" pitchFamily="34" charset="0"/>
              </a:rPr>
              <a:t>In the preparation of this Action Plan a particular attention was paid to the following aspects:</a:t>
            </a:r>
          </a:p>
          <a:p>
            <a:pPr marL="950595" marR="1328420">
              <a:spcBef>
                <a:spcPts val="975"/>
              </a:spcBef>
              <a:spcAft>
                <a:spcPts val="0"/>
              </a:spcAft>
            </a:pPr>
            <a:r>
              <a:rPr lang="en-US" sz="2000" spc="-10" dirty="0">
                <a:solidFill>
                  <a:srgbClr val="003399"/>
                </a:solidFill>
                <a:effectLst/>
                <a:latin typeface="Calibri" panose="020F0502020204030204" pitchFamily="34" charset="0"/>
                <a:ea typeface="Calibri" panose="020F0502020204030204" pitchFamily="34" charset="0"/>
              </a:rPr>
              <a:t>•	Assessing what implementation capacity can reasonably be required for implementation of the project “Vora-Hani I </a:t>
            </a:r>
            <a:r>
              <a:rPr lang="en-US" sz="2000" spc="-10" dirty="0" err="1">
                <a:solidFill>
                  <a:srgbClr val="003399"/>
                </a:solidFill>
                <a:effectLst/>
                <a:latin typeface="Calibri" panose="020F0502020204030204" pitchFamily="34" charset="0"/>
                <a:ea typeface="Calibri" panose="020F0502020204030204" pitchFamily="34" charset="0"/>
              </a:rPr>
              <a:t>Hotit</a:t>
            </a:r>
            <a:r>
              <a:rPr lang="en-US" sz="2000" spc="-10" dirty="0">
                <a:solidFill>
                  <a:srgbClr val="003399"/>
                </a:solidFill>
                <a:effectLst/>
                <a:latin typeface="Calibri" panose="020F0502020204030204" pitchFamily="34" charset="0"/>
                <a:ea typeface="Calibri" panose="020F0502020204030204" pitchFamily="34" charset="0"/>
              </a:rPr>
              <a:t>”;</a:t>
            </a:r>
          </a:p>
          <a:p>
            <a:pPr marL="950595" marR="1328420" algn="just">
              <a:spcBef>
                <a:spcPts val="975"/>
              </a:spcBef>
              <a:spcAft>
                <a:spcPts val="0"/>
              </a:spcAft>
            </a:pPr>
            <a:r>
              <a:rPr lang="en-US" sz="2000" spc="-10" dirty="0">
                <a:solidFill>
                  <a:srgbClr val="003399"/>
                </a:solidFill>
                <a:effectLst/>
                <a:latin typeface="Calibri" panose="020F0502020204030204" pitchFamily="34" charset="0"/>
                <a:ea typeface="Calibri" panose="020F0502020204030204" pitchFamily="34" charset="0"/>
              </a:rPr>
              <a:t>•	Assessing what capacity is available and/or can be reasonably ensured by HSH, and</a:t>
            </a:r>
          </a:p>
          <a:p>
            <a:pPr marL="950595" marR="1328420">
              <a:spcBef>
                <a:spcPts val="975"/>
              </a:spcBef>
              <a:spcAft>
                <a:spcPts val="0"/>
              </a:spcAft>
            </a:pPr>
            <a:r>
              <a:rPr lang="en-US" sz="2000" spc="-10" dirty="0">
                <a:solidFill>
                  <a:srgbClr val="003399"/>
                </a:solidFill>
                <a:effectLst/>
                <a:latin typeface="Calibri" panose="020F0502020204030204" pitchFamily="34" charset="0"/>
                <a:ea typeface="Calibri" panose="020F0502020204030204" pitchFamily="34" charset="0"/>
              </a:rPr>
              <a:t>•	Identifying the initial most feasible way to address the above aspects, considering the constraints.  </a:t>
            </a:r>
          </a:p>
          <a:p>
            <a:pPr marL="950595" marR="1328420">
              <a:spcBef>
                <a:spcPts val="975"/>
              </a:spcBef>
              <a:spcAft>
                <a:spcPts val="0"/>
              </a:spcAft>
            </a:pPr>
            <a:endParaRPr lang="en-US" sz="2000" b="1" i="1" spc="-10" dirty="0">
              <a:solidFill>
                <a:srgbClr val="00339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27181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3">
            <a:extLst>
              <a:ext uri="{FF2B5EF4-FFF2-40B4-BE49-F238E27FC236}">
                <a16:creationId xmlns:a16="http://schemas.microsoft.com/office/drawing/2014/main" id="{976F13E4-7FDE-63F3-451D-BDBAFFB3C451}"/>
              </a:ext>
            </a:extLst>
          </p:cNvPr>
          <p:cNvSpPr>
            <a:spLocks noChangeArrowheads="1"/>
          </p:cNvSpPr>
          <p:nvPr/>
        </p:nvSpPr>
        <p:spPr bwMode="auto">
          <a:xfrm>
            <a:off x="2639683" y="3190797"/>
            <a:ext cx="6618617" cy="1371600"/>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r-HR" sz="3200" i="0" u="none" strike="noStrike" kern="1200" cap="none" spc="0" normalizeH="0" baseline="0" noProof="0" dirty="0">
              <a:ln>
                <a:noFill/>
              </a:ln>
              <a:solidFill>
                <a:srgbClr val="C00000"/>
              </a:solidFill>
              <a:effectLst/>
              <a:uLnTx/>
              <a:uFillTx/>
              <a:latin typeface="Calibri"/>
              <a:ea typeface="+mn-ea"/>
              <a:cs typeface="Arial" charset="0"/>
            </a:endParaRPr>
          </a:p>
        </p:txBody>
      </p:sp>
      <p:sp>
        <p:nvSpPr>
          <p:cNvPr id="19" name="TextBox 18">
            <a:extLst>
              <a:ext uri="{FF2B5EF4-FFF2-40B4-BE49-F238E27FC236}">
                <a16:creationId xmlns:a16="http://schemas.microsoft.com/office/drawing/2014/main" id="{DCFA7154-90B8-469E-8A0C-A70EA55205F2}"/>
              </a:ext>
            </a:extLst>
          </p:cNvPr>
          <p:cNvSpPr txBox="1"/>
          <p:nvPr/>
        </p:nvSpPr>
        <p:spPr>
          <a:xfrm>
            <a:off x="829493" y="2415261"/>
            <a:ext cx="10637518" cy="1938992"/>
          </a:xfrm>
          <a:prstGeom prst="rect">
            <a:avLst/>
          </a:prstGeom>
          <a:noFill/>
        </p:spPr>
        <p:txBody>
          <a:bodyPr wrap="square">
            <a:spAutoFit/>
          </a:bodyPr>
          <a:lstStyle/>
          <a:p>
            <a:pPr marL="950595" marR="1328420" algn="just">
              <a:spcBef>
                <a:spcPts val="975"/>
              </a:spcBef>
              <a:spcAft>
                <a:spcPts val="0"/>
              </a:spcAft>
            </a:pPr>
            <a:r>
              <a:rPr lang="en-US" sz="2000" spc="-10" dirty="0" smtClean="0">
                <a:solidFill>
                  <a:srgbClr val="003399"/>
                </a:solidFill>
                <a:latin typeface="Calibri" panose="020F0502020204030204" pitchFamily="34" charset="0"/>
                <a:ea typeface="Calibri" panose="020F0502020204030204" pitchFamily="34" charset="0"/>
              </a:rPr>
              <a:t>The </a:t>
            </a:r>
            <a:r>
              <a:rPr lang="en-US" sz="2000" spc="-10" dirty="0">
                <a:solidFill>
                  <a:srgbClr val="003399"/>
                </a:solidFill>
                <a:latin typeface="Calibri" panose="020F0502020204030204" pitchFamily="34" charset="0"/>
                <a:ea typeface="Calibri" panose="020F0502020204030204" pitchFamily="34" charset="0"/>
              </a:rPr>
              <a:t>most important conclusion refers to the potential support of EIB  for creating the initial enabling conditions regarding </a:t>
            </a:r>
            <a:r>
              <a:rPr lang="en-US" sz="2000" spc="-10" dirty="0" smtClean="0">
                <a:solidFill>
                  <a:srgbClr val="003399"/>
                </a:solidFill>
                <a:latin typeface="Calibri" panose="020F0502020204030204" pitchFamily="34" charset="0"/>
                <a:ea typeface="Calibri" panose="020F0502020204030204" pitchFamily="34" charset="0"/>
              </a:rPr>
              <a:t>remuneration </a:t>
            </a:r>
            <a:r>
              <a:rPr lang="en-US" sz="2000" spc="-10" dirty="0">
                <a:solidFill>
                  <a:srgbClr val="003399"/>
                </a:solidFill>
                <a:latin typeface="Calibri" panose="020F0502020204030204" pitchFamily="34" charset="0"/>
                <a:ea typeface="Calibri" panose="020F0502020204030204" pitchFamily="34" charset="0"/>
              </a:rPr>
              <a:t>of the PMIU staff during a period of maximum 5 years and the commitment of the national authorities to ensure sustainability of the PMIU structure and its integration into the future RIMA within the above-mentioned period of 5 years (from 01 January 2023). </a:t>
            </a:r>
          </a:p>
        </p:txBody>
      </p:sp>
    </p:spTree>
    <p:extLst>
      <p:ext uri="{BB962C8B-B14F-4D97-AF65-F5344CB8AC3E}">
        <p14:creationId xmlns:p14="http://schemas.microsoft.com/office/powerpoint/2010/main" val="2917687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3">
            <a:extLst>
              <a:ext uri="{FF2B5EF4-FFF2-40B4-BE49-F238E27FC236}">
                <a16:creationId xmlns:a16="http://schemas.microsoft.com/office/drawing/2014/main" id="{976F13E4-7FDE-63F3-451D-BDBAFFB3C451}"/>
              </a:ext>
            </a:extLst>
          </p:cNvPr>
          <p:cNvSpPr>
            <a:spLocks noChangeArrowheads="1"/>
          </p:cNvSpPr>
          <p:nvPr/>
        </p:nvSpPr>
        <p:spPr bwMode="auto">
          <a:xfrm>
            <a:off x="2639683" y="3190797"/>
            <a:ext cx="6618617" cy="1371600"/>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r-HR" sz="3200" i="0" u="none" strike="noStrike" kern="1200" cap="none" spc="0" normalizeH="0" baseline="0" noProof="0" dirty="0">
              <a:ln>
                <a:noFill/>
              </a:ln>
              <a:solidFill>
                <a:srgbClr val="C00000"/>
              </a:solidFill>
              <a:effectLst/>
              <a:uLnTx/>
              <a:uFillTx/>
              <a:latin typeface="Calibri"/>
              <a:ea typeface="+mn-ea"/>
              <a:cs typeface="Arial" charset="0"/>
            </a:endParaRPr>
          </a:p>
        </p:txBody>
      </p:sp>
      <p:sp>
        <p:nvSpPr>
          <p:cNvPr id="19" name="TextBox 18">
            <a:extLst>
              <a:ext uri="{FF2B5EF4-FFF2-40B4-BE49-F238E27FC236}">
                <a16:creationId xmlns:a16="http://schemas.microsoft.com/office/drawing/2014/main" id="{DCFA7154-90B8-469E-8A0C-A70EA55205F2}"/>
              </a:ext>
            </a:extLst>
          </p:cNvPr>
          <p:cNvSpPr txBox="1"/>
          <p:nvPr/>
        </p:nvSpPr>
        <p:spPr>
          <a:xfrm>
            <a:off x="846910" y="656131"/>
            <a:ext cx="10637518" cy="5965736"/>
          </a:xfrm>
          <a:prstGeom prst="rect">
            <a:avLst/>
          </a:prstGeom>
          <a:noFill/>
        </p:spPr>
        <p:txBody>
          <a:bodyPr wrap="square">
            <a:spAutoFit/>
          </a:bodyPr>
          <a:lstStyle/>
          <a:p>
            <a:pPr marL="950595" marR="1328420">
              <a:spcBef>
                <a:spcPts val="975"/>
              </a:spcBef>
              <a:spcAft>
                <a:spcPts val="0"/>
              </a:spcAft>
            </a:pPr>
            <a:r>
              <a:rPr lang="en-US" sz="2000" b="1" i="1" spc="-10" dirty="0">
                <a:solidFill>
                  <a:srgbClr val="003399"/>
                </a:solidFill>
                <a:latin typeface="Calibri" panose="020F0502020204030204" pitchFamily="34" charset="0"/>
                <a:ea typeface="Calibri" panose="020F0502020204030204" pitchFamily="34" charset="0"/>
              </a:rPr>
              <a:t>AP consist of 4 actions, which are divided in different Activities. </a:t>
            </a:r>
          </a:p>
          <a:p>
            <a:pPr marL="950595" marR="1328420">
              <a:spcBef>
                <a:spcPts val="975"/>
              </a:spcBef>
              <a:spcAft>
                <a:spcPts val="0"/>
              </a:spcAft>
            </a:pPr>
            <a:endParaRPr lang="en-US" sz="2000" b="1" i="1" spc="-10" dirty="0">
              <a:solidFill>
                <a:srgbClr val="003399"/>
              </a:solidFill>
              <a:latin typeface="Calibri" panose="020F0502020204030204" pitchFamily="34" charset="0"/>
              <a:ea typeface="Calibri" panose="020F0502020204030204" pitchFamily="34" charset="0"/>
            </a:endParaRPr>
          </a:p>
          <a:p>
            <a:pPr marL="950595" marR="1328420">
              <a:spcBef>
                <a:spcPts val="975"/>
              </a:spcBef>
              <a:spcAft>
                <a:spcPts val="0"/>
              </a:spcAft>
            </a:pPr>
            <a:r>
              <a:rPr lang="en-US" sz="2000" b="1" i="1" spc="-10" dirty="0">
                <a:solidFill>
                  <a:srgbClr val="003399"/>
                </a:solidFill>
                <a:latin typeface="Calibri" panose="020F0502020204030204" pitchFamily="34" charset="0"/>
                <a:ea typeface="Calibri" panose="020F0502020204030204" pitchFamily="34" charset="0"/>
              </a:rPr>
              <a:t>Action 1: Create Enabling Environment </a:t>
            </a:r>
          </a:p>
          <a:p>
            <a:pPr marL="950595" marR="1328420" algn="just">
              <a:spcBef>
                <a:spcPts val="975"/>
              </a:spcBef>
              <a:spcAft>
                <a:spcPts val="0"/>
              </a:spcAft>
            </a:pPr>
            <a:r>
              <a:rPr lang="en-US" sz="2000" spc="-10" dirty="0">
                <a:solidFill>
                  <a:srgbClr val="003399"/>
                </a:solidFill>
                <a:latin typeface="Calibri" panose="020F0502020204030204" pitchFamily="34" charset="0"/>
                <a:ea typeface="Calibri" panose="020F0502020204030204" pitchFamily="34" charset="0"/>
              </a:rPr>
              <a:t>This action and the related activities refer to pre-requisites for the overall success of the Action Plan. It is beyond the responsibilities and impact of MIE and HSH only, and requires incentives from a higher political level and from the side of the International Financing Institutions (IFIs), i.e. the EBRD and EIB as well as from the European Commission.</a:t>
            </a:r>
          </a:p>
          <a:p>
            <a:pPr marL="950595" marR="1328420">
              <a:spcBef>
                <a:spcPts val="975"/>
              </a:spcBef>
              <a:spcAft>
                <a:spcPts val="0"/>
              </a:spcAft>
            </a:pPr>
            <a:r>
              <a:rPr lang="en-US" sz="2000" b="1" i="1" spc="-10" dirty="0">
                <a:solidFill>
                  <a:srgbClr val="003399"/>
                </a:solidFill>
                <a:latin typeface="Calibri" panose="020F0502020204030204" pitchFamily="34" charset="0"/>
              </a:rPr>
              <a:t>Action 2: Finalization of Project Preparation Activities and Initiation of Project Implementation </a:t>
            </a:r>
          </a:p>
          <a:p>
            <a:pPr marL="950595" marR="1328420" algn="just">
              <a:spcBef>
                <a:spcPts val="975"/>
              </a:spcBef>
              <a:spcAft>
                <a:spcPts val="0"/>
              </a:spcAft>
            </a:pPr>
            <a:r>
              <a:rPr lang="en-US" sz="2000" spc="-10" dirty="0">
                <a:solidFill>
                  <a:srgbClr val="003399"/>
                </a:solidFill>
                <a:latin typeface="Calibri" panose="020F0502020204030204" pitchFamily="34" charset="0"/>
                <a:ea typeface="Calibri" panose="020F0502020204030204" pitchFamily="34" charset="0"/>
              </a:rPr>
              <a:t>This action and the related activities shall be performed and accomplished irrespectively of the timing for strengthening the implementation capacity for the project implementation (particularly of the PMIU of HSH). The majority of the activities shall be performed by the PMIU of HSH with support of MIE. Considering the current structure of the PMIU of HSH, the tasks shall be assigned immediately to the “Foreign project management group in the field of design and technical assistance from foreign donors”. </a:t>
            </a:r>
          </a:p>
        </p:txBody>
      </p:sp>
    </p:spTree>
    <p:extLst>
      <p:ext uri="{BB962C8B-B14F-4D97-AF65-F5344CB8AC3E}">
        <p14:creationId xmlns:p14="http://schemas.microsoft.com/office/powerpoint/2010/main" val="2059713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3">
            <a:extLst>
              <a:ext uri="{FF2B5EF4-FFF2-40B4-BE49-F238E27FC236}">
                <a16:creationId xmlns:a16="http://schemas.microsoft.com/office/drawing/2014/main" id="{976F13E4-7FDE-63F3-451D-BDBAFFB3C451}"/>
              </a:ext>
            </a:extLst>
          </p:cNvPr>
          <p:cNvSpPr>
            <a:spLocks noChangeArrowheads="1"/>
          </p:cNvSpPr>
          <p:nvPr/>
        </p:nvSpPr>
        <p:spPr bwMode="auto">
          <a:xfrm>
            <a:off x="2639683" y="3190797"/>
            <a:ext cx="6618617" cy="1371600"/>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r-HR" sz="3200" i="0" u="none" strike="noStrike" kern="1200" cap="none" spc="0" normalizeH="0" baseline="0" noProof="0" dirty="0">
              <a:ln>
                <a:noFill/>
              </a:ln>
              <a:solidFill>
                <a:srgbClr val="C00000"/>
              </a:solidFill>
              <a:effectLst/>
              <a:uLnTx/>
              <a:uFillTx/>
              <a:latin typeface="Calibri"/>
              <a:ea typeface="+mn-ea"/>
              <a:cs typeface="Arial" charset="0"/>
            </a:endParaRPr>
          </a:p>
        </p:txBody>
      </p:sp>
      <p:sp>
        <p:nvSpPr>
          <p:cNvPr id="19" name="TextBox 18">
            <a:extLst>
              <a:ext uri="{FF2B5EF4-FFF2-40B4-BE49-F238E27FC236}">
                <a16:creationId xmlns:a16="http://schemas.microsoft.com/office/drawing/2014/main" id="{DCFA7154-90B8-469E-8A0C-A70EA55205F2}"/>
              </a:ext>
            </a:extLst>
          </p:cNvPr>
          <p:cNvSpPr txBox="1"/>
          <p:nvPr/>
        </p:nvSpPr>
        <p:spPr>
          <a:xfrm>
            <a:off x="846910" y="656131"/>
            <a:ext cx="10637518" cy="5298886"/>
          </a:xfrm>
          <a:prstGeom prst="rect">
            <a:avLst/>
          </a:prstGeom>
          <a:noFill/>
        </p:spPr>
        <p:txBody>
          <a:bodyPr wrap="square">
            <a:spAutoFit/>
          </a:bodyPr>
          <a:lstStyle/>
          <a:p>
            <a:pPr marL="950595" marR="1328420">
              <a:spcBef>
                <a:spcPts val="975"/>
              </a:spcBef>
              <a:spcAft>
                <a:spcPts val="0"/>
              </a:spcAft>
            </a:pPr>
            <a:r>
              <a:rPr lang="en-US" sz="2000" b="1" i="1" spc="-10" dirty="0">
                <a:solidFill>
                  <a:srgbClr val="003399"/>
                </a:solidFill>
                <a:latin typeface="Calibri" panose="020F0502020204030204" pitchFamily="34" charset="0"/>
                <a:ea typeface="Calibri" panose="020F0502020204030204" pitchFamily="34" charset="0"/>
              </a:rPr>
              <a:t>Action 3: Strengthening the capacity of the PMIU </a:t>
            </a:r>
          </a:p>
          <a:p>
            <a:pPr marL="950595" marR="1328420" algn="just">
              <a:spcBef>
                <a:spcPts val="975"/>
              </a:spcBef>
              <a:spcAft>
                <a:spcPts val="0"/>
              </a:spcAft>
            </a:pPr>
            <a:r>
              <a:rPr lang="en-US" sz="2000" spc="-10" dirty="0">
                <a:solidFill>
                  <a:srgbClr val="003399"/>
                </a:solidFill>
                <a:latin typeface="Calibri" panose="020F0502020204030204" pitchFamily="34" charset="0"/>
                <a:ea typeface="Calibri" panose="020F0502020204030204" pitchFamily="34" charset="0"/>
              </a:rPr>
              <a:t>- Ensure gradual improvements in the structure and capacity of the PMIU to enable smooth preparation and implementation of the projects;</a:t>
            </a:r>
          </a:p>
          <a:p>
            <a:pPr marL="950595" marR="1328420" algn="just">
              <a:spcBef>
                <a:spcPts val="975"/>
              </a:spcBef>
              <a:spcAft>
                <a:spcPts val="0"/>
              </a:spcAft>
            </a:pPr>
            <a:r>
              <a:rPr lang="en-US" sz="2000" spc="-10" dirty="0">
                <a:solidFill>
                  <a:srgbClr val="003399"/>
                </a:solidFill>
                <a:latin typeface="Calibri" panose="020F0502020204030204" pitchFamily="34" charset="0"/>
                <a:ea typeface="Calibri" panose="020F0502020204030204" pitchFamily="34" charset="0"/>
              </a:rPr>
              <a:t>- Ensure conditions for the sustainability of the structure and capacity of the PMIU.</a:t>
            </a:r>
          </a:p>
          <a:p>
            <a:pPr marL="950595" marR="1328420" algn="just">
              <a:spcBef>
                <a:spcPts val="975"/>
              </a:spcBef>
              <a:spcAft>
                <a:spcPts val="0"/>
              </a:spcAft>
            </a:pPr>
            <a:r>
              <a:rPr lang="en-US" sz="2000" spc="-10" dirty="0">
                <a:solidFill>
                  <a:srgbClr val="003399"/>
                </a:solidFill>
                <a:latin typeface="Calibri" panose="020F0502020204030204" pitchFamily="34" charset="0"/>
                <a:ea typeface="Calibri" panose="020F0502020204030204" pitchFamily="34" charset="0"/>
              </a:rPr>
              <a:t>- Contribute to restructuring of HSH and establishing a new entity to be responsible for the development and maintenance of the railway infrastructure (RIMA).</a:t>
            </a:r>
          </a:p>
          <a:p>
            <a:pPr marL="950595" marR="1328420" algn="just">
              <a:spcBef>
                <a:spcPts val="975"/>
              </a:spcBef>
              <a:spcAft>
                <a:spcPts val="0"/>
              </a:spcAft>
            </a:pPr>
            <a:r>
              <a:rPr lang="en-US" sz="2000" spc="-10" dirty="0">
                <a:solidFill>
                  <a:srgbClr val="003399"/>
                </a:solidFill>
                <a:latin typeface="Calibri" panose="020F0502020204030204" pitchFamily="34" charset="0"/>
                <a:ea typeface="Calibri" panose="020F0502020204030204" pitchFamily="34" charset="0"/>
              </a:rPr>
              <a:t>In addition, the training </a:t>
            </a:r>
            <a:r>
              <a:rPr lang="en-US" sz="2000" spc="-10" dirty="0" err="1">
                <a:solidFill>
                  <a:srgbClr val="003399"/>
                </a:solidFill>
                <a:latin typeface="Calibri" panose="020F0502020204030204" pitchFamily="34" charset="0"/>
                <a:ea typeface="Calibri" panose="020F0502020204030204" pitchFamily="34" charset="0"/>
              </a:rPr>
              <a:t>programmes</a:t>
            </a:r>
            <a:r>
              <a:rPr lang="en-US" sz="2000" spc="-10" dirty="0">
                <a:solidFill>
                  <a:srgbClr val="003399"/>
                </a:solidFill>
                <a:latin typeface="Calibri" panose="020F0502020204030204" pitchFamily="34" charset="0"/>
                <a:ea typeface="Calibri" panose="020F0502020204030204" pitchFamily="34" charset="0"/>
              </a:rPr>
              <a:t> are usually of a rolling nature, related to the following main aspects:</a:t>
            </a:r>
          </a:p>
          <a:p>
            <a:pPr marL="950595" marR="1328420" algn="just">
              <a:spcBef>
                <a:spcPts val="975"/>
              </a:spcBef>
              <a:spcAft>
                <a:spcPts val="0"/>
              </a:spcAft>
            </a:pPr>
            <a:r>
              <a:rPr lang="en-US" sz="2000" spc="-10" dirty="0">
                <a:solidFill>
                  <a:srgbClr val="003399"/>
                </a:solidFill>
                <a:latin typeface="Calibri" panose="020F0502020204030204" pitchFamily="34" charset="0"/>
                <a:ea typeface="Calibri" panose="020F0502020204030204" pitchFamily="34" charset="0"/>
              </a:rPr>
              <a:t>•	The expertise and experience of the experts which are subject to the capacity building;</a:t>
            </a:r>
          </a:p>
          <a:p>
            <a:pPr marL="950595" marR="1328420" algn="just">
              <a:spcBef>
                <a:spcPts val="975"/>
              </a:spcBef>
              <a:spcAft>
                <a:spcPts val="0"/>
              </a:spcAft>
            </a:pPr>
            <a:r>
              <a:rPr lang="en-US" sz="2000" spc="-10" dirty="0">
                <a:solidFill>
                  <a:srgbClr val="003399"/>
                </a:solidFill>
                <a:latin typeface="Calibri" panose="020F0502020204030204" pitchFamily="34" charset="0"/>
                <a:ea typeface="Calibri" panose="020F0502020204030204" pitchFamily="34" charset="0"/>
              </a:rPr>
              <a:t>•	Availability of competent experts / companies to perform trainings, and</a:t>
            </a:r>
          </a:p>
          <a:p>
            <a:pPr marL="950595" marR="1328420" algn="just">
              <a:spcBef>
                <a:spcPts val="975"/>
              </a:spcBef>
              <a:spcAft>
                <a:spcPts val="0"/>
              </a:spcAft>
            </a:pPr>
            <a:r>
              <a:rPr lang="en-US" sz="2000" spc="-10" dirty="0">
                <a:solidFill>
                  <a:srgbClr val="003399"/>
                </a:solidFill>
                <a:latin typeface="Calibri" panose="020F0502020204030204" pitchFamily="34" charset="0"/>
                <a:ea typeface="Calibri" panose="020F0502020204030204" pitchFamily="34" charset="0"/>
              </a:rPr>
              <a:t>•	Availability of funding for capacity building / trainings.</a:t>
            </a:r>
          </a:p>
        </p:txBody>
      </p:sp>
    </p:spTree>
    <p:extLst>
      <p:ext uri="{BB962C8B-B14F-4D97-AF65-F5344CB8AC3E}">
        <p14:creationId xmlns:p14="http://schemas.microsoft.com/office/powerpoint/2010/main" val="369869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3">
            <a:extLst>
              <a:ext uri="{FF2B5EF4-FFF2-40B4-BE49-F238E27FC236}">
                <a16:creationId xmlns:a16="http://schemas.microsoft.com/office/drawing/2014/main" id="{976F13E4-7FDE-63F3-451D-BDBAFFB3C451}"/>
              </a:ext>
            </a:extLst>
          </p:cNvPr>
          <p:cNvSpPr>
            <a:spLocks noChangeArrowheads="1"/>
          </p:cNvSpPr>
          <p:nvPr/>
        </p:nvSpPr>
        <p:spPr bwMode="auto">
          <a:xfrm>
            <a:off x="2639683" y="3190797"/>
            <a:ext cx="6618617" cy="1371600"/>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r-HR" sz="3200" i="0" u="none" strike="noStrike" kern="1200" cap="none" spc="0" normalizeH="0" baseline="0" noProof="0" dirty="0">
              <a:ln>
                <a:noFill/>
              </a:ln>
              <a:solidFill>
                <a:srgbClr val="C00000"/>
              </a:solidFill>
              <a:effectLst/>
              <a:uLnTx/>
              <a:uFillTx/>
              <a:latin typeface="Calibri"/>
              <a:ea typeface="+mn-ea"/>
              <a:cs typeface="Arial" charset="0"/>
            </a:endParaRPr>
          </a:p>
        </p:txBody>
      </p:sp>
      <p:sp>
        <p:nvSpPr>
          <p:cNvPr id="19" name="TextBox 18">
            <a:extLst>
              <a:ext uri="{FF2B5EF4-FFF2-40B4-BE49-F238E27FC236}">
                <a16:creationId xmlns:a16="http://schemas.microsoft.com/office/drawing/2014/main" id="{DCFA7154-90B8-469E-8A0C-A70EA55205F2}"/>
              </a:ext>
            </a:extLst>
          </p:cNvPr>
          <p:cNvSpPr txBox="1"/>
          <p:nvPr/>
        </p:nvSpPr>
        <p:spPr>
          <a:xfrm>
            <a:off x="890453" y="1352817"/>
            <a:ext cx="10637518" cy="4478149"/>
          </a:xfrm>
          <a:prstGeom prst="rect">
            <a:avLst/>
          </a:prstGeom>
          <a:noFill/>
        </p:spPr>
        <p:txBody>
          <a:bodyPr wrap="square">
            <a:spAutoFit/>
          </a:bodyPr>
          <a:lstStyle/>
          <a:p>
            <a:pPr marL="950595" marR="1328420">
              <a:spcBef>
                <a:spcPts val="975"/>
              </a:spcBef>
              <a:spcAft>
                <a:spcPts val="0"/>
              </a:spcAft>
            </a:pPr>
            <a:r>
              <a:rPr lang="en-US" sz="2000" b="1" i="1" spc="-10" dirty="0">
                <a:solidFill>
                  <a:srgbClr val="003399"/>
                </a:solidFill>
                <a:latin typeface="Calibri" panose="020F0502020204030204" pitchFamily="34" charset="0"/>
                <a:ea typeface="Calibri" panose="020F0502020204030204" pitchFamily="34" charset="0"/>
              </a:rPr>
              <a:t>Action 4: Operation and Maintenance of new Assets (subject to separate Action Plans)</a:t>
            </a:r>
          </a:p>
          <a:p>
            <a:pPr marL="950595" marR="1328420" algn="just">
              <a:spcBef>
                <a:spcPts val="975"/>
              </a:spcBef>
              <a:spcAft>
                <a:spcPts val="0"/>
              </a:spcAft>
            </a:pPr>
            <a:r>
              <a:rPr lang="en-US" sz="2000" spc="-10" dirty="0">
                <a:solidFill>
                  <a:srgbClr val="003399"/>
                </a:solidFill>
                <a:latin typeface="Calibri" panose="020F0502020204030204" pitchFamily="34" charset="0"/>
              </a:rPr>
              <a:t>Basically, the current circumstances do not allow </a:t>
            </a:r>
            <a:r>
              <a:rPr lang="en-US" sz="2000" spc="-10" dirty="0" smtClean="0">
                <a:solidFill>
                  <a:srgbClr val="003399"/>
                </a:solidFill>
                <a:latin typeface="Calibri" panose="020F0502020204030204" pitchFamily="34" charset="0"/>
              </a:rPr>
              <a:t>the </a:t>
            </a:r>
            <a:r>
              <a:rPr lang="en-US" sz="2000" spc="-10" dirty="0">
                <a:solidFill>
                  <a:srgbClr val="003399"/>
                </a:solidFill>
                <a:latin typeface="Calibri" panose="020F0502020204030204" pitchFamily="34" charset="0"/>
              </a:rPr>
              <a:t>development of more precise action plans for future operation and maintenance of the new assets to be acquired through various implementation project. They will depend on the outcomes of the restructuring </a:t>
            </a:r>
            <a:r>
              <a:rPr lang="en-US" sz="2000" spc="-10" dirty="0" smtClean="0">
                <a:solidFill>
                  <a:srgbClr val="003399"/>
                </a:solidFill>
                <a:latin typeface="Calibri" panose="020F0502020204030204" pitchFamily="34" charset="0"/>
              </a:rPr>
              <a:t>process, clarifications </a:t>
            </a:r>
            <a:r>
              <a:rPr lang="en-US" sz="2000" spc="-10" dirty="0">
                <a:solidFill>
                  <a:srgbClr val="003399"/>
                </a:solidFill>
                <a:latin typeface="Calibri" panose="020F0502020204030204" pitchFamily="34" charset="0"/>
              </a:rPr>
              <a:t>and agreements between the national authorities and IFIs. Also, such Action Plans, due to their content and scope, are usually separated from Action Plans for project preparation and implementation. </a:t>
            </a:r>
          </a:p>
          <a:p>
            <a:pPr marL="950595" marR="1328420" algn="just">
              <a:spcBef>
                <a:spcPts val="975"/>
              </a:spcBef>
              <a:spcAft>
                <a:spcPts val="0"/>
              </a:spcAft>
            </a:pPr>
            <a:r>
              <a:rPr lang="en-US" sz="2000" spc="-10" dirty="0">
                <a:solidFill>
                  <a:srgbClr val="003399"/>
                </a:solidFill>
                <a:latin typeface="Calibri" panose="020F0502020204030204" pitchFamily="34" charset="0"/>
              </a:rPr>
              <a:t>It was suggested that those Action Plans are prepared along the process of the restructuring of HSH / the railway </a:t>
            </a:r>
            <a:r>
              <a:rPr lang="en-US" sz="2000" spc="-10" dirty="0" smtClean="0">
                <a:solidFill>
                  <a:srgbClr val="003399"/>
                </a:solidFill>
                <a:latin typeface="Calibri" panose="020F0502020204030204" pitchFamily="34" charset="0"/>
              </a:rPr>
              <a:t>sector. </a:t>
            </a:r>
            <a:endParaRPr lang="en-US" sz="2000" spc="-10" dirty="0">
              <a:solidFill>
                <a:srgbClr val="003399"/>
              </a:solidFill>
              <a:latin typeface="Calibri" panose="020F0502020204030204" pitchFamily="34" charset="0"/>
            </a:endParaRPr>
          </a:p>
          <a:p>
            <a:pPr marL="950595" marR="1328420" algn="just">
              <a:spcBef>
                <a:spcPts val="975"/>
              </a:spcBef>
              <a:spcAft>
                <a:spcPts val="0"/>
              </a:spcAft>
            </a:pPr>
            <a:r>
              <a:rPr lang="en-US" sz="2000" spc="-10" dirty="0">
                <a:solidFill>
                  <a:srgbClr val="003399"/>
                </a:solidFill>
                <a:latin typeface="Calibri" panose="020F0502020204030204" pitchFamily="34" charset="0"/>
              </a:rPr>
              <a:t>In this document are included only some main “issues/reminders” for future development of the Action Plans for Operation and Maintenance. </a:t>
            </a:r>
          </a:p>
        </p:txBody>
      </p:sp>
    </p:spTree>
    <p:extLst>
      <p:ext uri="{BB962C8B-B14F-4D97-AF65-F5344CB8AC3E}">
        <p14:creationId xmlns:p14="http://schemas.microsoft.com/office/powerpoint/2010/main" val="2169546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3">
            <a:extLst>
              <a:ext uri="{FF2B5EF4-FFF2-40B4-BE49-F238E27FC236}">
                <a16:creationId xmlns:a16="http://schemas.microsoft.com/office/drawing/2014/main" id="{976F13E4-7FDE-63F3-451D-BDBAFFB3C451}"/>
              </a:ext>
            </a:extLst>
          </p:cNvPr>
          <p:cNvSpPr>
            <a:spLocks noChangeArrowheads="1"/>
          </p:cNvSpPr>
          <p:nvPr/>
        </p:nvSpPr>
        <p:spPr bwMode="auto">
          <a:xfrm>
            <a:off x="2639683" y="3190797"/>
            <a:ext cx="6618617" cy="1371600"/>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r-HR" sz="3200" i="0" u="none" strike="noStrike" kern="1200" cap="none" spc="0" normalizeH="0" baseline="0" noProof="0" dirty="0">
              <a:ln>
                <a:noFill/>
              </a:ln>
              <a:solidFill>
                <a:srgbClr val="C00000"/>
              </a:solidFill>
              <a:effectLst/>
              <a:uLnTx/>
              <a:uFillTx/>
              <a:latin typeface="Calibri"/>
              <a:ea typeface="+mn-ea"/>
              <a:cs typeface="Arial" charset="0"/>
            </a:endParaRPr>
          </a:p>
        </p:txBody>
      </p:sp>
      <p:sp>
        <p:nvSpPr>
          <p:cNvPr id="19" name="TextBox 18">
            <a:extLst>
              <a:ext uri="{FF2B5EF4-FFF2-40B4-BE49-F238E27FC236}">
                <a16:creationId xmlns:a16="http://schemas.microsoft.com/office/drawing/2014/main" id="{DCFA7154-90B8-469E-8A0C-A70EA55205F2}"/>
              </a:ext>
            </a:extLst>
          </p:cNvPr>
          <p:cNvSpPr txBox="1"/>
          <p:nvPr/>
        </p:nvSpPr>
        <p:spPr>
          <a:xfrm>
            <a:off x="785949" y="1801244"/>
            <a:ext cx="10637518" cy="3990836"/>
          </a:xfrm>
          <a:prstGeom prst="rect">
            <a:avLst/>
          </a:prstGeom>
          <a:noFill/>
        </p:spPr>
        <p:txBody>
          <a:bodyPr wrap="square">
            <a:spAutoFit/>
          </a:bodyPr>
          <a:lstStyle/>
          <a:p>
            <a:pPr marL="950595" marR="1328420" algn="just">
              <a:spcBef>
                <a:spcPts val="975"/>
              </a:spcBef>
              <a:spcAft>
                <a:spcPts val="0"/>
              </a:spcAft>
            </a:pPr>
            <a:r>
              <a:rPr lang="en-US" sz="2000" spc="-10" dirty="0">
                <a:solidFill>
                  <a:srgbClr val="003399"/>
                </a:solidFill>
                <a:latin typeface="Calibri" panose="020F0502020204030204" pitchFamily="34" charset="0"/>
                <a:ea typeface="Calibri" panose="020F0502020204030204" pitchFamily="34" charset="0"/>
              </a:rPr>
              <a:t>The Albanian MIE is fully committed on the successful implementation of the AP, in order to ensure that the conditions and capacities created and strengthened during the transition period will remain following the end of the EIB’s financial support and that PMIU structure will continue to operate efficiently without losing the gained expertise. </a:t>
            </a:r>
          </a:p>
          <a:p>
            <a:pPr marL="950595" marR="1328420">
              <a:spcBef>
                <a:spcPts val="975"/>
              </a:spcBef>
              <a:spcAft>
                <a:spcPts val="0"/>
              </a:spcAft>
            </a:pPr>
            <a:endParaRPr lang="en-US" sz="2000" spc="-10" dirty="0">
              <a:solidFill>
                <a:srgbClr val="003399"/>
              </a:solidFill>
              <a:latin typeface="Calibri" panose="020F0502020204030204" pitchFamily="34" charset="0"/>
              <a:ea typeface="Calibri" panose="020F0502020204030204" pitchFamily="34" charset="0"/>
            </a:endParaRPr>
          </a:p>
          <a:p>
            <a:pPr marL="950595" marR="1328420" algn="just">
              <a:spcBef>
                <a:spcPts val="975"/>
              </a:spcBef>
              <a:spcAft>
                <a:spcPts val="0"/>
              </a:spcAft>
            </a:pPr>
            <a:r>
              <a:rPr lang="en-US" sz="2000" spc="-10" dirty="0">
                <a:solidFill>
                  <a:srgbClr val="003399"/>
                </a:solidFill>
                <a:latin typeface="Calibri" panose="020F0502020204030204" pitchFamily="34" charset="0"/>
                <a:ea typeface="Calibri" panose="020F0502020204030204" pitchFamily="34" charset="0"/>
              </a:rPr>
              <a:t>The progress of the activities, will be reported to the EBRD, EIB and EC on a quarterly basis.  </a:t>
            </a:r>
          </a:p>
          <a:p>
            <a:pPr marL="950595" marR="1328420" algn="just">
              <a:spcBef>
                <a:spcPts val="975"/>
              </a:spcBef>
              <a:spcAft>
                <a:spcPts val="0"/>
              </a:spcAft>
            </a:pPr>
            <a:r>
              <a:rPr lang="en-US" sz="2000" spc="-10" dirty="0">
                <a:solidFill>
                  <a:srgbClr val="003399"/>
                </a:solidFill>
                <a:latin typeface="Calibri" panose="020F0502020204030204" pitchFamily="34" charset="0"/>
                <a:ea typeface="Calibri" panose="020F0502020204030204" pitchFamily="34" charset="0"/>
              </a:rPr>
              <a:t>The main party responsible for the reporting is the Ministry of Infrastructure and Energy (MIE) with support of the PMIU of HSH.</a:t>
            </a:r>
          </a:p>
          <a:p>
            <a:pPr marL="950595" marR="1328420">
              <a:spcBef>
                <a:spcPts val="975"/>
              </a:spcBef>
              <a:spcAft>
                <a:spcPts val="0"/>
              </a:spcAft>
            </a:pPr>
            <a:endParaRPr lang="en-US" sz="2000" spc="-10" dirty="0">
              <a:solidFill>
                <a:srgbClr val="003399"/>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56956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9CBD8723-1309-16D1-7529-493C30530E5F}"/>
              </a:ext>
            </a:extLst>
          </p:cNvPr>
          <p:cNvSpPr>
            <a:spLocks noGrp="1"/>
          </p:cNvSpPr>
          <p:nvPr>
            <p:ph idx="1"/>
          </p:nvPr>
        </p:nvSpPr>
        <p:spPr>
          <a:xfrm>
            <a:off x="980440" y="3273474"/>
            <a:ext cx="10515600" cy="2639646"/>
          </a:xfrm>
        </p:spPr>
        <p:txBody>
          <a:bodyPr>
            <a:normAutofit fontScale="32500" lnSpcReduction="20000"/>
          </a:bodyPr>
          <a:lstStyle/>
          <a:p>
            <a:pPr marL="0" indent="0" algn="ctr">
              <a:buNone/>
            </a:pPr>
            <a:r>
              <a:rPr lang="en-US" sz="9800" b="1" dirty="0">
                <a:solidFill>
                  <a:srgbClr val="003399"/>
                </a:solidFill>
                <a:latin typeface="Calibri" panose="020F0502020204030204" pitchFamily="34" charset="0"/>
              </a:rPr>
              <a:t>THANK YOU!</a:t>
            </a:r>
          </a:p>
          <a:p>
            <a:pPr marL="0" indent="0" algn="ctr">
              <a:buNone/>
            </a:pPr>
            <a:endParaRPr lang="en-US" sz="8000" dirty="0"/>
          </a:p>
          <a:p>
            <a:pPr marL="0" indent="0" algn="ctr">
              <a:buNone/>
            </a:pPr>
            <a:endParaRPr lang="en-US" sz="8000" dirty="0"/>
          </a:p>
          <a:p>
            <a:pPr marL="0" indent="0" algn="r">
              <a:buNone/>
            </a:pPr>
            <a:r>
              <a:rPr lang="en-US" sz="8000" dirty="0"/>
              <a:t>			</a:t>
            </a:r>
            <a:r>
              <a:rPr lang="en-US" sz="6200" b="1" i="1" spc="-10" dirty="0">
                <a:solidFill>
                  <a:srgbClr val="003399"/>
                </a:solidFill>
                <a:latin typeface="Calibri" panose="020F0502020204030204" pitchFamily="34" charset="0"/>
              </a:rPr>
              <a:t>Zana </a:t>
            </a:r>
            <a:r>
              <a:rPr lang="en-US" sz="6200" b="1" i="1" spc="-10" dirty="0" err="1">
                <a:solidFill>
                  <a:srgbClr val="003399"/>
                </a:solidFill>
                <a:latin typeface="Calibri" panose="020F0502020204030204" pitchFamily="34" charset="0"/>
              </a:rPr>
              <a:t>Josa</a:t>
            </a:r>
            <a:r>
              <a:rPr lang="en-US" sz="6200" b="1" i="1" spc="-10" dirty="0">
                <a:solidFill>
                  <a:srgbClr val="003399"/>
                </a:solidFill>
                <a:latin typeface="Calibri" panose="020F0502020204030204" pitchFamily="34" charset="0"/>
              </a:rPr>
              <a:t>, MBA </a:t>
            </a:r>
          </a:p>
          <a:p>
            <a:pPr marL="0" indent="0" algn="r">
              <a:buNone/>
            </a:pPr>
            <a:r>
              <a:rPr lang="en-US" sz="6200" b="1" i="1" spc="-10" dirty="0">
                <a:solidFill>
                  <a:srgbClr val="003399"/>
                </a:solidFill>
                <a:latin typeface="Calibri" panose="020F0502020204030204" pitchFamily="34" charset="0"/>
              </a:rPr>
              <a:t>					Ministry of Infrastructure and Energy </a:t>
            </a:r>
          </a:p>
          <a:p>
            <a:pPr marL="0" indent="0" algn="r">
              <a:buNone/>
            </a:pPr>
            <a:r>
              <a:rPr lang="en-US" sz="6200" b="1" i="1" spc="-10" dirty="0">
                <a:solidFill>
                  <a:srgbClr val="003399"/>
                </a:solidFill>
                <a:latin typeface="Calibri" panose="020F0502020204030204" pitchFamily="34" charset="0"/>
              </a:rPr>
              <a:t>e-mail :  zana.joca@infrastruktura.gov.al </a:t>
            </a:r>
          </a:p>
        </p:txBody>
      </p:sp>
    </p:spTree>
    <p:extLst>
      <p:ext uri="{BB962C8B-B14F-4D97-AF65-F5344CB8AC3E}">
        <p14:creationId xmlns:p14="http://schemas.microsoft.com/office/powerpoint/2010/main" val="17693880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89D50EB0A5BB4F8492A42CD6439A6A" ma:contentTypeVersion="10" ma:contentTypeDescription="Create a new document." ma:contentTypeScope="" ma:versionID="a0088794ec7dea5ae2c4e95662929865">
  <xsd:schema xmlns:xsd="http://www.w3.org/2001/XMLSchema" xmlns:xs="http://www.w3.org/2001/XMLSchema" xmlns:p="http://schemas.microsoft.com/office/2006/metadata/properties" xmlns:ns2="85a6c67b-0eb9-4f75-9308-ccf1d91fcba7" xmlns:ns3="c6f53931-4716-4733-b3b3-a96e473b9f8b" targetNamespace="http://schemas.microsoft.com/office/2006/metadata/properties" ma:root="true" ma:fieldsID="1cc92aeb68d871d8e020ae4214db963f" ns2:_="" ns3:_="">
    <xsd:import namespace="85a6c67b-0eb9-4f75-9308-ccf1d91fcba7"/>
    <xsd:import namespace="c6f53931-4716-4733-b3b3-a96e473b9f8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a6c67b-0eb9-4f75-9308-ccf1d91fcba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6ddc78f2-1640-4435-9e25-a1809bbf6924}" ma:internalName="TaxCatchAll" ma:showField="CatchAllData" ma:web="85a6c67b-0eb9-4f75-9308-ccf1d91fcba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f53931-4716-4733-b3b3-a96e473b9f8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0d0a0057-60d5-4c2b-bacf-5ff610454971"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287C7C5-0C89-4594-B867-3E853D6D59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a6c67b-0eb9-4f75-9308-ccf1d91fcba7"/>
    <ds:schemaRef ds:uri="c6f53931-4716-4733-b3b3-a96e473b9f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162392B-EA48-4957-B221-7A6C0CC60E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7169</TotalTime>
  <Words>915</Words>
  <Application>Microsoft Office PowerPoint</Application>
  <PresentationFormat>Widescreen</PresentationFormat>
  <Paragraphs>55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DATA PROTECTION</dc:title>
  <dc:creator>Microsoft Office User</dc:creator>
  <cp:lastModifiedBy>Zana Joca</cp:lastModifiedBy>
  <cp:revision>378</cp:revision>
  <dcterms:created xsi:type="dcterms:W3CDTF">2022-10-11T10:00:49Z</dcterms:created>
  <dcterms:modified xsi:type="dcterms:W3CDTF">2023-03-21T08:56:07Z</dcterms:modified>
</cp:coreProperties>
</file>