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09" r:id="rId5"/>
    <p:sldId id="314" r:id="rId6"/>
    <p:sldId id="297" r:id="rId7"/>
    <p:sldId id="307" r:id="rId8"/>
    <p:sldId id="303" r:id="rId9"/>
    <p:sldId id="304" r:id="rId10"/>
    <p:sldId id="306" r:id="rId11"/>
    <p:sldId id="302" r:id="rId12"/>
    <p:sldId id="305" r:id="rId13"/>
    <p:sldId id="316" r:id="rId14"/>
    <p:sldId id="310" r:id="rId15"/>
    <p:sldId id="311" r:id="rId16"/>
    <p:sldId id="312" r:id="rId17"/>
    <p:sldId id="313" r:id="rId18"/>
    <p:sldId id="317" r:id="rId19"/>
    <p:sldId id="318" r:id="rId20"/>
    <p:sldId id="319" r:id="rId21"/>
    <p:sldId id="29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naida Mullaj" initials="EM" lastIdx="1" clrIdx="0">
    <p:extLst>
      <p:ext uri="{19B8F6BF-5375-455C-9EA6-DF929625EA0E}">
        <p15:presenceInfo xmlns:p15="http://schemas.microsoft.com/office/powerpoint/2012/main" userId="S-1-5-21-2865125988-506803727-622506052-39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2CE"/>
    <a:srgbClr val="3366CC"/>
    <a:srgbClr val="B1DB49"/>
    <a:srgbClr val="404040"/>
    <a:srgbClr val="0066CC"/>
    <a:srgbClr val="6699FF"/>
    <a:srgbClr val="3399FF"/>
    <a:srgbClr val="FF9900"/>
    <a:srgbClr val="DED9F3"/>
    <a:srgbClr val="4B59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9BFA8-EBEA-41FE-B9B1-FD118E20AAA2}" v="56" dt="2023-01-23T12:42:21.006"/>
    <p1510:client id="{CCE9DC82-5E29-4B06-BBAB-D3E34BCC025F}" v="100" dt="2023-01-23T13:25:30.652"/>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61" autoAdjust="0"/>
    <p:restoredTop sz="94794" autoAdjust="0"/>
  </p:normalViewPr>
  <p:slideViewPr>
    <p:cSldViewPr snapToGrid="0">
      <p:cViewPr varScale="1">
        <p:scale>
          <a:sx n="107" d="100"/>
          <a:sy n="107" d="100"/>
        </p:scale>
        <p:origin x="138"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mullaj\Desktop\Copy%20of%20database%20trajnimeeee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mullaj\AppData\Local\Microsoft\Windows\INetCache\Content.Outlook\KJQT4RTM\database%20trajnimeeee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Gross Revenue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D1E-436F-B155-11D12081ECA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3D1E-436F-B155-11D12081ECA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3D1E-436F-B155-11D12081ECA9}"/>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6-3D1E-436F-B155-11D12081ECA9}"/>
            </c:ext>
          </c:extLst>
        </c:ser>
        <c:dLbls>
          <c:showLegendKey val="0"/>
          <c:showVal val="0"/>
          <c:showCatName val="0"/>
          <c:showSerName val="0"/>
          <c:showPercent val="0"/>
          <c:showBubbleSize val="0"/>
        </c:dLbls>
        <c:gapWidth val="25"/>
        <c:axId val="1000041416"/>
        <c:axId val="1000041744"/>
      </c:bar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Company 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spPr>
            <a:solidFill>
              <a:schemeClr val="accent3"/>
            </a:solidFill>
          </c:spPr>
          <c:dPt>
            <c:idx val="0"/>
            <c:bubble3D val="0"/>
            <c:spPr>
              <a:solidFill>
                <a:schemeClr val="accent3"/>
              </a:solidFill>
              <a:ln>
                <a:noFill/>
              </a:ln>
              <a:effectLst/>
            </c:spPr>
            <c:extLst>
              <c:ext xmlns:c16="http://schemas.microsoft.com/office/drawing/2014/chart" uri="{C3380CC4-5D6E-409C-BE32-E72D297353CC}">
                <c16:uniqueId val="{00000001-DA66-4D13-90A4-391C509065DF}"/>
              </c:ext>
            </c:extLst>
          </c:dPt>
          <c:dPt>
            <c:idx val="1"/>
            <c:bubble3D val="0"/>
            <c:spPr>
              <a:solidFill>
                <a:schemeClr val="accent2"/>
              </a:solidFill>
              <a:ln>
                <a:noFill/>
              </a:ln>
              <a:effectLst/>
            </c:spPr>
            <c:extLst>
              <c:ext xmlns:c16="http://schemas.microsoft.com/office/drawing/2014/chart" uri="{C3380CC4-5D6E-409C-BE32-E72D297353CC}">
                <c16:uniqueId val="{00000003-DA66-4D13-90A4-391C509065DF}"/>
              </c:ext>
            </c:extLst>
          </c:dPt>
          <c:dPt>
            <c:idx val="2"/>
            <c:bubble3D val="0"/>
            <c:spPr>
              <a:solidFill>
                <a:schemeClr val="accent3"/>
              </a:solidFill>
              <a:ln>
                <a:noFill/>
              </a:ln>
              <a:effectLst/>
            </c:spPr>
            <c:extLst>
              <c:ext xmlns:c16="http://schemas.microsoft.com/office/drawing/2014/chart" uri="{C3380CC4-5D6E-409C-BE32-E72D297353CC}">
                <c16:uniqueId val="{00000005-DA66-4D13-90A4-391C509065DF}"/>
              </c:ext>
            </c:extLst>
          </c:dPt>
          <c:dPt>
            <c:idx val="3"/>
            <c:bubble3D val="0"/>
            <c:spPr>
              <a:solidFill>
                <a:schemeClr val="accent1"/>
              </a:solidFill>
              <a:ln>
                <a:noFill/>
              </a:ln>
              <a:effectLst/>
            </c:spPr>
            <c:extLst>
              <c:ext xmlns:c16="http://schemas.microsoft.com/office/drawing/2014/chart" uri="{C3380CC4-5D6E-409C-BE32-E72D297353CC}">
                <c16:uniqueId val="{00000007-DA66-4D13-90A4-391C509065DF}"/>
              </c:ext>
            </c:extLst>
          </c:dPt>
          <c:dPt>
            <c:idx val="4"/>
            <c:bubble3D val="0"/>
            <c:spPr>
              <a:solidFill>
                <a:schemeClr val="accent4"/>
              </a:solidFill>
              <a:ln>
                <a:noFill/>
              </a:ln>
              <a:effectLst/>
            </c:spPr>
            <c:extLst>
              <c:ext xmlns:c16="http://schemas.microsoft.com/office/drawing/2014/chart" uri="{C3380CC4-5D6E-409C-BE32-E72D297353CC}">
                <c16:uniqueId val="{00000009-DA66-4D13-90A4-391C509065DF}"/>
              </c:ext>
            </c:extLst>
          </c:dPt>
          <c:dLbls>
            <c:dLbl>
              <c:idx val="0"/>
              <c:delete val="1"/>
              <c:extLst>
                <c:ext xmlns:c15="http://schemas.microsoft.com/office/drawing/2012/chart" uri="{CE6537A1-D6FC-4f65-9D91-7224C49458BB}"/>
                <c:ext xmlns:c16="http://schemas.microsoft.com/office/drawing/2014/chart" uri="{C3380CC4-5D6E-409C-BE32-E72D297353CC}">
                  <c16:uniqueId val="{00000001-DA66-4D13-90A4-391C509065DF}"/>
                </c:ext>
              </c:extLst>
            </c:dLbl>
            <c:dLbl>
              <c:idx val="1"/>
              <c:layout>
                <c:manualLayout>
                  <c:x val="-0.11615923344937455"/>
                  <c:y val="-0.1400252328934865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66-4D13-90A4-391C509065DF}"/>
                </c:ext>
              </c:extLst>
            </c:dLbl>
            <c:dLbl>
              <c:idx val="2"/>
              <c:layout>
                <c:manualLayout>
                  <c:x val="0.13864166572989867"/>
                  <c:y val="-0.15145586415009771"/>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66-4D13-90A4-391C509065DF}"/>
                </c:ext>
              </c:extLst>
            </c:dLbl>
            <c:dLbl>
              <c:idx val="3"/>
              <c:layout>
                <c:manualLayout>
                  <c:x val="6.9525299079784011E-2"/>
                  <c:y val="0.28576578141527864"/>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66-4D13-90A4-391C509065DF}"/>
                </c:ext>
              </c:extLst>
            </c:dLbl>
            <c:dLbl>
              <c:idx val="4"/>
              <c:layout>
                <c:manualLayout>
                  <c:x val="-8.1787666114047294E-2"/>
                  <c:y val="0.2286126251322228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66-4D13-90A4-391C509065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A-DA66-4D13-90A4-391C509065DF}"/>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Revenue</a:t>
            </a:r>
            <a:r>
              <a:rPr lang="en-US" baseline="0" dirty="0">
                <a:solidFill>
                  <a:schemeClr val="tx1">
                    <a:lumMod val="75000"/>
                    <a:lumOff val="25000"/>
                  </a:schemeClr>
                </a:solidFill>
              </a:rPr>
              <a:t> Over Time</a:t>
            </a:r>
            <a:endParaRPr lang="en-US"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B30D-47FC-97C2-FA87298C22F3}"/>
              </c:ext>
            </c:extLst>
          </c:dPt>
          <c:dPt>
            <c:idx val="3"/>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3-B30D-47FC-97C2-FA87298C22F3}"/>
              </c:ext>
            </c:extLst>
          </c:dPt>
          <c:dPt>
            <c:idx val="4"/>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5-B30D-47FC-97C2-FA87298C22F3}"/>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smooth val="0"/>
          <c:extLst>
            <c:ext xmlns:c16="http://schemas.microsoft.com/office/drawing/2014/chart" uri="{C3380CC4-5D6E-409C-BE32-E72D297353CC}">
              <c16:uniqueId val="{00000006-B30D-47FC-97C2-FA87298C22F3}"/>
            </c:ext>
          </c:extLst>
        </c:ser>
        <c:dLbls>
          <c:showLegendKey val="0"/>
          <c:showVal val="0"/>
          <c:showCatName val="0"/>
          <c:showSerName val="0"/>
          <c:showPercent val="0"/>
          <c:showBubbleSize val="0"/>
        </c:dLbls>
        <c:marker val="1"/>
        <c:smooth val="0"/>
        <c:axId val="1000041416"/>
        <c:axId val="1000041744"/>
      </c:line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GB" b="1" dirty="0">
                <a:solidFill>
                  <a:srgbClr val="3366CC"/>
                </a:solidFill>
                <a:effectLst>
                  <a:outerShdw blurRad="38100" dist="38100" dir="2700000" algn="tl">
                    <a:srgbClr val="000000">
                      <a:alpha val="43137"/>
                    </a:srgbClr>
                  </a:outerShdw>
                </a:effectLst>
              </a:rPr>
              <a:t>INTERNATIONAL &amp; NATIONAL TRAININGS</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5">
                      <a:shade val="76000"/>
                      <a:lumMod val="110000"/>
                      <a:satMod val="105000"/>
                      <a:tint val="67000"/>
                    </a:schemeClr>
                  </a:gs>
                  <a:gs pos="50000">
                    <a:schemeClr val="accent5">
                      <a:shade val="76000"/>
                      <a:lumMod val="105000"/>
                      <a:satMod val="103000"/>
                      <a:tint val="73000"/>
                    </a:schemeClr>
                  </a:gs>
                  <a:gs pos="100000">
                    <a:schemeClr val="accent5">
                      <a:shade val="76000"/>
                      <a:lumMod val="105000"/>
                      <a:satMod val="109000"/>
                      <a:tint val="81000"/>
                    </a:schemeClr>
                  </a:gs>
                </a:gsLst>
                <a:lin ang="5400000" scaled="0"/>
              </a:gradFill>
              <a:ln>
                <a:noFill/>
              </a:ln>
              <a:effectLst/>
              <a:sp3d/>
            </c:spPr>
            <c:extLst>
              <c:ext xmlns:c16="http://schemas.microsoft.com/office/drawing/2014/chart" uri="{C3380CC4-5D6E-409C-BE32-E72D297353CC}">
                <c16:uniqueId val="{00000001-C739-4B87-9241-24FFF72AF5D7}"/>
              </c:ext>
            </c:extLst>
          </c:dPt>
          <c:dPt>
            <c:idx val="1"/>
            <c:bubble3D val="0"/>
            <c:spPr>
              <a:gradFill rotWithShape="1">
                <a:gsLst>
                  <a:gs pos="0">
                    <a:schemeClr val="accent5">
                      <a:tint val="77000"/>
                      <a:lumMod val="110000"/>
                      <a:satMod val="105000"/>
                      <a:tint val="67000"/>
                    </a:schemeClr>
                  </a:gs>
                  <a:gs pos="50000">
                    <a:schemeClr val="accent5">
                      <a:tint val="77000"/>
                      <a:lumMod val="105000"/>
                      <a:satMod val="103000"/>
                      <a:tint val="73000"/>
                    </a:schemeClr>
                  </a:gs>
                  <a:gs pos="100000">
                    <a:schemeClr val="accent5">
                      <a:tint val="77000"/>
                      <a:lumMod val="105000"/>
                      <a:satMod val="109000"/>
                      <a:tint val="81000"/>
                    </a:schemeClr>
                  </a:gs>
                </a:gsLst>
                <a:lin ang="5400000" scaled="0"/>
              </a:gradFill>
              <a:ln>
                <a:noFill/>
              </a:ln>
              <a:effectLst/>
              <a:sp3d/>
            </c:spPr>
            <c:extLst>
              <c:ext xmlns:c16="http://schemas.microsoft.com/office/drawing/2014/chart" uri="{C3380CC4-5D6E-409C-BE32-E72D297353CC}">
                <c16:uniqueId val="{00000003-C739-4B87-9241-24FFF72AF5D7}"/>
              </c:ext>
            </c:extLst>
          </c:dPt>
          <c:dLbls>
            <c:dLbl>
              <c:idx val="0"/>
              <c:layout/>
              <c:tx>
                <c:rich>
                  <a:bodyPr/>
                  <a:lstStyle/>
                  <a:p>
                    <a:r>
                      <a:rPr lang="en-US" b="1" dirty="0"/>
                      <a:t>National
</a:t>
                    </a:r>
                    <a:fld id="{B24AEA57-20D9-445D-B365-5116F9180B3A}" type="PERCENTAGE">
                      <a:rPr lang="en-US" b="1"/>
                      <a:pPr/>
                      <a:t>[PERCENTAGE]</a:t>
                    </a:fld>
                    <a:endParaRPr lang="en-US" b="1" dirty="0"/>
                  </a:p>
                </c:rich>
              </c:tx>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C739-4B87-9241-24FFF72AF5D7}"/>
                </c:ext>
              </c:extLst>
            </c:dLbl>
            <c:dLbl>
              <c:idx val="1"/>
              <c:layout/>
              <c:tx>
                <c:rich>
                  <a:bodyPr/>
                  <a:lstStyle/>
                  <a:p>
                    <a:r>
                      <a:rPr lang="en-US" b="1" dirty="0"/>
                      <a:t>International</a:t>
                    </a:r>
                    <a:r>
                      <a:rPr lang="en-US" dirty="0"/>
                      <a:t>
</a:t>
                    </a:r>
                    <a:fld id="{F8E5D544-4BF3-44A0-AFD7-B5C549EF1313}" type="PERCENTAGE">
                      <a:rPr lang="en-US"/>
                      <a:pPr/>
                      <a:t>[PERCENTAGE]</a:t>
                    </a:fld>
                    <a:endParaRPr lang="en-US" dirty="0"/>
                  </a:p>
                </c:rich>
              </c:tx>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C739-4B87-9241-24FFF72AF5D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'[1]Kombtare-Ndr 2022'!$A$16:$B$16</c:f>
              <c:strCache>
                <c:ptCount val="2"/>
                <c:pt idx="0">
                  <c:v>Kombëtar</c:v>
                </c:pt>
                <c:pt idx="1">
                  <c:v>Ndërkombëtar</c:v>
                </c:pt>
              </c:strCache>
            </c:strRef>
          </c:cat>
          <c:val>
            <c:numRef>
              <c:f>'[1]Kombtare-Ndr 2022'!$A$17:$B$17</c:f>
              <c:numCache>
                <c:formatCode>General</c:formatCode>
                <c:ptCount val="2"/>
                <c:pt idx="0">
                  <c:v>215</c:v>
                </c:pt>
                <c:pt idx="1">
                  <c:v>89</c:v>
                </c:pt>
              </c:numCache>
            </c:numRef>
          </c:val>
          <c:extLst>
            <c:ext xmlns:c16="http://schemas.microsoft.com/office/drawing/2014/chart" uri="{C3380CC4-5D6E-409C-BE32-E72D297353CC}">
              <c16:uniqueId val="{00000004-C739-4B87-9241-24FFF72AF5D7}"/>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b="1" dirty="0">
                <a:solidFill>
                  <a:srgbClr val="6699FF"/>
                </a:solidFill>
                <a:effectLst>
                  <a:outerShdw blurRad="38100" dist="38100" dir="2700000" algn="tl">
                    <a:srgbClr val="000000">
                      <a:alpha val="43137"/>
                    </a:srgbClr>
                  </a:outerShdw>
                </a:effectLst>
              </a:rPr>
              <a:t>PARTICIPANTS BY DIVISIONS</a:t>
            </a:r>
          </a:p>
        </c:rich>
      </c:tx>
      <c:layout>
        <c:manualLayout>
          <c:xMode val="edge"/>
          <c:yMode val="edge"/>
          <c:x val="0.2348980147706857"/>
          <c:y val="6.2745098039215685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6542745098039213"/>
          <c:w val="0.95624048438056242"/>
          <c:h val="0.56051530029334573"/>
        </c:manualLayout>
      </c:layout>
      <c:pie3DChart>
        <c:varyColors val="1"/>
        <c:ser>
          <c:idx val="0"/>
          <c:order val="0"/>
          <c:tx>
            <c:strRef>
              <c:f>'C:\Users\h.maliqati\Desktop\[Database trajnime.xlsx]Divizione'!$B$15</c:f>
              <c:strCache>
                <c:ptCount val="1"/>
                <c:pt idx="0">
                  <c:v>Pjesmarres</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86EC-4C1A-8844-C2F9FE1C0DE5}"/>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86EC-4C1A-8844-C2F9FE1C0DE5}"/>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86EC-4C1A-8844-C2F9FE1C0DE5}"/>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86EC-4C1A-8844-C2F9FE1C0DE5}"/>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86EC-4C1A-8844-C2F9FE1C0DE5}"/>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a:noFill/>
              </a:ln>
              <a:effectLst/>
              <a:sp3d/>
            </c:spPr>
            <c:extLst>
              <c:ext xmlns:c16="http://schemas.microsoft.com/office/drawing/2014/chart" uri="{C3380CC4-5D6E-409C-BE32-E72D297353CC}">
                <c16:uniqueId val="{0000000B-86EC-4C1A-8844-C2F9FE1C0DE5}"/>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a:noFill/>
              </a:ln>
              <a:effectLst/>
              <a:sp3d/>
            </c:spPr>
            <c:extLst>
              <c:ext xmlns:c16="http://schemas.microsoft.com/office/drawing/2014/chart" uri="{C3380CC4-5D6E-409C-BE32-E72D297353CC}">
                <c16:uniqueId val="{0000000D-86EC-4C1A-8844-C2F9FE1C0DE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[1]Divizione!$A$16:$A$22</c:f>
              <c:strCache>
                <c:ptCount val="7"/>
                <c:pt idx="0">
                  <c:v>DPE</c:v>
                </c:pt>
                <c:pt idx="1">
                  <c:v>Financës</c:v>
                </c:pt>
                <c:pt idx="2">
                  <c:v>FSPD</c:v>
                </c:pt>
                <c:pt idx="3">
                  <c:v>Juridik</c:v>
                </c:pt>
                <c:pt idx="4">
                  <c:v>Operacional</c:v>
                </c:pt>
                <c:pt idx="5">
                  <c:v>Standardeve dhe Emergjencave</c:v>
                </c:pt>
                <c:pt idx="6">
                  <c:v>Teknik</c:v>
                </c:pt>
              </c:strCache>
            </c:strRef>
          </c:cat>
          <c:val>
            <c:numRef>
              <c:f>[1]Divizione!$B$16:$B$22</c:f>
              <c:numCache>
                <c:formatCode>General</c:formatCode>
                <c:ptCount val="7"/>
                <c:pt idx="0">
                  <c:v>28</c:v>
                </c:pt>
                <c:pt idx="1">
                  <c:v>32</c:v>
                </c:pt>
                <c:pt idx="2">
                  <c:v>133</c:v>
                </c:pt>
                <c:pt idx="3">
                  <c:v>34</c:v>
                </c:pt>
                <c:pt idx="4">
                  <c:v>21</c:v>
                </c:pt>
                <c:pt idx="5">
                  <c:v>22</c:v>
                </c:pt>
                <c:pt idx="6">
                  <c:v>34</c:v>
                </c:pt>
              </c:numCache>
            </c:numRef>
          </c:val>
          <c:extLst>
            <c:ext xmlns:c16="http://schemas.microsoft.com/office/drawing/2014/chart" uri="{C3380CC4-5D6E-409C-BE32-E72D297353CC}">
              <c16:uniqueId val="{0000000E-86EC-4C1A-8844-C2F9FE1C0DE5}"/>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9.0381411007883133E-2"/>
          <c:y val="0.74162902578354173"/>
          <c:w val="0.75558681682727225"/>
          <c:h val="0.252096464412536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GB" b="1" dirty="0">
                <a:solidFill>
                  <a:srgbClr val="6699FF"/>
                </a:solidFill>
                <a:effectLst>
                  <a:outerShdw blurRad="38100" dist="38100" dir="2700000" algn="tl">
                    <a:srgbClr val="000000">
                      <a:alpha val="43137"/>
                    </a:srgbClr>
                  </a:outerShdw>
                </a:effectLst>
              </a:rPr>
              <a:t>WORK POSITIONS</a:t>
            </a:r>
          </a:p>
        </c:rich>
      </c:tx>
      <c:layout>
        <c:manualLayout>
          <c:xMode val="edge"/>
          <c:yMode val="edge"/>
          <c:x val="0.32761702333220621"/>
          <c:y val="3.7647058823529408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A4CD-4BD1-B6C9-4918B1B5BB47}"/>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A4CD-4BD1-B6C9-4918B1B5BB47}"/>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c:ext xmlns:c16="http://schemas.microsoft.com/office/drawing/2014/chart" uri="{C3380CC4-5D6E-409C-BE32-E72D297353CC}">
                <c16:uniqueId val="{00000005-A4CD-4BD1-B6C9-4918B1B5BB47}"/>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A4CD-4BD1-B6C9-4918B1B5BB47}"/>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A4CD-4BD1-B6C9-4918B1B5BB47}"/>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a:noFill/>
              </a:ln>
              <a:effectLst/>
              <a:sp3d/>
            </c:spPr>
            <c:extLst>
              <c:ext xmlns:c16="http://schemas.microsoft.com/office/drawing/2014/chart" uri="{C3380CC4-5D6E-409C-BE32-E72D297353CC}">
                <c16:uniqueId val="{0000000B-A4CD-4BD1-B6C9-4918B1B5BB47}"/>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a:noFill/>
              </a:ln>
              <a:effectLst/>
              <a:sp3d/>
            </c:spPr>
            <c:extLst>
              <c:ext xmlns:c16="http://schemas.microsoft.com/office/drawing/2014/chart" uri="{C3380CC4-5D6E-409C-BE32-E72D297353CC}">
                <c16:uniqueId val="{0000000D-A4CD-4BD1-B6C9-4918B1B5BB4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'[1]Pozicione Pune'!$A$16:$A$22</c:f>
              <c:strCache>
                <c:ptCount val="7"/>
                <c:pt idx="0">
                  <c:v>Drejtor</c:v>
                </c:pt>
                <c:pt idx="1">
                  <c:v>Drejtues Njësie</c:v>
                </c:pt>
                <c:pt idx="2">
                  <c:v>Këshilltar</c:v>
                </c:pt>
                <c:pt idx="3">
                  <c:v>Përgjegjës</c:v>
                </c:pt>
                <c:pt idx="4">
                  <c:v>Praktikant</c:v>
                </c:pt>
                <c:pt idx="5">
                  <c:v>Punonjes Sigurie</c:v>
                </c:pt>
                <c:pt idx="6">
                  <c:v>Specialist</c:v>
                </c:pt>
              </c:strCache>
            </c:strRef>
          </c:cat>
          <c:val>
            <c:numRef>
              <c:f>'[1]Pozicione Pune'!$B$16:$B$22</c:f>
              <c:numCache>
                <c:formatCode>General</c:formatCode>
                <c:ptCount val="7"/>
                <c:pt idx="0">
                  <c:v>22</c:v>
                </c:pt>
                <c:pt idx="1">
                  <c:v>14</c:v>
                </c:pt>
                <c:pt idx="2">
                  <c:v>1</c:v>
                </c:pt>
                <c:pt idx="3">
                  <c:v>32</c:v>
                </c:pt>
                <c:pt idx="4">
                  <c:v>29</c:v>
                </c:pt>
                <c:pt idx="5">
                  <c:v>103</c:v>
                </c:pt>
                <c:pt idx="6">
                  <c:v>90</c:v>
                </c:pt>
              </c:numCache>
            </c:numRef>
          </c:val>
          <c:extLst>
            <c:ext xmlns:c16="http://schemas.microsoft.com/office/drawing/2014/chart" uri="{C3380CC4-5D6E-409C-BE32-E72D297353CC}">
              <c16:uniqueId val="{0000000E-A4CD-4BD1-B6C9-4918B1B5BB47}"/>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F09CC-6830-471F-89B6-8CEA64BB7D35}"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en-US"/>
        </a:p>
      </dgm:t>
    </dgm:pt>
    <dgm:pt modelId="{7CB0C31E-41F0-484D-824D-A65AD5ECD261}">
      <dgm:prSet/>
      <dgm:spPr>
        <a:ln>
          <a:solidFill>
            <a:srgbClr val="0066CC"/>
          </a:solidFill>
        </a:ln>
      </dgm:spPr>
      <dgm:t>
        <a:bodyPr/>
        <a:lstStyle/>
        <a:p>
          <a:r>
            <a:rPr lang="en-US" dirty="0">
              <a:effectLst/>
              <a:ea typeface="Calibri" panose="020F0502020204030204" pitchFamily="34" charset="0"/>
              <a:cs typeface="Times New Roman" panose="02020603050405020304" pitchFamily="18" charset="0"/>
            </a:rPr>
            <a:t>CEMA certified the first group of interns who benefited from professional practice at the </a:t>
          </a:r>
          <a:r>
            <a:rPr lang="en-US" dirty="0" err="1">
              <a:effectLst/>
              <a:ea typeface="Calibri" panose="020F0502020204030204" pitchFamily="34" charset="0"/>
              <a:cs typeface="Times New Roman" panose="02020603050405020304" pitchFamily="18" charset="0"/>
            </a:rPr>
            <a:t>Durrës</a:t>
          </a:r>
          <a:r>
            <a:rPr lang="en-US" dirty="0">
              <a:effectLst/>
              <a:ea typeface="Calibri" panose="020F0502020204030204" pitchFamily="34" charset="0"/>
              <a:cs typeface="Times New Roman" panose="02020603050405020304" pitchFamily="18" charset="0"/>
            </a:rPr>
            <a:t> Port Authority. </a:t>
          </a:r>
        </a:p>
      </dgm:t>
    </dgm:pt>
    <dgm:pt modelId="{C4D13827-F92F-43BD-BEF4-7571A00A4647}" type="parTrans" cxnId="{BB2BA5DC-3C6A-4552-B565-34786E3595DB}">
      <dgm:prSet/>
      <dgm:spPr/>
      <dgm:t>
        <a:bodyPr/>
        <a:lstStyle/>
        <a:p>
          <a:endParaRPr lang="en-US"/>
        </a:p>
      </dgm:t>
    </dgm:pt>
    <dgm:pt modelId="{253E7D8E-2121-4D82-891C-532EA4057AFB}" type="sibTrans" cxnId="{BB2BA5DC-3C6A-4552-B565-34786E3595DB}">
      <dgm:prSet/>
      <dgm:spPr/>
      <dgm:t>
        <a:bodyPr/>
        <a:lstStyle/>
        <a:p>
          <a:endParaRPr lang="en-US"/>
        </a:p>
      </dgm:t>
    </dgm:pt>
    <dgm:pt modelId="{EFB7183A-5540-49F8-A026-B1EA98DAF1D6}">
      <dgm:prSet/>
      <dgm:spPr>
        <a:ln>
          <a:solidFill>
            <a:srgbClr val="0066CC"/>
          </a:solidFill>
        </a:ln>
      </dgm:spPr>
      <dgm:t>
        <a:bodyPr/>
        <a:lstStyle/>
        <a:p>
          <a:r>
            <a:rPr lang="en-US" dirty="0">
              <a:effectLst/>
              <a:ea typeface="Calibri" panose="020F0502020204030204" pitchFamily="34" charset="0"/>
              <a:cs typeface="Times New Roman" panose="02020603050405020304" pitchFamily="18" charset="0"/>
            </a:rPr>
            <a:t>2 interns were selected as potential candidates to go through the recruitment procedure for employment</a:t>
          </a:r>
        </a:p>
      </dgm:t>
    </dgm:pt>
    <dgm:pt modelId="{491D13DB-C2E9-4A03-8AE4-D2E207843B8F}" type="parTrans" cxnId="{CC25AD9E-CEB2-4732-8CDC-C4094C10AD25}">
      <dgm:prSet/>
      <dgm:spPr/>
      <dgm:t>
        <a:bodyPr/>
        <a:lstStyle/>
        <a:p>
          <a:endParaRPr lang="en-US"/>
        </a:p>
      </dgm:t>
    </dgm:pt>
    <dgm:pt modelId="{A266B614-C499-4528-A28A-72D95B059F1E}" type="sibTrans" cxnId="{CC25AD9E-CEB2-4732-8CDC-C4094C10AD25}">
      <dgm:prSet/>
      <dgm:spPr/>
      <dgm:t>
        <a:bodyPr/>
        <a:lstStyle/>
        <a:p>
          <a:endParaRPr lang="en-US"/>
        </a:p>
      </dgm:t>
    </dgm:pt>
    <dgm:pt modelId="{E31737FE-46A7-440A-AE6D-C1CB525BDA0D}" type="pres">
      <dgm:prSet presAssocID="{934F09CC-6830-471F-89B6-8CEA64BB7D35}" presName="linear" presStyleCnt="0">
        <dgm:presLayoutVars>
          <dgm:animLvl val="lvl"/>
          <dgm:resizeHandles val="exact"/>
        </dgm:presLayoutVars>
      </dgm:prSet>
      <dgm:spPr/>
      <dgm:t>
        <a:bodyPr/>
        <a:lstStyle/>
        <a:p>
          <a:endParaRPr lang="en-US"/>
        </a:p>
      </dgm:t>
    </dgm:pt>
    <dgm:pt modelId="{CF9875C9-FFE8-4AA6-ACA5-04837020AA7F}" type="pres">
      <dgm:prSet presAssocID="{7CB0C31E-41F0-484D-824D-A65AD5ECD261}" presName="parentText" presStyleLbl="node1" presStyleIdx="0" presStyleCnt="2">
        <dgm:presLayoutVars>
          <dgm:chMax val="0"/>
          <dgm:bulletEnabled val="1"/>
        </dgm:presLayoutVars>
      </dgm:prSet>
      <dgm:spPr/>
      <dgm:t>
        <a:bodyPr/>
        <a:lstStyle/>
        <a:p>
          <a:endParaRPr lang="en-US"/>
        </a:p>
      </dgm:t>
    </dgm:pt>
    <dgm:pt modelId="{585D264D-CB57-4348-87AA-FF1F064477B4}" type="pres">
      <dgm:prSet presAssocID="{253E7D8E-2121-4D82-891C-532EA4057AFB}" presName="spacer" presStyleCnt="0"/>
      <dgm:spPr/>
    </dgm:pt>
    <dgm:pt modelId="{2A946195-FCB2-446A-A510-7E7EB39E39A7}" type="pres">
      <dgm:prSet presAssocID="{EFB7183A-5540-49F8-A026-B1EA98DAF1D6}" presName="parentText" presStyleLbl="node1" presStyleIdx="1" presStyleCnt="2">
        <dgm:presLayoutVars>
          <dgm:chMax val="0"/>
          <dgm:bulletEnabled val="1"/>
        </dgm:presLayoutVars>
      </dgm:prSet>
      <dgm:spPr/>
      <dgm:t>
        <a:bodyPr/>
        <a:lstStyle/>
        <a:p>
          <a:endParaRPr lang="en-US"/>
        </a:p>
      </dgm:t>
    </dgm:pt>
  </dgm:ptLst>
  <dgm:cxnLst>
    <dgm:cxn modelId="{3650B562-7824-45CD-A1AB-9805D0EF02DB}" type="presOf" srcId="{7CB0C31E-41F0-484D-824D-A65AD5ECD261}" destId="{CF9875C9-FFE8-4AA6-ACA5-04837020AA7F}" srcOrd="0" destOrd="0" presId="urn:microsoft.com/office/officeart/2005/8/layout/vList2"/>
    <dgm:cxn modelId="{CC25AD9E-CEB2-4732-8CDC-C4094C10AD25}" srcId="{934F09CC-6830-471F-89B6-8CEA64BB7D35}" destId="{EFB7183A-5540-49F8-A026-B1EA98DAF1D6}" srcOrd="1" destOrd="0" parTransId="{491D13DB-C2E9-4A03-8AE4-D2E207843B8F}" sibTransId="{A266B614-C499-4528-A28A-72D95B059F1E}"/>
    <dgm:cxn modelId="{48ACD0BC-310F-4D25-87F3-4A80213B0EB2}" type="presOf" srcId="{EFB7183A-5540-49F8-A026-B1EA98DAF1D6}" destId="{2A946195-FCB2-446A-A510-7E7EB39E39A7}" srcOrd="0" destOrd="0" presId="urn:microsoft.com/office/officeart/2005/8/layout/vList2"/>
    <dgm:cxn modelId="{BB2BA5DC-3C6A-4552-B565-34786E3595DB}" srcId="{934F09CC-6830-471F-89B6-8CEA64BB7D35}" destId="{7CB0C31E-41F0-484D-824D-A65AD5ECD261}" srcOrd="0" destOrd="0" parTransId="{C4D13827-F92F-43BD-BEF4-7571A00A4647}" sibTransId="{253E7D8E-2121-4D82-891C-532EA4057AFB}"/>
    <dgm:cxn modelId="{33519739-DFC9-40F7-BED8-B0A60E43D3C8}" type="presOf" srcId="{934F09CC-6830-471F-89B6-8CEA64BB7D35}" destId="{E31737FE-46A7-440A-AE6D-C1CB525BDA0D}" srcOrd="0" destOrd="0" presId="urn:microsoft.com/office/officeart/2005/8/layout/vList2"/>
    <dgm:cxn modelId="{09237C2F-36A4-49E0-9F18-CC7FC0EDD17C}" type="presParOf" srcId="{E31737FE-46A7-440A-AE6D-C1CB525BDA0D}" destId="{CF9875C9-FFE8-4AA6-ACA5-04837020AA7F}" srcOrd="0" destOrd="0" presId="urn:microsoft.com/office/officeart/2005/8/layout/vList2"/>
    <dgm:cxn modelId="{16D04C9B-0DA4-482C-9158-B865D115553E}" type="presParOf" srcId="{E31737FE-46A7-440A-AE6D-C1CB525BDA0D}" destId="{585D264D-CB57-4348-87AA-FF1F064477B4}" srcOrd="1" destOrd="0" presId="urn:microsoft.com/office/officeart/2005/8/layout/vList2"/>
    <dgm:cxn modelId="{5EAE02DB-E4A7-44C3-B952-BA21D8F4EACF}" type="presParOf" srcId="{E31737FE-46A7-440A-AE6D-C1CB525BDA0D}" destId="{2A946195-FCB2-446A-A510-7E7EB39E39A7}"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D6DB65-4C30-4238-A373-F1BECD731869}" type="doc">
      <dgm:prSet loTypeId="urn:microsoft.com/office/officeart/2005/8/layout/target3" loCatId="list" qsTypeId="urn:microsoft.com/office/officeart/2005/8/quickstyle/simple1" qsCatId="simple" csTypeId="urn:microsoft.com/office/officeart/2005/8/colors/accent1_4" csCatId="accent1" phldr="1"/>
      <dgm:spPr/>
      <dgm:t>
        <a:bodyPr/>
        <a:lstStyle/>
        <a:p>
          <a:endParaRPr lang="en-US"/>
        </a:p>
      </dgm:t>
    </dgm:pt>
    <dgm:pt modelId="{3C8FB478-FD30-407F-92FD-7FED0B6DF627}">
      <dgm:prSet/>
      <dgm:spPr>
        <a:noFill/>
        <a:ln>
          <a:noFill/>
        </a:ln>
      </dgm:spPr>
      <dgm:t>
        <a:bodyPr/>
        <a:lstStyle/>
        <a:p>
          <a:pPr algn="l">
            <a:buFont typeface="Arial" panose="020B0604020202020204" pitchFamily="34" charset="0"/>
            <a:buChar char="•"/>
          </a:pPr>
          <a:r>
            <a:rPr lang="en-US" b="0" dirty="0">
              <a:solidFill>
                <a:srgbClr val="5692CE"/>
              </a:solidFill>
              <a:effectLst/>
              <a:ea typeface="Calibri" panose="020F0502020204030204" pitchFamily="34" charset="0"/>
              <a:cs typeface="Times New Roman" panose="02020603050405020304" pitchFamily="18" charset="0"/>
            </a:rPr>
            <a:t>A</a:t>
          </a:r>
          <a:r>
            <a:rPr lang="en-US" b="0" dirty="0">
              <a:solidFill>
                <a:srgbClr val="5692CE"/>
              </a:solidFill>
              <a:effectLst/>
              <a:cs typeface="Times New Roman" panose="02020603050405020304" pitchFamily="18" charset="0"/>
            </a:rPr>
            <a:t>fter an intensive 6-month course of combined theoretical and practical knowledge, the </a:t>
          </a:r>
          <a:r>
            <a:rPr lang="en-US" b="0" dirty="0" err="1">
              <a:solidFill>
                <a:srgbClr val="5692CE"/>
              </a:solidFill>
              <a:effectLst/>
              <a:cs typeface="Times New Roman" panose="02020603050405020304" pitchFamily="18" charset="0"/>
            </a:rPr>
            <a:t>Durrës</a:t>
          </a:r>
          <a:r>
            <a:rPr lang="en-US" b="0" dirty="0">
              <a:solidFill>
                <a:srgbClr val="5692CE"/>
              </a:solidFill>
              <a:effectLst/>
              <a:cs typeface="Times New Roman" panose="02020603050405020304" pitchFamily="18" charset="0"/>
            </a:rPr>
            <a:t> Port Authority through the CEMA, successfully finalized the certification of the first group of Port Crane Operators.</a:t>
          </a:r>
        </a:p>
        <a:p>
          <a:pPr algn="l">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dgm:t>
    </dgm:pt>
    <dgm:pt modelId="{B0948B55-81B4-4B5D-A7B8-ECB1BAEAE097}" type="parTrans" cxnId="{082441ED-1535-4E0B-8A68-AD6CF903AEA1}">
      <dgm:prSet/>
      <dgm:spPr/>
      <dgm:t>
        <a:bodyPr/>
        <a:lstStyle/>
        <a:p>
          <a:endParaRPr lang="en-US"/>
        </a:p>
      </dgm:t>
    </dgm:pt>
    <dgm:pt modelId="{77A2297D-A7F4-47BE-A8CD-E71D18937CA4}" type="sibTrans" cxnId="{082441ED-1535-4E0B-8A68-AD6CF903AEA1}">
      <dgm:prSet/>
      <dgm:spPr/>
      <dgm:t>
        <a:bodyPr/>
        <a:lstStyle/>
        <a:p>
          <a:endParaRPr lang="en-US"/>
        </a:p>
      </dgm:t>
    </dgm:pt>
    <dgm:pt modelId="{6F1E2E2B-7DFC-40EB-8B58-BBA2F7CF31B3}" type="pres">
      <dgm:prSet presAssocID="{1FD6DB65-4C30-4238-A373-F1BECD731869}" presName="Name0" presStyleCnt="0">
        <dgm:presLayoutVars>
          <dgm:chMax val="7"/>
          <dgm:dir/>
          <dgm:animLvl val="lvl"/>
          <dgm:resizeHandles val="exact"/>
        </dgm:presLayoutVars>
      </dgm:prSet>
      <dgm:spPr/>
      <dgm:t>
        <a:bodyPr/>
        <a:lstStyle/>
        <a:p>
          <a:endParaRPr lang="en-US"/>
        </a:p>
      </dgm:t>
    </dgm:pt>
    <dgm:pt modelId="{E16EBA0C-5133-4BB6-A020-8698A024148D}" type="pres">
      <dgm:prSet presAssocID="{3C8FB478-FD30-407F-92FD-7FED0B6DF627}" presName="circle1" presStyleLbl="node1" presStyleIdx="0" presStyleCnt="1" custLinFactNeighborX="-1069" custLinFactNeighborY="-5044"/>
      <dgm:spPr>
        <a:solidFill>
          <a:srgbClr val="0066CC"/>
        </a:solidFill>
        <a:ln>
          <a:noFill/>
        </a:ln>
      </dgm:spPr>
    </dgm:pt>
    <dgm:pt modelId="{5FA908D1-AB5B-4D2E-B40F-738F5DD85886}" type="pres">
      <dgm:prSet presAssocID="{3C8FB478-FD30-407F-92FD-7FED0B6DF627}" presName="space" presStyleCnt="0"/>
      <dgm:spPr/>
    </dgm:pt>
    <dgm:pt modelId="{481E144B-6205-4FE8-957B-363BDE789681}" type="pres">
      <dgm:prSet presAssocID="{3C8FB478-FD30-407F-92FD-7FED0B6DF627}" presName="rect1" presStyleLbl="alignAcc1" presStyleIdx="0" presStyleCnt="1"/>
      <dgm:spPr/>
      <dgm:t>
        <a:bodyPr/>
        <a:lstStyle/>
        <a:p>
          <a:endParaRPr lang="en-US"/>
        </a:p>
      </dgm:t>
    </dgm:pt>
    <dgm:pt modelId="{06102798-B1AC-453C-99D4-D836BF839DF0}" type="pres">
      <dgm:prSet presAssocID="{3C8FB478-FD30-407F-92FD-7FED0B6DF627}" presName="rect1ParTxNoCh" presStyleLbl="alignAcc1" presStyleIdx="0" presStyleCnt="1">
        <dgm:presLayoutVars>
          <dgm:chMax val="1"/>
          <dgm:bulletEnabled val="1"/>
        </dgm:presLayoutVars>
      </dgm:prSet>
      <dgm:spPr/>
      <dgm:t>
        <a:bodyPr/>
        <a:lstStyle/>
        <a:p>
          <a:endParaRPr lang="en-US"/>
        </a:p>
      </dgm:t>
    </dgm:pt>
  </dgm:ptLst>
  <dgm:cxnLst>
    <dgm:cxn modelId="{63D38ED6-369E-43D0-BA49-F642B1C66612}" type="presOf" srcId="{1FD6DB65-4C30-4238-A373-F1BECD731869}" destId="{6F1E2E2B-7DFC-40EB-8B58-BBA2F7CF31B3}" srcOrd="0" destOrd="0" presId="urn:microsoft.com/office/officeart/2005/8/layout/target3"/>
    <dgm:cxn modelId="{70A5697F-A142-4E43-839A-FF1AF4C394D4}" type="presOf" srcId="{3C8FB478-FD30-407F-92FD-7FED0B6DF627}" destId="{481E144B-6205-4FE8-957B-363BDE789681}" srcOrd="0" destOrd="0" presId="urn:microsoft.com/office/officeart/2005/8/layout/target3"/>
    <dgm:cxn modelId="{50E4B79C-E668-4480-A8F1-F52612DABCC8}" type="presOf" srcId="{3C8FB478-FD30-407F-92FD-7FED0B6DF627}" destId="{06102798-B1AC-453C-99D4-D836BF839DF0}" srcOrd="1" destOrd="0" presId="urn:microsoft.com/office/officeart/2005/8/layout/target3"/>
    <dgm:cxn modelId="{082441ED-1535-4E0B-8A68-AD6CF903AEA1}" srcId="{1FD6DB65-4C30-4238-A373-F1BECD731869}" destId="{3C8FB478-FD30-407F-92FD-7FED0B6DF627}" srcOrd="0" destOrd="0" parTransId="{B0948B55-81B4-4B5D-A7B8-ECB1BAEAE097}" sibTransId="{77A2297D-A7F4-47BE-A8CD-E71D18937CA4}"/>
    <dgm:cxn modelId="{3950CCC1-92CB-4622-A434-EA8E311947F9}" type="presParOf" srcId="{6F1E2E2B-7DFC-40EB-8B58-BBA2F7CF31B3}" destId="{E16EBA0C-5133-4BB6-A020-8698A024148D}" srcOrd="0" destOrd="0" presId="urn:microsoft.com/office/officeart/2005/8/layout/target3"/>
    <dgm:cxn modelId="{A330251B-73F1-4439-8671-400E474A78B6}" type="presParOf" srcId="{6F1E2E2B-7DFC-40EB-8B58-BBA2F7CF31B3}" destId="{5FA908D1-AB5B-4D2E-B40F-738F5DD85886}" srcOrd="1" destOrd="0" presId="urn:microsoft.com/office/officeart/2005/8/layout/target3"/>
    <dgm:cxn modelId="{C5FBFBC6-5AE9-45BB-B8BB-B90722DD4D1C}" type="presParOf" srcId="{6F1E2E2B-7DFC-40EB-8B58-BBA2F7CF31B3}" destId="{481E144B-6205-4FE8-957B-363BDE789681}" srcOrd="2" destOrd="0" presId="urn:microsoft.com/office/officeart/2005/8/layout/target3"/>
    <dgm:cxn modelId="{4B7274E9-64E3-4BDD-BFC9-8D3D100DD2C7}" type="presParOf" srcId="{6F1E2E2B-7DFC-40EB-8B58-BBA2F7CF31B3}" destId="{06102798-B1AC-453C-99D4-D836BF839DF0}" srcOrd="3" destOrd="0" presId="urn:microsoft.com/office/officeart/2005/8/layout/target3"/>
  </dgm:cxnLst>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7D9452E-C5EE-49D7-8F5D-CB38607BFC5E}"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438B9954-5866-4C88-A130-1DB5F665B00D}">
      <dgm:prSet phldrT="[Text]"/>
      <dgm:spPr>
        <a:solidFill>
          <a:srgbClr val="3399FF"/>
        </a:solidFill>
      </dgm:spPr>
      <dgm:t>
        <a:bodyPr/>
        <a:lstStyle/>
        <a:p>
          <a:r>
            <a:rPr lang="en-US" dirty="0"/>
            <a:t>Meeting of the Coordinating Council of the Center of Excellence for Maritime Affairs</a:t>
          </a:r>
        </a:p>
      </dgm:t>
    </dgm:pt>
    <dgm:pt modelId="{9726108D-7632-4170-8410-A8E38D1977B9}" type="parTrans" cxnId="{8CF2DBCE-E9F6-459A-B5D8-EC4B6B597C97}">
      <dgm:prSet/>
      <dgm:spPr/>
      <dgm:t>
        <a:bodyPr/>
        <a:lstStyle/>
        <a:p>
          <a:endParaRPr lang="en-US"/>
        </a:p>
      </dgm:t>
    </dgm:pt>
    <dgm:pt modelId="{1BA079B2-DE6B-49AC-B597-7889E78D4487}" type="sibTrans" cxnId="{8CF2DBCE-E9F6-459A-B5D8-EC4B6B597C97}">
      <dgm:prSet/>
      <dgm:spPr/>
      <dgm:t>
        <a:bodyPr/>
        <a:lstStyle/>
        <a:p>
          <a:endParaRPr lang="en-US"/>
        </a:p>
      </dgm:t>
    </dgm:pt>
    <dgm:pt modelId="{2AF2B9AA-7A32-4587-97AB-B2F9CA83AB8D}">
      <dgm:prSet phldrT="[Text]" custT="1"/>
      <dgm:spPr/>
      <dgm:t>
        <a:bodyPr/>
        <a:lstStyle/>
        <a:p>
          <a:r>
            <a:rPr lang="en-US" sz="1000" dirty="0"/>
            <a:t>The Job Fair organized by the National Employment and Skills Agency - AKPA.</a:t>
          </a:r>
        </a:p>
      </dgm:t>
    </dgm:pt>
    <dgm:pt modelId="{7DB04019-2950-4424-B033-E92C63FE5D14}" type="parTrans" cxnId="{755FAF98-ECAF-4437-9592-D7DA9D0E6E41}">
      <dgm:prSet/>
      <dgm:spPr/>
      <dgm:t>
        <a:bodyPr/>
        <a:lstStyle/>
        <a:p>
          <a:endParaRPr lang="en-US"/>
        </a:p>
      </dgm:t>
    </dgm:pt>
    <dgm:pt modelId="{158A0F2B-BB7D-4177-8997-75E7C1D09725}" type="sibTrans" cxnId="{755FAF98-ECAF-4437-9592-D7DA9D0E6E41}">
      <dgm:prSet/>
      <dgm:spPr/>
      <dgm:t>
        <a:bodyPr/>
        <a:lstStyle/>
        <a:p>
          <a:endParaRPr lang="en-US"/>
        </a:p>
      </dgm:t>
    </dgm:pt>
    <dgm:pt modelId="{8116C34A-D6A0-45D0-B31F-9DE4ECEFCE30}">
      <dgm:prSet phldrT="[Text]" custT="1"/>
      <dgm:spPr/>
      <dgm:t>
        <a:bodyPr/>
        <a:lstStyle/>
        <a:p>
          <a:r>
            <a:rPr lang="en-US" sz="1000" dirty="0"/>
            <a:t>The cooperation agreement between the Durres Local Education Office and the CEMA.</a:t>
          </a:r>
        </a:p>
      </dgm:t>
    </dgm:pt>
    <dgm:pt modelId="{DE6CC361-59D7-487E-BB8E-43A5518A97F5}" type="parTrans" cxnId="{BC4369C1-FE66-4267-AC60-6C41445143F4}">
      <dgm:prSet/>
      <dgm:spPr/>
      <dgm:t>
        <a:bodyPr/>
        <a:lstStyle/>
        <a:p>
          <a:endParaRPr lang="en-US"/>
        </a:p>
      </dgm:t>
    </dgm:pt>
    <dgm:pt modelId="{EBD34C8F-B688-4965-B21F-3B3391F63E1B}" type="sibTrans" cxnId="{BC4369C1-FE66-4267-AC60-6C41445143F4}">
      <dgm:prSet/>
      <dgm:spPr/>
      <dgm:t>
        <a:bodyPr/>
        <a:lstStyle/>
        <a:p>
          <a:endParaRPr lang="en-US"/>
        </a:p>
      </dgm:t>
    </dgm:pt>
    <dgm:pt modelId="{D6932E07-E0F8-4746-9D7E-CEE9F1364C31}">
      <dgm:prSet phldrT="[Text]"/>
      <dgm:spPr>
        <a:solidFill>
          <a:srgbClr val="0066CC"/>
        </a:solidFill>
      </dgm:spPr>
      <dgm:t>
        <a:bodyPr/>
        <a:lstStyle/>
        <a:p>
          <a:r>
            <a:rPr lang="en-US" dirty="0"/>
            <a:t> </a:t>
          </a:r>
        </a:p>
      </dgm:t>
    </dgm:pt>
    <dgm:pt modelId="{0CE3EE0A-9646-4995-9399-9BE546B70920}" type="parTrans" cxnId="{47A9834B-830E-4842-82BD-97CF741DE010}">
      <dgm:prSet/>
      <dgm:spPr/>
      <dgm:t>
        <a:bodyPr/>
        <a:lstStyle/>
        <a:p>
          <a:endParaRPr lang="en-US"/>
        </a:p>
      </dgm:t>
    </dgm:pt>
    <dgm:pt modelId="{477F4C2E-0B1C-44FF-9E05-DDDDE080D927}" type="sibTrans" cxnId="{47A9834B-830E-4842-82BD-97CF741DE010}">
      <dgm:prSet/>
      <dgm:spPr/>
      <dgm:t>
        <a:bodyPr/>
        <a:lstStyle/>
        <a:p>
          <a:endParaRPr lang="en-US"/>
        </a:p>
      </dgm:t>
    </dgm:pt>
    <dgm:pt modelId="{9704143F-CB9B-409B-B26D-F75FE1A8CE17}">
      <dgm:prSet phldrT="[Text]"/>
      <dgm:spPr/>
      <dgm:t>
        <a:bodyPr/>
        <a:lstStyle/>
        <a:p>
          <a:endParaRPr lang="en-US"/>
        </a:p>
      </dgm:t>
    </dgm:pt>
    <dgm:pt modelId="{EECD3F37-A29A-401A-BD6C-87E9FFF937F8}" type="parTrans" cxnId="{75CF8963-B513-4AD4-A7D1-9329FA638662}">
      <dgm:prSet/>
      <dgm:spPr/>
      <dgm:t>
        <a:bodyPr/>
        <a:lstStyle/>
        <a:p>
          <a:endParaRPr lang="en-US"/>
        </a:p>
      </dgm:t>
    </dgm:pt>
    <dgm:pt modelId="{E4ED1A94-765C-4F6A-A53B-468E8A6B9401}" type="sibTrans" cxnId="{75CF8963-B513-4AD4-A7D1-9329FA638662}">
      <dgm:prSet/>
      <dgm:spPr/>
      <dgm:t>
        <a:bodyPr/>
        <a:lstStyle/>
        <a:p>
          <a:endParaRPr lang="en-US"/>
        </a:p>
      </dgm:t>
    </dgm:pt>
    <dgm:pt modelId="{87DCF801-5871-4016-A570-EDED0D7BB7D2}">
      <dgm:prSet phldrT="[Text]"/>
      <dgm:spPr/>
      <dgm:t>
        <a:bodyPr/>
        <a:lstStyle/>
        <a:p>
          <a:endParaRPr lang="en-US"/>
        </a:p>
      </dgm:t>
    </dgm:pt>
    <dgm:pt modelId="{E82D2B26-0E99-4AAC-8F87-2D9968E9D2A4}" type="parTrans" cxnId="{EFF5D201-F199-4E85-A838-98EADDA41817}">
      <dgm:prSet/>
      <dgm:spPr/>
      <dgm:t>
        <a:bodyPr/>
        <a:lstStyle/>
        <a:p>
          <a:endParaRPr lang="en-US"/>
        </a:p>
      </dgm:t>
    </dgm:pt>
    <dgm:pt modelId="{AC3D27B1-5C10-4254-AF34-C1DB239631F6}" type="sibTrans" cxnId="{EFF5D201-F199-4E85-A838-98EADDA41817}">
      <dgm:prSet/>
      <dgm:spPr/>
      <dgm:t>
        <a:bodyPr/>
        <a:lstStyle/>
        <a:p>
          <a:endParaRPr lang="en-US"/>
        </a:p>
      </dgm:t>
    </dgm:pt>
    <dgm:pt modelId="{B9EC0F2B-7CFF-4FA2-A400-76DEF7BEA254}">
      <dgm:prSet phldrT="[Text]"/>
      <dgm:spPr/>
      <dgm:t>
        <a:bodyPr/>
        <a:lstStyle/>
        <a:p>
          <a:endParaRPr lang="en-US"/>
        </a:p>
      </dgm:t>
    </dgm:pt>
    <dgm:pt modelId="{8843DD6F-1D10-4E15-AA17-9B5BABD36074}" type="parTrans" cxnId="{8F64CDC2-B486-4825-AA23-3334C704E1E4}">
      <dgm:prSet/>
      <dgm:spPr/>
      <dgm:t>
        <a:bodyPr/>
        <a:lstStyle/>
        <a:p>
          <a:endParaRPr lang="en-US"/>
        </a:p>
      </dgm:t>
    </dgm:pt>
    <dgm:pt modelId="{BF719A3B-B0D2-4B81-B368-1E6ACE7A0F68}" type="sibTrans" cxnId="{8F64CDC2-B486-4825-AA23-3334C704E1E4}">
      <dgm:prSet/>
      <dgm:spPr/>
      <dgm:t>
        <a:bodyPr/>
        <a:lstStyle/>
        <a:p>
          <a:endParaRPr lang="en-US"/>
        </a:p>
      </dgm:t>
    </dgm:pt>
    <dgm:pt modelId="{9A3426A7-5A79-4EC2-8CA9-68E28C3BC7E3}">
      <dgm:prSet/>
      <dgm:spPr>
        <a:solidFill>
          <a:srgbClr val="3366CC"/>
        </a:solidFill>
      </dgm:spPr>
      <dgm:t>
        <a:bodyPr/>
        <a:lstStyle/>
        <a:p>
          <a:r>
            <a:rPr lang="en-US" dirty="0"/>
            <a:t>The job and career fair developed by the </a:t>
          </a:r>
          <a:r>
            <a:rPr lang="en-US" dirty="0" err="1"/>
            <a:t>Aleksander</a:t>
          </a:r>
          <a:r>
            <a:rPr lang="en-US" dirty="0"/>
            <a:t> </a:t>
          </a:r>
          <a:r>
            <a:rPr lang="en-US" dirty="0" err="1"/>
            <a:t>Moisiu</a:t>
          </a:r>
          <a:r>
            <a:rPr lang="en-US" dirty="0"/>
            <a:t> University </a:t>
          </a:r>
          <a:r>
            <a:rPr lang="en-US" dirty="0" err="1"/>
            <a:t>Durrës</a:t>
          </a:r>
          <a:r>
            <a:rPr lang="en-US" dirty="0"/>
            <a:t> - in cooperation with the Durres Port Authority.</a:t>
          </a:r>
        </a:p>
      </dgm:t>
    </dgm:pt>
    <dgm:pt modelId="{2B2D73AE-510A-4238-ABA8-C8F5FD5B2073}" type="parTrans" cxnId="{2EFF26B2-7499-45E1-8914-BB974B4818B8}">
      <dgm:prSet/>
      <dgm:spPr/>
      <dgm:t>
        <a:bodyPr/>
        <a:lstStyle/>
        <a:p>
          <a:endParaRPr lang="en-US"/>
        </a:p>
      </dgm:t>
    </dgm:pt>
    <dgm:pt modelId="{329B37D2-5707-440B-8DA0-E020F1797BCE}" type="sibTrans" cxnId="{2EFF26B2-7499-45E1-8914-BB974B4818B8}">
      <dgm:prSet/>
      <dgm:spPr/>
      <dgm:t>
        <a:bodyPr/>
        <a:lstStyle/>
        <a:p>
          <a:endParaRPr lang="en-US"/>
        </a:p>
      </dgm:t>
    </dgm:pt>
    <dgm:pt modelId="{23B3785D-22B2-4F44-AA9D-006072C51948}">
      <dgm:prSet phldrT="[Text]"/>
      <dgm:spPr>
        <a:solidFill>
          <a:srgbClr val="6699FF"/>
        </a:solidFill>
      </dgm:spPr>
      <dgm:t>
        <a:bodyPr/>
        <a:lstStyle/>
        <a:p>
          <a:r>
            <a:rPr lang="en-US" dirty="0"/>
            <a:t>Cooperation agreement between the Center of Excellence for Maritime Affairs and Digit Sapiens</a:t>
          </a:r>
        </a:p>
      </dgm:t>
    </dgm:pt>
    <dgm:pt modelId="{30480143-AA16-4EC9-BCF9-6FAAC88F81F7}" type="parTrans" cxnId="{7E1C101B-2229-4ECF-B221-B0FD8966356D}">
      <dgm:prSet/>
      <dgm:spPr/>
      <dgm:t>
        <a:bodyPr/>
        <a:lstStyle/>
        <a:p>
          <a:endParaRPr lang="en-US"/>
        </a:p>
      </dgm:t>
    </dgm:pt>
    <dgm:pt modelId="{D94AD084-D77E-4A97-BAF5-416006629816}" type="sibTrans" cxnId="{7E1C101B-2229-4ECF-B221-B0FD8966356D}">
      <dgm:prSet/>
      <dgm:spPr/>
      <dgm:t>
        <a:bodyPr/>
        <a:lstStyle/>
        <a:p>
          <a:endParaRPr lang="en-US"/>
        </a:p>
      </dgm:t>
    </dgm:pt>
    <dgm:pt modelId="{EFF91852-4259-447E-9268-BC97316C97B7}">
      <dgm:prSet/>
      <dgm:spPr/>
      <dgm:t>
        <a:bodyPr/>
        <a:lstStyle/>
        <a:p>
          <a:endParaRPr lang="en-US"/>
        </a:p>
      </dgm:t>
    </dgm:pt>
    <dgm:pt modelId="{A671FC0D-E006-4F35-ADB7-B42F1E49A7EB}" type="parTrans" cxnId="{A5476A0E-15A6-42FD-AD16-E075659108F4}">
      <dgm:prSet/>
      <dgm:spPr/>
      <dgm:t>
        <a:bodyPr/>
        <a:lstStyle/>
        <a:p>
          <a:endParaRPr lang="en-US"/>
        </a:p>
      </dgm:t>
    </dgm:pt>
    <dgm:pt modelId="{69BAEDF3-B255-4603-B182-DEC42FCD3443}" type="sibTrans" cxnId="{A5476A0E-15A6-42FD-AD16-E075659108F4}">
      <dgm:prSet/>
      <dgm:spPr/>
      <dgm:t>
        <a:bodyPr/>
        <a:lstStyle/>
        <a:p>
          <a:endParaRPr lang="en-US"/>
        </a:p>
      </dgm:t>
    </dgm:pt>
    <dgm:pt modelId="{FF57484F-7646-4DFE-A351-DFD38AD3AE71}">
      <dgm:prSet phldrT="[Text]" custT="1"/>
      <dgm:spPr/>
      <dgm:t>
        <a:bodyPr/>
        <a:lstStyle/>
        <a:p>
          <a:r>
            <a:rPr lang="en-US" sz="1000" dirty="0"/>
            <a:t>Visit of Amerigo Vespucci Ship</a:t>
          </a:r>
        </a:p>
      </dgm:t>
    </dgm:pt>
    <dgm:pt modelId="{054D4594-6F2C-4A8D-B103-181169058483}" type="parTrans" cxnId="{5846C359-0777-4704-A9B2-73E248FF3879}">
      <dgm:prSet/>
      <dgm:spPr/>
      <dgm:t>
        <a:bodyPr/>
        <a:lstStyle/>
        <a:p>
          <a:endParaRPr lang="en-US"/>
        </a:p>
      </dgm:t>
    </dgm:pt>
    <dgm:pt modelId="{C091B8AC-2F79-4757-87D9-6120FF367691}" type="sibTrans" cxnId="{5846C359-0777-4704-A9B2-73E248FF3879}">
      <dgm:prSet/>
      <dgm:spPr/>
      <dgm:t>
        <a:bodyPr/>
        <a:lstStyle/>
        <a:p>
          <a:endParaRPr lang="en-US"/>
        </a:p>
      </dgm:t>
    </dgm:pt>
    <dgm:pt modelId="{4F3AF621-4912-4227-B4E8-0D5DE8C78518}">
      <dgm:prSet phldrT="[Text]" custT="1"/>
      <dgm:spPr/>
      <dgm:t>
        <a:bodyPr/>
        <a:lstStyle/>
        <a:p>
          <a:r>
            <a:rPr lang="en-US" sz="1000" dirty="0"/>
            <a:t>Visit of Logos Hope Ship</a:t>
          </a:r>
        </a:p>
      </dgm:t>
    </dgm:pt>
    <dgm:pt modelId="{6E2F29E0-09F3-46ED-94EA-AA01BEDEB9A3}" type="parTrans" cxnId="{6EA26D83-2FFC-4372-8DD9-D4962B5E0B0A}">
      <dgm:prSet/>
      <dgm:spPr/>
      <dgm:t>
        <a:bodyPr/>
        <a:lstStyle/>
        <a:p>
          <a:endParaRPr lang="en-US"/>
        </a:p>
      </dgm:t>
    </dgm:pt>
    <dgm:pt modelId="{3E46F5FF-0ABE-4576-B670-6D1B318062D1}" type="sibTrans" cxnId="{6EA26D83-2FFC-4372-8DD9-D4962B5E0B0A}">
      <dgm:prSet/>
      <dgm:spPr/>
      <dgm:t>
        <a:bodyPr/>
        <a:lstStyle/>
        <a:p>
          <a:endParaRPr lang="en-US"/>
        </a:p>
      </dgm:t>
    </dgm:pt>
    <dgm:pt modelId="{8C6CBDFF-C4E9-4340-9D34-11408B6B5B51}">
      <dgm:prSet custT="1"/>
      <dgm:spPr/>
      <dgm:t>
        <a:bodyPr/>
        <a:lstStyle/>
        <a:p>
          <a:endParaRPr lang="en-US" sz="900" dirty="0"/>
        </a:p>
      </dgm:t>
    </dgm:pt>
    <dgm:pt modelId="{6248A241-E278-43B3-907A-52CDEB797F5D}" type="parTrans" cxnId="{38D5A2C0-20D9-46D4-8028-D6C575D2C54D}">
      <dgm:prSet/>
      <dgm:spPr/>
      <dgm:t>
        <a:bodyPr/>
        <a:lstStyle/>
        <a:p>
          <a:endParaRPr lang="en-US"/>
        </a:p>
      </dgm:t>
    </dgm:pt>
    <dgm:pt modelId="{1110B93C-BE3A-471E-A4D4-8CF079067022}" type="sibTrans" cxnId="{38D5A2C0-20D9-46D4-8028-D6C575D2C54D}">
      <dgm:prSet/>
      <dgm:spPr/>
      <dgm:t>
        <a:bodyPr/>
        <a:lstStyle/>
        <a:p>
          <a:endParaRPr lang="en-US"/>
        </a:p>
      </dgm:t>
    </dgm:pt>
    <dgm:pt modelId="{57702B43-8889-4696-83AC-3083407885C8}">
      <dgm:prSet phldrT="[Text]" custT="1"/>
      <dgm:spPr>
        <a:ln>
          <a:solidFill>
            <a:srgbClr val="3366CC"/>
          </a:solidFill>
        </a:ln>
      </dgm:spPr>
      <dgm:t>
        <a:bodyPr/>
        <a:lstStyle/>
        <a:p>
          <a:r>
            <a:rPr lang="en-US" sz="1000" dirty="0"/>
            <a:t>Certification of trainees who successfully complete the training for the Port Crain Operator</a:t>
          </a:r>
        </a:p>
      </dgm:t>
    </dgm:pt>
    <dgm:pt modelId="{4C2125CF-71B4-4B77-91A2-3831B860DB99}" type="parTrans" cxnId="{6E5E83FE-6097-420F-AB15-C95DFE326CFF}">
      <dgm:prSet/>
      <dgm:spPr/>
      <dgm:t>
        <a:bodyPr/>
        <a:lstStyle/>
        <a:p>
          <a:endParaRPr lang="en-US"/>
        </a:p>
      </dgm:t>
    </dgm:pt>
    <dgm:pt modelId="{3CA019BC-4228-4259-B6AE-81E37C8ED69F}" type="sibTrans" cxnId="{6E5E83FE-6097-420F-AB15-C95DFE326CFF}">
      <dgm:prSet/>
      <dgm:spPr/>
      <dgm:t>
        <a:bodyPr/>
        <a:lstStyle/>
        <a:p>
          <a:endParaRPr lang="en-US"/>
        </a:p>
      </dgm:t>
    </dgm:pt>
    <dgm:pt modelId="{9FCA0206-C435-4228-8479-2F7D7986BA95}">
      <dgm:prSet custT="1"/>
      <dgm:spPr/>
      <dgm:t>
        <a:bodyPr/>
        <a:lstStyle/>
        <a:p>
          <a:endParaRPr lang="en-US" sz="900" dirty="0"/>
        </a:p>
      </dgm:t>
    </dgm:pt>
    <dgm:pt modelId="{AD45ED19-093D-487F-9C04-ED63C193732E}" type="parTrans" cxnId="{6461F3AF-8381-4BF0-BD7C-89C31BDA26D2}">
      <dgm:prSet/>
      <dgm:spPr/>
      <dgm:t>
        <a:bodyPr/>
        <a:lstStyle/>
        <a:p>
          <a:endParaRPr lang="en-US"/>
        </a:p>
      </dgm:t>
    </dgm:pt>
    <dgm:pt modelId="{04837958-6C7A-49C4-ACDE-22869834D5C4}" type="sibTrans" cxnId="{6461F3AF-8381-4BF0-BD7C-89C31BDA26D2}">
      <dgm:prSet/>
      <dgm:spPr/>
      <dgm:t>
        <a:bodyPr/>
        <a:lstStyle/>
        <a:p>
          <a:endParaRPr lang="en-US"/>
        </a:p>
      </dgm:t>
    </dgm:pt>
    <dgm:pt modelId="{D1B16CDE-2382-43B5-A4CD-7284CF9671B8}">
      <dgm:prSet phldrT="[Text]" custT="1"/>
      <dgm:spPr>
        <a:ln>
          <a:solidFill>
            <a:srgbClr val="3366CC"/>
          </a:solidFill>
        </a:ln>
      </dgm:spPr>
      <dgm:t>
        <a:bodyPr/>
        <a:lstStyle/>
        <a:p>
          <a:r>
            <a:rPr lang="en-US" sz="1000"/>
            <a:t>Conference Europe Empowering Ports, </a:t>
          </a:r>
          <a:r>
            <a:rPr lang="en-US" sz="1000" dirty="0" err="1"/>
            <a:t>Espo</a:t>
          </a:r>
          <a:r>
            <a:rPr lang="en-US" sz="1000" dirty="0"/>
            <a:t> Valencia 2022.</a:t>
          </a:r>
        </a:p>
      </dgm:t>
    </dgm:pt>
    <dgm:pt modelId="{0A38623F-7EF9-4AF6-9E21-8EC972843200}" type="parTrans" cxnId="{8AD3D585-A8DF-4326-90BF-5D14487C97F3}">
      <dgm:prSet/>
      <dgm:spPr/>
      <dgm:t>
        <a:bodyPr/>
        <a:lstStyle/>
        <a:p>
          <a:endParaRPr lang="en-US"/>
        </a:p>
      </dgm:t>
    </dgm:pt>
    <dgm:pt modelId="{EA61134A-8CF2-4FDC-822E-1639F895CFC1}" type="sibTrans" cxnId="{8AD3D585-A8DF-4326-90BF-5D14487C97F3}">
      <dgm:prSet/>
      <dgm:spPr/>
      <dgm:t>
        <a:bodyPr/>
        <a:lstStyle/>
        <a:p>
          <a:endParaRPr lang="en-US"/>
        </a:p>
      </dgm:t>
    </dgm:pt>
    <dgm:pt modelId="{3955760C-042E-4239-B881-1F212F00CC06}" type="pres">
      <dgm:prSet presAssocID="{A7D9452E-C5EE-49D7-8F5D-CB38607BFC5E}" presName="cycleMatrixDiagram" presStyleCnt="0">
        <dgm:presLayoutVars>
          <dgm:chMax val="1"/>
          <dgm:dir/>
          <dgm:animLvl val="lvl"/>
          <dgm:resizeHandles val="exact"/>
        </dgm:presLayoutVars>
      </dgm:prSet>
      <dgm:spPr/>
      <dgm:t>
        <a:bodyPr/>
        <a:lstStyle/>
        <a:p>
          <a:endParaRPr lang="en-US"/>
        </a:p>
      </dgm:t>
    </dgm:pt>
    <dgm:pt modelId="{D1276E6A-C461-4D6D-A644-02DC9BEA6DA1}" type="pres">
      <dgm:prSet presAssocID="{A7D9452E-C5EE-49D7-8F5D-CB38607BFC5E}" presName="children" presStyleCnt="0"/>
      <dgm:spPr/>
    </dgm:pt>
    <dgm:pt modelId="{348E11EC-1107-4C33-A3BE-1C7E9C2785FB}" type="pres">
      <dgm:prSet presAssocID="{A7D9452E-C5EE-49D7-8F5D-CB38607BFC5E}" presName="child1group" presStyleCnt="0"/>
      <dgm:spPr/>
    </dgm:pt>
    <dgm:pt modelId="{E7E13E64-ECFF-4977-810F-67BD32DDBC7B}" type="pres">
      <dgm:prSet presAssocID="{A7D9452E-C5EE-49D7-8F5D-CB38607BFC5E}" presName="child1" presStyleLbl="bgAcc1" presStyleIdx="0" presStyleCnt="2" custScaleX="159642" custScaleY="126451" custLinFactNeighborX="-47226" custLinFactNeighborY="5300"/>
      <dgm:spPr/>
      <dgm:t>
        <a:bodyPr/>
        <a:lstStyle/>
        <a:p>
          <a:endParaRPr lang="en-US"/>
        </a:p>
      </dgm:t>
    </dgm:pt>
    <dgm:pt modelId="{094C999B-F84B-40BF-9D95-3682D81163BA}" type="pres">
      <dgm:prSet presAssocID="{A7D9452E-C5EE-49D7-8F5D-CB38607BFC5E}" presName="child1Text" presStyleLbl="bgAcc1" presStyleIdx="0" presStyleCnt="2">
        <dgm:presLayoutVars>
          <dgm:bulletEnabled val="1"/>
        </dgm:presLayoutVars>
      </dgm:prSet>
      <dgm:spPr/>
      <dgm:t>
        <a:bodyPr/>
        <a:lstStyle/>
        <a:p>
          <a:endParaRPr lang="en-US"/>
        </a:p>
      </dgm:t>
    </dgm:pt>
    <dgm:pt modelId="{79D693E7-CC53-401E-94F3-96AEE2294DA1}" type="pres">
      <dgm:prSet presAssocID="{A7D9452E-C5EE-49D7-8F5D-CB38607BFC5E}" presName="child4group" presStyleCnt="0"/>
      <dgm:spPr/>
    </dgm:pt>
    <dgm:pt modelId="{15D77CCD-574E-40F1-BBF6-598147B568E7}" type="pres">
      <dgm:prSet presAssocID="{A7D9452E-C5EE-49D7-8F5D-CB38607BFC5E}" presName="child4" presStyleLbl="bgAcc1" presStyleIdx="1" presStyleCnt="2" custScaleX="137612" custScaleY="101786" custLinFactNeighborX="-19485" custLinFactNeighborY="3716"/>
      <dgm:spPr/>
      <dgm:t>
        <a:bodyPr/>
        <a:lstStyle/>
        <a:p>
          <a:endParaRPr lang="en-US"/>
        </a:p>
      </dgm:t>
    </dgm:pt>
    <dgm:pt modelId="{2385320D-3F0B-4B09-97F0-A7FC00F5C947}" type="pres">
      <dgm:prSet presAssocID="{A7D9452E-C5EE-49D7-8F5D-CB38607BFC5E}" presName="child4Text" presStyleLbl="bgAcc1" presStyleIdx="1" presStyleCnt="2">
        <dgm:presLayoutVars>
          <dgm:bulletEnabled val="1"/>
        </dgm:presLayoutVars>
      </dgm:prSet>
      <dgm:spPr/>
      <dgm:t>
        <a:bodyPr/>
        <a:lstStyle/>
        <a:p>
          <a:endParaRPr lang="en-US"/>
        </a:p>
      </dgm:t>
    </dgm:pt>
    <dgm:pt modelId="{C52688FE-6006-4722-8C19-F931B55C014C}" type="pres">
      <dgm:prSet presAssocID="{A7D9452E-C5EE-49D7-8F5D-CB38607BFC5E}" presName="childPlaceholder" presStyleCnt="0"/>
      <dgm:spPr/>
    </dgm:pt>
    <dgm:pt modelId="{A5CF131D-37EB-4227-8C83-E5986DAAEE4F}" type="pres">
      <dgm:prSet presAssocID="{A7D9452E-C5EE-49D7-8F5D-CB38607BFC5E}" presName="circle" presStyleCnt="0"/>
      <dgm:spPr/>
    </dgm:pt>
    <dgm:pt modelId="{8DD53598-5A8C-4F4D-8C52-142B1C81262C}" type="pres">
      <dgm:prSet presAssocID="{A7D9452E-C5EE-49D7-8F5D-CB38607BFC5E}" presName="quadrant1" presStyleLbl="node1" presStyleIdx="0" presStyleCnt="4" custScaleY="102789">
        <dgm:presLayoutVars>
          <dgm:chMax val="1"/>
          <dgm:bulletEnabled val="1"/>
        </dgm:presLayoutVars>
      </dgm:prSet>
      <dgm:spPr/>
      <dgm:t>
        <a:bodyPr/>
        <a:lstStyle/>
        <a:p>
          <a:endParaRPr lang="en-US"/>
        </a:p>
      </dgm:t>
    </dgm:pt>
    <dgm:pt modelId="{78A68CA0-AEC2-4FE7-9D0E-4E2CBD5911B8}" type="pres">
      <dgm:prSet presAssocID="{A7D9452E-C5EE-49D7-8F5D-CB38607BFC5E}" presName="quadrant2" presStyleLbl="node1" presStyleIdx="1" presStyleCnt="4">
        <dgm:presLayoutVars>
          <dgm:chMax val="1"/>
          <dgm:bulletEnabled val="1"/>
        </dgm:presLayoutVars>
      </dgm:prSet>
      <dgm:spPr/>
      <dgm:t>
        <a:bodyPr/>
        <a:lstStyle/>
        <a:p>
          <a:endParaRPr lang="en-US"/>
        </a:p>
      </dgm:t>
    </dgm:pt>
    <dgm:pt modelId="{F85FF017-8A6B-4F02-B481-7E8B73BB6241}" type="pres">
      <dgm:prSet presAssocID="{A7D9452E-C5EE-49D7-8F5D-CB38607BFC5E}" presName="quadrant3" presStyleLbl="node1" presStyleIdx="2" presStyleCnt="4">
        <dgm:presLayoutVars>
          <dgm:chMax val="1"/>
          <dgm:bulletEnabled val="1"/>
        </dgm:presLayoutVars>
      </dgm:prSet>
      <dgm:spPr/>
      <dgm:t>
        <a:bodyPr/>
        <a:lstStyle/>
        <a:p>
          <a:endParaRPr lang="en-US"/>
        </a:p>
      </dgm:t>
    </dgm:pt>
    <dgm:pt modelId="{9BEE4357-71DC-45B0-93E1-B4F083D6EECB}" type="pres">
      <dgm:prSet presAssocID="{A7D9452E-C5EE-49D7-8F5D-CB38607BFC5E}" presName="quadrant4" presStyleLbl="node1" presStyleIdx="3" presStyleCnt="4">
        <dgm:presLayoutVars>
          <dgm:chMax val="1"/>
          <dgm:bulletEnabled val="1"/>
        </dgm:presLayoutVars>
      </dgm:prSet>
      <dgm:spPr/>
      <dgm:t>
        <a:bodyPr/>
        <a:lstStyle/>
        <a:p>
          <a:endParaRPr lang="en-US"/>
        </a:p>
      </dgm:t>
    </dgm:pt>
    <dgm:pt modelId="{9F7E5835-B6E2-4130-8231-13E37C000331}" type="pres">
      <dgm:prSet presAssocID="{A7D9452E-C5EE-49D7-8F5D-CB38607BFC5E}" presName="quadrantPlaceholder" presStyleCnt="0"/>
      <dgm:spPr/>
    </dgm:pt>
    <dgm:pt modelId="{2FEC029D-3887-4071-B749-E4115895D9EB}" type="pres">
      <dgm:prSet presAssocID="{A7D9452E-C5EE-49D7-8F5D-CB38607BFC5E}" presName="center1" presStyleLbl="fgShp" presStyleIdx="0" presStyleCnt="2"/>
      <dgm:spPr/>
    </dgm:pt>
    <dgm:pt modelId="{44B5EBA1-C19F-469B-B87F-A54E7352EED4}" type="pres">
      <dgm:prSet presAssocID="{A7D9452E-C5EE-49D7-8F5D-CB38607BFC5E}" presName="center2" presStyleLbl="fgShp" presStyleIdx="1" presStyleCnt="2"/>
      <dgm:spPr/>
    </dgm:pt>
  </dgm:ptLst>
  <dgm:cxnLst>
    <dgm:cxn modelId="{8CD88047-6F7A-4C57-84A2-1ED9E12AF79B}" type="presOf" srcId="{2AF2B9AA-7A32-4587-97AB-B2F9CA83AB8D}" destId="{094C999B-F84B-40BF-9D95-3682D81163BA}" srcOrd="1" destOrd="0" presId="urn:microsoft.com/office/officeart/2005/8/layout/cycle4"/>
    <dgm:cxn modelId="{D9014D4C-775C-4F49-8EAE-9DE4E9E83B1A}" type="presOf" srcId="{4F3AF621-4912-4227-B4E8-0D5DE8C78518}" destId="{094C999B-F84B-40BF-9D95-3682D81163BA}" srcOrd="1" destOrd="3" presId="urn:microsoft.com/office/officeart/2005/8/layout/cycle4"/>
    <dgm:cxn modelId="{04AF183B-1BB2-4112-98B3-08302A5653A7}" type="presOf" srcId="{D6932E07-E0F8-4746-9D7E-CEE9F1364C31}" destId="{9BEE4357-71DC-45B0-93E1-B4F083D6EECB}" srcOrd="0" destOrd="0" presId="urn:microsoft.com/office/officeart/2005/8/layout/cycle4"/>
    <dgm:cxn modelId="{32E83488-DC8C-4429-A0EF-B6B420480D74}" type="presOf" srcId="{438B9954-5866-4C88-A130-1DB5F665B00D}" destId="{8DD53598-5A8C-4F4D-8C52-142B1C81262C}" srcOrd="0" destOrd="0" presId="urn:microsoft.com/office/officeart/2005/8/layout/cycle4"/>
    <dgm:cxn modelId="{8CF2DBCE-E9F6-459A-B5D8-EC4B6B597C97}" srcId="{A7D9452E-C5EE-49D7-8F5D-CB38607BFC5E}" destId="{438B9954-5866-4C88-A130-1DB5F665B00D}" srcOrd="0" destOrd="0" parTransId="{9726108D-7632-4170-8410-A8E38D1977B9}" sibTransId="{1BA079B2-DE6B-49AC-B597-7889E78D4487}"/>
    <dgm:cxn modelId="{7E1C101B-2229-4ECF-B221-B0FD8966356D}" srcId="{A7D9452E-C5EE-49D7-8F5D-CB38607BFC5E}" destId="{23B3785D-22B2-4F44-AA9D-006072C51948}" srcOrd="2" destOrd="0" parTransId="{30480143-AA16-4EC9-BCF9-6FAAC88F81F7}" sibTransId="{D94AD084-D77E-4A97-BAF5-416006629816}"/>
    <dgm:cxn modelId="{A0755D9D-0875-4133-AF27-6B375E1275C7}" type="presOf" srcId="{A7D9452E-C5EE-49D7-8F5D-CB38607BFC5E}" destId="{3955760C-042E-4239-B881-1F212F00CC06}" srcOrd="0" destOrd="0" presId="urn:microsoft.com/office/officeart/2005/8/layout/cycle4"/>
    <dgm:cxn modelId="{A5476A0E-15A6-42FD-AD16-E075659108F4}" srcId="{A7D9452E-C5EE-49D7-8F5D-CB38607BFC5E}" destId="{EFF91852-4259-447E-9268-BC97316C97B7}" srcOrd="5" destOrd="0" parTransId="{A671FC0D-E006-4F35-ADB7-B42F1E49A7EB}" sibTransId="{69BAEDF3-B255-4603-B182-DEC42FCD3443}"/>
    <dgm:cxn modelId="{5846C359-0777-4704-A9B2-73E248FF3879}" srcId="{438B9954-5866-4C88-A130-1DB5F665B00D}" destId="{FF57484F-7646-4DFE-A351-DFD38AD3AE71}" srcOrd="2" destOrd="0" parTransId="{054D4594-6F2C-4A8D-B103-181169058483}" sibTransId="{C091B8AC-2F79-4757-87D9-6120FF367691}"/>
    <dgm:cxn modelId="{704B9D25-317A-468C-A284-DBFA8BBCEF5A}" type="presOf" srcId="{57702B43-8889-4696-83AC-3083407885C8}" destId="{15D77CCD-574E-40F1-BBF6-598147B568E7}" srcOrd="0" destOrd="1" presId="urn:microsoft.com/office/officeart/2005/8/layout/cycle4"/>
    <dgm:cxn modelId="{4D8671A2-B5AE-4427-BE8C-DC1BE3ACA6BA}" type="presOf" srcId="{23B3785D-22B2-4F44-AA9D-006072C51948}" destId="{F85FF017-8A6B-4F02-B481-7E8B73BB6241}" srcOrd="0" destOrd="0" presId="urn:microsoft.com/office/officeart/2005/8/layout/cycle4"/>
    <dgm:cxn modelId="{35C60E51-FDB4-4A02-8547-CBB4D75A0E88}" type="presOf" srcId="{D1B16CDE-2382-43B5-A4CD-7284CF9671B8}" destId="{15D77CCD-574E-40F1-BBF6-598147B568E7}" srcOrd="0" destOrd="0" presId="urn:microsoft.com/office/officeart/2005/8/layout/cycle4"/>
    <dgm:cxn modelId="{48846E60-9761-4AB5-B2BC-8EFED176BA36}" type="presOf" srcId="{D1B16CDE-2382-43B5-A4CD-7284CF9671B8}" destId="{2385320D-3F0B-4B09-97F0-A7FC00F5C947}" srcOrd="1" destOrd="0" presId="urn:microsoft.com/office/officeart/2005/8/layout/cycle4"/>
    <dgm:cxn modelId="{6461F3AF-8381-4BF0-BD7C-89C31BDA26D2}" srcId="{D6932E07-E0F8-4746-9D7E-CEE9F1364C31}" destId="{9FCA0206-C435-4228-8479-2F7D7986BA95}" srcOrd="2" destOrd="0" parTransId="{AD45ED19-093D-487F-9C04-ED63C193732E}" sibTransId="{04837958-6C7A-49C4-ACDE-22869834D5C4}"/>
    <dgm:cxn modelId="{98A9EC56-9673-43A5-BAA7-9F664968997D}" type="presOf" srcId="{57702B43-8889-4696-83AC-3083407885C8}" destId="{2385320D-3F0B-4B09-97F0-A7FC00F5C947}" srcOrd="1" destOrd="1" presId="urn:microsoft.com/office/officeart/2005/8/layout/cycle4"/>
    <dgm:cxn modelId="{8AD3D585-A8DF-4326-90BF-5D14487C97F3}" srcId="{D6932E07-E0F8-4746-9D7E-CEE9F1364C31}" destId="{D1B16CDE-2382-43B5-A4CD-7284CF9671B8}" srcOrd="0" destOrd="0" parTransId="{0A38623F-7EF9-4AF6-9E21-8EC972843200}" sibTransId="{EA61134A-8CF2-4FDC-822E-1639F895CFC1}"/>
    <dgm:cxn modelId="{47A9834B-830E-4842-82BD-97CF741DE010}" srcId="{A7D9452E-C5EE-49D7-8F5D-CB38607BFC5E}" destId="{D6932E07-E0F8-4746-9D7E-CEE9F1364C31}" srcOrd="3" destOrd="0" parTransId="{0CE3EE0A-9646-4995-9399-9BE546B70920}" sibTransId="{477F4C2E-0B1C-44FF-9E05-DDDDE080D927}"/>
    <dgm:cxn modelId="{73F4763A-7A69-489E-8E4F-52EA148006A0}" type="presOf" srcId="{8C6CBDFF-C4E9-4340-9D34-11408B6B5B51}" destId="{E7E13E64-ECFF-4977-810F-67BD32DDBC7B}" srcOrd="0" destOrd="4" presId="urn:microsoft.com/office/officeart/2005/8/layout/cycle4"/>
    <dgm:cxn modelId="{38D5A2C0-20D9-46D4-8028-D6C575D2C54D}" srcId="{438B9954-5866-4C88-A130-1DB5F665B00D}" destId="{8C6CBDFF-C4E9-4340-9D34-11408B6B5B51}" srcOrd="4" destOrd="0" parTransId="{6248A241-E278-43B3-907A-52CDEB797F5D}" sibTransId="{1110B93C-BE3A-471E-A4D4-8CF079067022}"/>
    <dgm:cxn modelId="{6EA26D83-2FFC-4372-8DD9-D4962B5E0B0A}" srcId="{438B9954-5866-4C88-A130-1DB5F665B00D}" destId="{4F3AF621-4912-4227-B4E8-0D5DE8C78518}" srcOrd="3" destOrd="0" parTransId="{6E2F29E0-09F3-46ED-94EA-AA01BEDEB9A3}" sibTransId="{3E46F5FF-0ABE-4576-B670-6D1B318062D1}"/>
    <dgm:cxn modelId="{9CEFAEBE-A386-4789-9B1B-E80CDC2707BD}" type="presOf" srcId="{9FCA0206-C435-4228-8479-2F7D7986BA95}" destId="{2385320D-3F0B-4B09-97F0-A7FC00F5C947}" srcOrd="1" destOrd="2" presId="urn:microsoft.com/office/officeart/2005/8/layout/cycle4"/>
    <dgm:cxn modelId="{A4CC5C5F-0DC9-4299-BF9D-BA0B47142189}" type="presOf" srcId="{FF57484F-7646-4DFE-A351-DFD38AD3AE71}" destId="{094C999B-F84B-40BF-9D95-3682D81163BA}" srcOrd="1" destOrd="2" presId="urn:microsoft.com/office/officeart/2005/8/layout/cycle4"/>
    <dgm:cxn modelId="{7C6C4D99-FE1B-4580-BEF8-6CD8FFD3ED1A}" type="presOf" srcId="{8116C34A-D6A0-45D0-B31F-9DE4ECEFCE30}" destId="{094C999B-F84B-40BF-9D95-3682D81163BA}" srcOrd="1" destOrd="1" presId="urn:microsoft.com/office/officeart/2005/8/layout/cycle4"/>
    <dgm:cxn modelId="{75CF8963-B513-4AD4-A7D1-9329FA638662}" srcId="{A7D9452E-C5EE-49D7-8F5D-CB38607BFC5E}" destId="{9704143F-CB9B-409B-B26D-F75FE1A8CE17}" srcOrd="4" destOrd="0" parTransId="{EECD3F37-A29A-401A-BD6C-87E9FFF937F8}" sibTransId="{E4ED1A94-765C-4F6A-A53B-468E8A6B9401}"/>
    <dgm:cxn modelId="{77E49648-10CF-434A-AF24-D96A9BE6E7FB}" type="presOf" srcId="{8116C34A-D6A0-45D0-B31F-9DE4ECEFCE30}" destId="{E7E13E64-ECFF-4977-810F-67BD32DDBC7B}" srcOrd="0" destOrd="1" presId="urn:microsoft.com/office/officeart/2005/8/layout/cycle4"/>
    <dgm:cxn modelId="{755FAF98-ECAF-4437-9592-D7DA9D0E6E41}" srcId="{438B9954-5866-4C88-A130-1DB5F665B00D}" destId="{2AF2B9AA-7A32-4587-97AB-B2F9CA83AB8D}" srcOrd="0" destOrd="0" parTransId="{7DB04019-2950-4424-B033-E92C63FE5D14}" sibTransId="{158A0F2B-BB7D-4177-8997-75E7C1D09725}"/>
    <dgm:cxn modelId="{BC4369C1-FE66-4267-AC60-6C41445143F4}" srcId="{438B9954-5866-4C88-A130-1DB5F665B00D}" destId="{8116C34A-D6A0-45D0-B31F-9DE4ECEFCE30}" srcOrd="1" destOrd="0" parTransId="{DE6CC361-59D7-487E-BB8E-43A5518A97F5}" sibTransId="{EBD34C8F-B688-4965-B21F-3B3391F63E1B}"/>
    <dgm:cxn modelId="{8A914B21-F661-48D2-A240-68C749FD0B74}" type="presOf" srcId="{9A3426A7-5A79-4EC2-8CA9-68E28C3BC7E3}" destId="{78A68CA0-AEC2-4FE7-9D0E-4E2CBD5911B8}" srcOrd="0" destOrd="0" presId="urn:microsoft.com/office/officeart/2005/8/layout/cycle4"/>
    <dgm:cxn modelId="{6E5E83FE-6097-420F-AB15-C95DFE326CFF}" srcId="{D6932E07-E0F8-4746-9D7E-CEE9F1364C31}" destId="{57702B43-8889-4696-83AC-3083407885C8}" srcOrd="1" destOrd="0" parTransId="{4C2125CF-71B4-4B77-91A2-3831B860DB99}" sibTransId="{3CA019BC-4228-4259-B6AE-81E37C8ED69F}"/>
    <dgm:cxn modelId="{9F737CD1-DE5E-4141-88AE-A28FC0096D19}" type="presOf" srcId="{9FCA0206-C435-4228-8479-2F7D7986BA95}" destId="{15D77CCD-574E-40F1-BBF6-598147B568E7}" srcOrd="0" destOrd="2" presId="urn:microsoft.com/office/officeart/2005/8/layout/cycle4"/>
    <dgm:cxn modelId="{EFF5D201-F199-4E85-A838-98EADDA41817}" srcId="{9704143F-CB9B-409B-B26D-F75FE1A8CE17}" destId="{87DCF801-5871-4016-A570-EDED0D7BB7D2}" srcOrd="0" destOrd="0" parTransId="{E82D2B26-0E99-4AAC-8F87-2D9968E9D2A4}" sibTransId="{AC3D27B1-5C10-4254-AF34-C1DB239631F6}"/>
    <dgm:cxn modelId="{BE705A61-65EE-42BD-9753-996DAAF59810}" type="presOf" srcId="{4F3AF621-4912-4227-B4E8-0D5DE8C78518}" destId="{E7E13E64-ECFF-4977-810F-67BD32DDBC7B}" srcOrd="0" destOrd="3" presId="urn:microsoft.com/office/officeart/2005/8/layout/cycle4"/>
    <dgm:cxn modelId="{2EFF26B2-7499-45E1-8914-BB974B4818B8}" srcId="{A7D9452E-C5EE-49D7-8F5D-CB38607BFC5E}" destId="{9A3426A7-5A79-4EC2-8CA9-68E28C3BC7E3}" srcOrd="1" destOrd="0" parTransId="{2B2D73AE-510A-4238-ABA8-C8F5FD5B2073}" sibTransId="{329B37D2-5707-440B-8DA0-E020F1797BCE}"/>
    <dgm:cxn modelId="{BDCDCA25-74D4-4D51-B0A3-2BFDE5789C99}" type="presOf" srcId="{2AF2B9AA-7A32-4587-97AB-B2F9CA83AB8D}" destId="{E7E13E64-ECFF-4977-810F-67BD32DDBC7B}" srcOrd="0" destOrd="0" presId="urn:microsoft.com/office/officeart/2005/8/layout/cycle4"/>
    <dgm:cxn modelId="{6480B97E-4DC2-4C44-B180-DA2A45FC64D8}" type="presOf" srcId="{FF57484F-7646-4DFE-A351-DFD38AD3AE71}" destId="{E7E13E64-ECFF-4977-810F-67BD32DDBC7B}" srcOrd="0" destOrd="2" presId="urn:microsoft.com/office/officeart/2005/8/layout/cycle4"/>
    <dgm:cxn modelId="{8F64CDC2-B486-4825-AA23-3334C704E1E4}" srcId="{9704143F-CB9B-409B-B26D-F75FE1A8CE17}" destId="{B9EC0F2B-7CFF-4FA2-A400-76DEF7BEA254}" srcOrd="1" destOrd="0" parTransId="{8843DD6F-1D10-4E15-AA17-9B5BABD36074}" sibTransId="{BF719A3B-B0D2-4B81-B368-1E6ACE7A0F68}"/>
    <dgm:cxn modelId="{A29A6D4C-0638-4C98-9E37-417A2DBC5F1A}" type="presOf" srcId="{8C6CBDFF-C4E9-4340-9D34-11408B6B5B51}" destId="{094C999B-F84B-40BF-9D95-3682D81163BA}" srcOrd="1" destOrd="4" presId="urn:microsoft.com/office/officeart/2005/8/layout/cycle4"/>
    <dgm:cxn modelId="{3913FE45-BC48-4166-8F93-4D840CC9DEA5}" type="presParOf" srcId="{3955760C-042E-4239-B881-1F212F00CC06}" destId="{D1276E6A-C461-4D6D-A644-02DC9BEA6DA1}" srcOrd="0" destOrd="0" presId="urn:microsoft.com/office/officeart/2005/8/layout/cycle4"/>
    <dgm:cxn modelId="{330D2960-3023-453E-8101-7B5879C17000}" type="presParOf" srcId="{D1276E6A-C461-4D6D-A644-02DC9BEA6DA1}" destId="{348E11EC-1107-4C33-A3BE-1C7E9C2785FB}" srcOrd="0" destOrd="0" presId="urn:microsoft.com/office/officeart/2005/8/layout/cycle4"/>
    <dgm:cxn modelId="{30D45FE1-28CA-4CBF-BF21-BBE582F24328}" type="presParOf" srcId="{348E11EC-1107-4C33-A3BE-1C7E9C2785FB}" destId="{E7E13E64-ECFF-4977-810F-67BD32DDBC7B}" srcOrd="0" destOrd="0" presId="urn:microsoft.com/office/officeart/2005/8/layout/cycle4"/>
    <dgm:cxn modelId="{15AC6F02-0151-4775-AF99-8DBF96F0B8B8}" type="presParOf" srcId="{348E11EC-1107-4C33-A3BE-1C7E9C2785FB}" destId="{094C999B-F84B-40BF-9D95-3682D81163BA}" srcOrd="1" destOrd="0" presId="urn:microsoft.com/office/officeart/2005/8/layout/cycle4"/>
    <dgm:cxn modelId="{9793DDD5-6FD9-49A1-8A76-FD5DC84C7160}" type="presParOf" srcId="{D1276E6A-C461-4D6D-A644-02DC9BEA6DA1}" destId="{79D693E7-CC53-401E-94F3-96AEE2294DA1}" srcOrd="1" destOrd="0" presId="urn:microsoft.com/office/officeart/2005/8/layout/cycle4"/>
    <dgm:cxn modelId="{6C60E110-A49F-4D65-96C4-ECD1D9D8E907}" type="presParOf" srcId="{79D693E7-CC53-401E-94F3-96AEE2294DA1}" destId="{15D77CCD-574E-40F1-BBF6-598147B568E7}" srcOrd="0" destOrd="0" presId="urn:microsoft.com/office/officeart/2005/8/layout/cycle4"/>
    <dgm:cxn modelId="{3D6CDE4B-D959-44BF-A335-46BFC97964F9}" type="presParOf" srcId="{79D693E7-CC53-401E-94F3-96AEE2294DA1}" destId="{2385320D-3F0B-4B09-97F0-A7FC00F5C947}" srcOrd="1" destOrd="0" presId="urn:microsoft.com/office/officeart/2005/8/layout/cycle4"/>
    <dgm:cxn modelId="{7E4BCA7D-8A7D-4E1D-B0BF-271BC6C84075}" type="presParOf" srcId="{D1276E6A-C461-4D6D-A644-02DC9BEA6DA1}" destId="{C52688FE-6006-4722-8C19-F931B55C014C}" srcOrd="2" destOrd="0" presId="urn:microsoft.com/office/officeart/2005/8/layout/cycle4"/>
    <dgm:cxn modelId="{67C6A12C-5881-4839-AD91-470479317494}" type="presParOf" srcId="{3955760C-042E-4239-B881-1F212F00CC06}" destId="{A5CF131D-37EB-4227-8C83-E5986DAAEE4F}" srcOrd="1" destOrd="0" presId="urn:microsoft.com/office/officeart/2005/8/layout/cycle4"/>
    <dgm:cxn modelId="{6C2D15AF-13CB-4CD2-BE67-664869FDDCF4}" type="presParOf" srcId="{A5CF131D-37EB-4227-8C83-E5986DAAEE4F}" destId="{8DD53598-5A8C-4F4D-8C52-142B1C81262C}" srcOrd="0" destOrd="0" presId="urn:microsoft.com/office/officeart/2005/8/layout/cycle4"/>
    <dgm:cxn modelId="{4358E3F3-E08A-4FCC-AA78-FA832BD976A5}" type="presParOf" srcId="{A5CF131D-37EB-4227-8C83-E5986DAAEE4F}" destId="{78A68CA0-AEC2-4FE7-9D0E-4E2CBD5911B8}" srcOrd="1" destOrd="0" presId="urn:microsoft.com/office/officeart/2005/8/layout/cycle4"/>
    <dgm:cxn modelId="{46459316-F11E-49CD-8F50-8EDFFBB8B04D}" type="presParOf" srcId="{A5CF131D-37EB-4227-8C83-E5986DAAEE4F}" destId="{F85FF017-8A6B-4F02-B481-7E8B73BB6241}" srcOrd="2" destOrd="0" presId="urn:microsoft.com/office/officeart/2005/8/layout/cycle4"/>
    <dgm:cxn modelId="{5BEEDB03-FA0E-4EF2-B127-9FD1E3B63B02}" type="presParOf" srcId="{A5CF131D-37EB-4227-8C83-E5986DAAEE4F}" destId="{9BEE4357-71DC-45B0-93E1-B4F083D6EECB}" srcOrd="3" destOrd="0" presId="urn:microsoft.com/office/officeart/2005/8/layout/cycle4"/>
    <dgm:cxn modelId="{FA4E5B0B-CA71-45D7-87B1-2CD60E7BCC1D}" type="presParOf" srcId="{A5CF131D-37EB-4227-8C83-E5986DAAEE4F}" destId="{9F7E5835-B6E2-4130-8231-13E37C000331}" srcOrd="4" destOrd="0" presId="urn:microsoft.com/office/officeart/2005/8/layout/cycle4"/>
    <dgm:cxn modelId="{6C299EAC-D705-4D9B-A853-15D8E43AA348}" type="presParOf" srcId="{3955760C-042E-4239-B881-1F212F00CC06}" destId="{2FEC029D-3887-4071-B749-E4115895D9EB}" srcOrd="2" destOrd="0" presId="urn:microsoft.com/office/officeart/2005/8/layout/cycle4"/>
    <dgm:cxn modelId="{E8B60E37-BF30-442B-B478-EDEDC9817274}" type="presParOf" srcId="{3955760C-042E-4239-B881-1F212F00CC06}" destId="{44B5EBA1-C19F-469B-B87F-A54E7352EED4}"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EA6F6A-2193-48C1-8308-A303CA84E466}" type="doc">
      <dgm:prSet loTypeId="urn:microsoft.com/office/officeart/2005/8/layout/vList6" loCatId="list" qsTypeId="urn:microsoft.com/office/officeart/2005/8/quickstyle/3d4" qsCatId="3D" csTypeId="urn:microsoft.com/office/officeart/2005/8/colors/accent1_4" csCatId="accent1" phldr="1"/>
      <dgm:spPr/>
      <dgm:t>
        <a:bodyPr/>
        <a:lstStyle/>
        <a:p>
          <a:endParaRPr lang="en-US"/>
        </a:p>
      </dgm:t>
    </dgm:pt>
    <dgm:pt modelId="{D1625F14-A297-43CD-A44A-89C6D17509CD}">
      <dgm:prSet phldrT="[Text]"/>
      <dgm:spPr>
        <a:solidFill>
          <a:srgbClr val="3399FF"/>
        </a:solidFill>
      </dgm:spPr>
      <dgm:t>
        <a:bodyPr/>
        <a:lstStyle/>
        <a:p>
          <a:r>
            <a:rPr lang="en-US" dirty="0"/>
            <a:t>The theme of 2022 edition was "Strengthening Europe's Ports".</a:t>
          </a:r>
        </a:p>
      </dgm:t>
    </dgm:pt>
    <dgm:pt modelId="{6E6E574D-6752-4C1E-97BA-8CABD88DE648}" type="parTrans" cxnId="{CE99DFDF-73A0-49CD-B51E-D638D933D80A}">
      <dgm:prSet/>
      <dgm:spPr/>
      <dgm:t>
        <a:bodyPr/>
        <a:lstStyle/>
        <a:p>
          <a:endParaRPr lang="en-US"/>
        </a:p>
      </dgm:t>
    </dgm:pt>
    <dgm:pt modelId="{F79D9C94-D23B-4D5F-80BD-BAD55B85F61B}" type="sibTrans" cxnId="{CE99DFDF-73A0-49CD-B51E-D638D933D80A}">
      <dgm:prSet/>
      <dgm:spPr/>
      <dgm:t>
        <a:bodyPr/>
        <a:lstStyle/>
        <a:p>
          <a:endParaRPr lang="en-US"/>
        </a:p>
      </dgm:t>
    </dgm:pt>
    <dgm:pt modelId="{CD3D3E56-C946-4FD0-8A7F-3E349A7D86E5}">
      <dgm:prSet phldrT="[Text]"/>
      <dgm:spPr/>
      <dgm:t>
        <a:bodyPr/>
        <a:lstStyle/>
        <a:p>
          <a:r>
            <a:rPr lang="en-US" dirty="0"/>
            <a:t>The conference featured a range of keynote speakers and experts, but also provided an excellent platform for discussions and exchanges between port professionals, port stakeholders, academics and EU policy makers.</a:t>
          </a:r>
        </a:p>
      </dgm:t>
    </dgm:pt>
    <dgm:pt modelId="{7A8A94B9-E50E-4AE2-9E33-D2CFC9757A80}" type="parTrans" cxnId="{4337738A-0E0F-4FC2-84EC-7091F909A748}">
      <dgm:prSet/>
      <dgm:spPr/>
      <dgm:t>
        <a:bodyPr/>
        <a:lstStyle/>
        <a:p>
          <a:endParaRPr lang="en-US"/>
        </a:p>
      </dgm:t>
    </dgm:pt>
    <dgm:pt modelId="{02488207-7025-43CB-B9CA-3410FD8D2232}" type="sibTrans" cxnId="{4337738A-0E0F-4FC2-84EC-7091F909A748}">
      <dgm:prSet/>
      <dgm:spPr/>
      <dgm:t>
        <a:bodyPr/>
        <a:lstStyle/>
        <a:p>
          <a:endParaRPr lang="en-US"/>
        </a:p>
      </dgm:t>
    </dgm:pt>
    <dgm:pt modelId="{7D078112-9A9A-4D92-82DE-D0D395AE614D}">
      <dgm:prSet/>
      <dgm:spPr/>
      <dgm:t>
        <a:bodyPr/>
        <a:lstStyle/>
        <a:p>
          <a:r>
            <a:rPr lang="en-US" dirty="0"/>
            <a:t>During the year 2022, the </a:t>
          </a:r>
          <a:r>
            <a:rPr lang="en-US" dirty="0" err="1"/>
            <a:t>Durrës</a:t>
          </a:r>
          <a:r>
            <a:rPr lang="en-US" dirty="0"/>
            <a:t> Port Authority was represented by 4 high level MANAGERIAL STAFF.</a:t>
          </a:r>
        </a:p>
      </dgm:t>
    </dgm:pt>
    <dgm:pt modelId="{21B6300A-DEEC-4DD5-895D-423D6A13C6DA}" type="parTrans" cxnId="{3A37085A-B0B4-4974-92AE-8517FEFD1185}">
      <dgm:prSet/>
      <dgm:spPr/>
      <dgm:t>
        <a:bodyPr/>
        <a:lstStyle/>
        <a:p>
          <a:endParaRPr lang="en-US"/>
        </a:p>
      </dgm:t>
    </dgm:pt>
    <dgm:pt modelId="{2B8A11A4-3516-41DB-9030-536E35531FDE}" type="sibTrans" cxnId="{3A37085A-B0B4-4974-92AE-8517FEFD1185}">
      <dgm:prSet/>
      <dgm:spPr/>
      <dgm:t>
        <a:bodyPr/>
        <a:lstStyle/>
        <a:p>
          <a:endParaRPr lang="en-US"/>
        </a:p>
      </dgm:t>
    </dgm:pt>
    <dgm:pt modelId="{A11860ED-06AF-4C9D-8290-4B02DA480AB1}">
      <dgm:prSet/>
      <dgm:spPr/>
      <dgm:t>
        <a:bodyPr/>
        <a:lstStyle/>
        <a:p>
          <a:endParaRPr lang="en-US" dirty="0"/>
        </a:p>
      </dgm:t>
    </dgm:pt>
    <dgm:pt modelId="{FE2446AD-3937-4BF4-A706-3756AC457812}" type="parTrans" cxnId="{3ECAA064-DEA2-4112-A3B6-90C5CC4E67CC}">
      <dgm:prSet/>
      <dgm:spPr/>
      <dgm:t>
        <a:bodyPr/>
        <a:lstStyle/>
        <a:p>
          <a:endParaRPr lang="en-US"/>
        </a:p>
      </dgm:t>
    </dgm:pt>
    <dgm:pt modelId="{21B013FE-09E4-45DE-A69F-77047ED62E6A}" type="sibTrans" cxnId="{3ECAA064-DEA2-4112-A3B6-90C5CC4E67CC}">
      <dgm:prSet/>
      <dgm:spPr/>
      <dgm:t>
        <a:bodyPr/>
        <a:lstStyle/>
        <a:p>
          <a:endParaRPr lang="en-US"/>
        </a:p>
      </dgm:t>
    </dgm:pt>
    <dgm:pt modelId="{3BB8C588-8D65-4D18-ABFD-F678D66EA21F}">
      <dgm:prSet phldrT="[Text]"/>
      <dgm:spPr/>
      <dgm:t>
        <a:bodyPr/>
        <a:lstStyle/>
        <a:p>
          <a:endParaRPr lang="en-US" dirty="0"/>
        </a:p>
      </dgm:t>
    </dgm:pt>
    <dgm:pt modelId="{89937C3C-A010-4F7F-BBB2-A278B545A833}" type="parTrans" cxnId="{7C52A497-4F14-446F-9600-EEF5A286217D}">
      <dgm:prSet/>
      <dgm:spPr/>
      <dgm:t>
        <a:bodyPr/>
        <a:lstStyle/>
        <a:p>
          <a:endParaRPr lang="en-US"/>
        </a:p>
      </dgm:t>
    </dgm:pt>
    <dgm:pt modelId="{17BA8757-6AA4-4CD7-91B4-1844D8226B89}" type="sibTrans" cxnId="{7C52A497-4F14-446F-9600-EEF5A286217D}">
      <dgm:prSet/>
      <dgm:spPr/>
      <dgm:t>
        <a:bodyPr/>
        <a:lstStyle/>
        <a:p>
          <a:endParaRPr lang="en-US"/>
        </a:p>
      </dgm:t>
    </dgm:pt>
    <dgm:pt modelId="{89CB9EB5-155C-4956-82CB-4DDAF3B2E5BC}" type="pres">
      <dgm:prSet presAssocID="{1DEA6F6A-2193-48C1-8308-A303CA84E466}" presName="Name0" presStyleCnt="0">
        <dgm:presLayoutVars>
          <dgm:dir/>
          <dgm:animLvl val="lvl"/>
          <dgm:resizeHandles/>
        </dgm:presLayoutVars>
      </dgm:prSet>
      <dgm:spPr/>
      <dgm:t>
        <a:bodyPr/>
        <a:lstStyle/>
        <a:p>
          <a:endParaRPr lang="en-US"/>
        </a:p>
      </dgm:t>
    </dgm:pt>
    <dgm:pt modelId="{6773EB5E-6B08-45D9-9DA3-229FB9729F15}" type="pres">
      <dgm:prSet presAssocID="{D1625F14-A297-43CD-A44A-89C6D17509CD}" presName="linNode" presStyleCnt="0"/>
      <dgm:spPr/>
    </dgm:pt>
    <dgm:pt modelId="{8F808214-49F5-483F-B157-CC490D8B6356}" type="pres">
      <dgm:prSet presAssocID="{D1625F14-A297-43CD-A44A-89C6D17509CD}" presName="parentShp" presStyleLbl="node1" presStyleIdx="0" presStyleCnt="1" custLinFactNeighborX="-602" custLinFactNeighborY="488">
        <dgm:presLayoutVars>
          <dgm:bulletEnabled val="1"/>
        </dgm:presLayoutVars>
      </dgm:prSet>
      <dgm:spPr/>
      <dgm:t>
        <a:bodyPr/>
        <a:lstStyle/>
        <a:p>
          <a:endParaRPr lang="en-US"/>
        </a:p>
      </dgm:t>
    </dgm:pt>
    <dgm:pt modelId="{C2DEB18F-4452-496D-B441-EEC5EB8A59C1}" type="pres">
      <dgm:prSet presAssocID="{D1625F14-A297-43CD-A44A-89C6D17509CD}" presName="childShp" presStyleLbl="bgAccFollowNode1" presStyleIdx="0" presStyleCnt="1">
        <dgm:presLayoutVars>
          <dgm:bulletEnabled val="1"/>
        </dgm:presLayoutVars>
      </dgm:prSet>
      <dgm:spPr/>
      <dgm:t>
        <a:bodyPr/>
        <a:lstStyle/>
        <a:p>
          <a:endParaRPr lang="en-US"/>
        </a:p>
      </dgm:t>
    </dgm:pt>
  </dgm:ptLst>
  <dgm:cxnLst>
    <dgm:cxn modelId="{7C52A497-4F14-446F-9600-EEF5A286217D}" srcId="{D1625F14-A297-43CD-A44A-89C6D17509CD}" destId="{3BB8C588-8D65-4D18-ABFD-F678D66EA21F}" srcOrd="1" destOrd="0" parTransId="{89937C3C-A010-4F7F-BBB2-A278B545A833}" sibTransId="{17BA8757-6AA4-4CD7-91B4-1844D8226B89}"/>
    <dgm:cxn modelId="{3A37085A-B0B4-4974-92AE-8517FEFD1185}" srcId="{D1625F14-A297-43CD-A44A-89C6D17509CD}" destId="{7D078112-9A9A-4D92-82DE-D0D395AE614D}" srcOrd="2" destOrd="0" parTransId="{21B6300A-DEEC-4DD5-895D-423D6A13C6DA}" sibTransId="{2B8A11A4-3516-41DB-9030-536E35531FDE}"/>
    <dgm:cxn modelId="{40E1125D-915F-4BBE-A9B2-FE1D62D52FD7}" type="presOf" srcId="{3BB8C588-8D65-4D18-ABFD-F678D66EA21F}" destId="{C2DEB18F-4452-496D-B441-EEC5EB8A59C1}" srcOrd="0" destOrd="1" presId="urn:microsoft.com/office/officeart/2005/8/layout/vList6"/>
    <dgm:cxn modelId="{CE99DFDF-73A0-49CD-B51E-D638D933D80A}" srcId="{1DEA6F6A-2193-48C1-8308-A303CA84E466}" destId="{D1625F14-A297-43CD-A44A-89C6D17509CD}" srcOrd="0" destOrd="0" parTransId="{6E6E574D-6752-4C1E-97BA-8CABD88DE648}" sibTransId="{F79D9C94-D23B-4D5F-80BD-BAD55B85F61B}"/>
    <dgm:cxn modelId="{48FA6567-4B8C-4FFE-97C1-A7C6B0187718}" type="presOf" srcId="{1DEA6F6A-2193-48C1-8308-A303CA84E466}" destId="{89CB9EB5-155C-4956-82CB-4DDAF3B2E5BC}" srcOrd="0" destOrd="0" presId="urn:microsoft.com/office/officeart/2005/8/layout/vList6"/>
    <dgm:cxn modelId="{0983910C-6B9F-4807-8CA3-F49299D4EF30}" type="presOf" srcId="{CD3D3E56-C946-4FD0-8A7F-3E349A7D86E5}" destId="{C2DEB18F-4452-496D-B441-EEC5EB8A59C1}" srcOrd="0" destOrd="0" presId="urn:microsoft.com/office/officeart/2005/8/layout/vList6"/>
    <dgm:cxn modelId="{4337738A-0E0F-4FC2-84EC-7091F909A748}" srcId="{D1625F14-A297-43CD-A44A-89C6D17509CD}" destId="{CD3D3E56-C946-4FD0-8A7F-3E349A7D86E5}" srcOrd="0" destOrd="0" parTransId="{7A8A94B9-E50E-4AE2-9E33-D2CFC9757A80}" sibTransId="{02488207-7025-43CB-B9CA-3410FD8D2232}"/>
    <dgm:cxn modelId="{0464B63A-35A4-4E58-A7AC-C4F989B84181}" type="presOf" srcId="{A11860ED-06AF-4C9D-8290-4B02DA480AB1}" destId="{C2DEB18F-4452-496D-B441-EEC5EB8A59C1}" srcOrd="0" destOrd="3" presId="urn:microsoft.com/office/officeart/2005/8/layout/vList6"/>
    <dgm:cxn modelId="{A707E30F-DA2E-449B-B190-7478DCDA5F17}" type="presOf" srcId="{D1625F14-A297-43CD-A44A-89C6D17509CD}" destId="{8F808214-49F5-483F-B157-CC490D8B6356}" srcOrd="0" destOrd="0" presId="urn:microsoft.com/office/officeart/2005/8/layout/vList6"/>
    <dgm:cxn modelId="{3ECAA064-DEA2-4112-A3B6-90C5CC4E67CC}" srcId="{D1625F14-A297-43CD-A44A-89C6D17509CD}" destId="{A11860ED-06AF-4C9D-8290-4B02DA480AB1}" srcOrd="3" destOrd="0" parTransId="{FE2446AD-3937-4BF4-A706-3756AC457812}" sibTransId="{21B013FE-09E4-45DE-A69F-77047ED62E6A}"/>
    <dgm:cxn modelId="{BE6E2545-36EA-474C-88CC-EFEB3BE68877}" type="presOf" srcId="{7D078112-9A9A-4D92-82DE-D0D395AE614D}" destId="{C2DEB18F-4452-496D-B441-EEC5EB8A59C1}" srcOrd="0" destOrd="2" presId="urn:microsoft.com/office/officeart/2005/8/layout/vList6"/>
    <dgm:cxn modelId="{8E5C4AC1-56B6-4660-8A4B-7439D590A99B}" type="presParOf" srcId="{89CB9EB5-155C-4956-82CB-4DDAF3B2E5BC}" destId="{6773EB5E-6B08-45D9-9DA3-229FB9729F15}" srcOrd="0" destOrd="0" presId="urn:microsoft.com/office/officeart/2005/8/layout/vList6"/>
    <dgm:cxn modelId="{7125A358-18B6-45B4-A1F5-8BCC347D708F}" type="presParOf" srcId="{6773EB5E-6B08-45D9-9DA3-229FB9729F15}" destId="{8F808214-49F5-483F-B157-CC490D8B6356}" srcOrd="0" destOrd="0" presId="urn:microsoft.com/office/officeart/2005/8/layout/vList6"/>
    <dgm:cxn modelId="{74C43319-FF30-4E4B-A7B0-856801FEF6CC}" type="presParOf" srcId="{6773EB5E-6B08-45D9-9DA3-229FB9729F15}" destId="{C2DEB18F-4452-496D-B441-EEC5EB8A59C1}"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055C0C-2D0C-4B21-946B-3E1BFB7C627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D546760D-4138-40B2-8354-BAB603C1020A}">
      <dgm:prSet/>
      <dgm:spPr>
        <a:solidFill>
          <a:srgbClr val="5692CE"/>
        </a:solidFill>
      </dgm:spPr>
      <dgm:t>
        <a:bodyPr/>
        <a:lstStyle/>
        <a:p>
          <a:r>
            <a:rPr lang="en-US" dirty="0"/>
            <a:t>35 local and foreign panelists</a:t>
          </a:r>
        </a:p>
      </dgm:t>
    </dgm:pt>
    <dgm:pt modelId="{6F622E5A-6247-4759-87B3-720AD4216645}" type="parTrans" cxnId="{58D2D1BD-E266-4798-87C1-FB09C36D5904}">
      <dgm:prSet/>
      <dgm:spPr/>
      <dgm:t>
        <a:bodyPr/>
        <a:lstStyle/>
        <a:p>
          <a:endParaRPr lang="en-US"/>
        </a:p>
      </dgm:t>
    </dgm:pt>
    <dgm:pt modelId="{CE59B92C-861A-4473-B579-F7DDE4D5344F}" type="sibTrans" cxnId="{58D2D1BD-E266-4798-87C1-FB09C36D5904}">
      <dgm:prSet/>
      <dgm:spPr/>
      <dgm:t>
        <a:bodyPr/>
        <a:lstStyle/>
        <a:p>
          <a:endParaRPr lang="en-US"/>
        </a:p>
      </dgm:t>
    </dgm:pt>
    <dgm:pt modelId="{E0F3ADF5-6581-4091-8226-86A66011F2B7}">
      <dgm:prSet/>
      <dgm:spPr>
        <a:solidFill>
          <a:srgbClr val="5692CE"/>
        </a:solidFill>
      </dgm:spPr>
      <dgm:t>
        <a:bodyPr/>
        <a:lstStyle/>
        <a:p>
          <a:r>
            <a:rPr lang="en-US"/>
            <a:t>6 panels and training sessions</a:t>
          </a:r>
        </a:p>
      </dgm:t>
    </dgm:pt>
    <dgm:pt modelId="{7D562B23-91BC-4F3D-962C-5DC960E1696F}" type="parTrans" cxnId="{0384CD6C-D488-4BAD-BD1B-A042ED535AEF}">
      <dgm:prSet/>
      <dgm:spPr/>
      <dgm:t>
        <a:bodyPr/>
        <a:lstStyle/>
        <a:p>
          <a:endParaRPr lang="en-US"/>
        </a:p>
      </dgm:t>
    </dgm:pt>
    <dgm:pt modelId="{3ACE12E5-2DCA-4824-B840-972D695A5A4B}" type="sibTrans" cxnId="{0384CD6C-D488-4BAD-BD1B-A042ED535AEF}">
      <dgm:prSet/>
      <dgm:spPr/>
      <dgm:t>
        <a:bodyPr/>
        <a:lstStyle/>
        <a:p>
          <a:endParaRPr lang="en-US"/>
        </a:p>
      </dgm:t>
    </dgm:pt>
    <dgm:pt modelId="{D3F1A369-BDD9-4236-9FA9-6EBA5D4B2F4D}">
      <dgm:prSet/>
      <dgm:spPr>
        <a:solidFill>
          <a:srgbClr val="5692CE"/>
        </a:solidFill>
      </dgm:spPr>
      <dgm:t>
        <a:bodyPr/>
        <a:lstStyle/>
        <a:p>
          <a:r>
            <a:rPr lang="en-US"/>
            <a:t>10 partner institutions</a:t>
          </a:r>
        </a:p>
      </dgm:t>
    </dgm:pt>
    <dgm:pt modelId="{43FB3295-36D9-4ADC-BA1F-70A39F8FAB2E}" type="parTrans" cxnId="{CA10F2C4-CF5A-424A-A71E-42FE46A5E0BF}">
      <dgm:prSet/>
      <dgm:spPr/>
      <dgm:t>
        <a:bodyPr/>
        <a:lstStyle/>
        <a:p>
          <a:endParaRPr lang="en-US"/>
        </a:p>
      </dgm:t>
    </dgm:pt>
    <dgm:pt modelId="{1FB5BA69-9111-4B5C-BC08-32A838A011EF}" type="sibTrans" cxnId="{CA10F2C4-CF5A-424A-A71E-42FE46A5E0BF}">
      <dgm:prSet/>
      <dgm:spPr/>
      <dgm:t>
        <a:bodyPr/>
        <a:lstStyle/>
        <a:p>
          <a:endParaRPr lang="en-US"/>
        </a:p>
      </dgm:t>
    </dgm:pt>
    <dgm:pt modelId="{0A1A74E7-CCA0-4C4E-97B2-A6530CA543CE}">
      <dgm:prSet/>
      <dgm:spPr>
        <a:solidFill>
          <a:srgbClr val="5692CE"/>
        </a:solidFill>
      </dgm:spPr>
      <dgm:t>
        <a:bodyPr/>
        <a:lstStyle/>
        <a:p>
          <a:r>
            <a:rPr lang="en-US"/>
            <a:t>200 participants</a:t>
          </a:r>
        </a:p>
      </dgm:t>
    </dgm:pt>
    <dgm:pt modelId="{B530C0D8-4D34-4FB0-8308-588A6E734907}" type="parTrans" cxnId="{4BB735B0-7689-459A-B6BF-1408DD3C3DBC}">
      <dgm:prSet/>
      <dgm:spPr/>
      <dgm:t>
        <a:bodyPr/>
        <a:lstStyle/>
        <a:p>
          <a:endParaRPr lang="en-US"/>
        </a:p>
      </dgm:t>
    </dgm:pt>
    <dgm:pt modelId="{B01536CF-46EC-45E0-A800-BC78B3DD47B0}" type="sibTrans" cxnId="{4BB735B0-7689-459A-B6BF-1408DD3C3DBC}">
      <dgm:prSet/>
      <dgm:spPr/>
      <dgm:t>
        <a:bodyPr/>
        <a:lstStyle/>
        <a:p>
          <a:endParaRPr lang="en-US"/>
        </a:p>
      </dgm:t>
    </dgm:pt>
    <dgm:pt modelId="{2EBF6BE0-6A58-4B8D-9FCF-9AB52FF0F81B}" type="pres">
      <dgm:prSet presAssocID="{F4055C0C-2D0C-4B21-946B-3E1BFB7C627E}" presName="linear" presStyleCnt="0">
        <dgm:presLayoutVars>
          <dgm:dir/>
          <dgm:animLvl val="lvl"/>
          <dgm:resizeHandles val="exact"/>
        </dgm:presLayoutVars>
      </dgm:prSet>
      <dgm:spPr/>
      <dgm:t>
        <a:bodyPr/>
        <a:lstStyle/>
        <a:p>
          <a:endParaRPr lang="en-US"/>
        </a:p>
      </dgm:t>
    </dgm:pt>
    <dgm:pt modelId="{2A5AAC0F-7B26-4784-A546-FD63A4D28110}" type="pres">
      <dgm:prSet presAssocID="{D3F1A369-BDD9-4236-9FA9-6EBA5D4B2F4D}" presName="parentLin" presStyleCnt="0"/>
      <dgm:spPr/>
    </dgm:pt>
    <dgm:pt modelId="{CD58111A-5B0A-4BCD-8AFD-4736F20D9069}" type="pres">
      <dgm:prSet presAssocID="{D3F1A369-BDD9-4236-9FA9-6EBA5D4B2F4D}" presName="parentLeftMargin" presStyleLbl="node1" presStyleIdx="0" presStyleCnt="4"/>
      <dgm:spPr/>
      <dgm:t>
        <a:bodyPr/>
        <a:lstStyle/>
        <a:p>
          <a:endParaRPr lang="en-US"/>
        </a:p>
      </dgm:t>
    </dgm:pt>
    <dgm:pt modelId="{2CF59D5B-5D28-4900-AD12-2859D5749D12}" type="pres">
      <dgm:prSet presAssocID="{D3F1A369-BDD9-4236-9FA9-6EBA5D4B2F4D}" presName="parentText" presStyleLbl="node1" presStyleIdx="0" presStyleCnt="4" custLinFactNeighborX="3456" custLinFactNeighborY="-9218">
        <dgm:presLayoutVars>
          <dgm:chMax val="0"/>
          <dgm:bulletEnabled val="1"/>
        </dgm:presLayoutVars>
      </dgm:prSet>
      <dgm:spPr/>
      <dgm:t>
        <a:bodyPr/>
        <a:lstStyle/>
        <a:p>
          <a:endParaRPr lang="en-US"/>
        </a:p>
      </dgm:t>
    </dgm:pt>
    <dgm:pt modelId="{AD105169-42D3-416C-BFF7-72FDDFFE4EA9}" type="pres">
      <dgm:prSet presAssocID="{D3F1A369-BDD9-4236-9FA9-6EBA5D4B2F4D}" presName="negativeSpace" presStyleCnt="0"/>
      <dgm:spPr/>
    </dgm:pt>
    <dgm:pt modelId="{E0DF9465-60E7-4A7C-B746-FCEADBBA647E}" type="pres">
      <dgm:prSet presAssocID="{D3F1A369-BDD9-4236-9FA9-6EBA5D4B2F4D}" presName="childText" presStyleLbl="conFgAcc1" presStyleIdx="0" presStyleCnt="4">
        <dgm:presLayoutVars>
          <dgm:bulletEnabled val="1"/>
        </dgm:presLayoutVars>
      </dgm:prSet>
      <dgm:spPr>
        <a:noFill/>
      </dgm:spPr>
    </dgm:pt>
    <dgm:pt modelId="{CBDEF768-463A-4D46-A213-D8F4E7A0DA7F}" type="pres">
      <dgm:prSet presAssocID="{1FB5BA69-9111-4B5C-BC08-32A838A011EF}" presName="spaceBetweenRectangles" presStyleCnt="0"/>
      <dgm:spPr/>
    </dgm:pt>
    <dgm:pt modelId="{FC2EE843-2890-4076-91AB-CCCF89327001}" type="pres">
      <dgm:prSet presAssocID="{E0F3ADF5-6581-4091-8226-86A66011F2B7}" presName="parentLin" presStyleCnt="0"/>
      <dgm:spPr/>
    </dgm:pt>
    <dgm:pt modelId="{1CA082C2-14B7-4225-87DC-F98449598D5A}" type="pres">
      <dgm:prSet presAssocID="{E0F3ADF5-6581-4091-8226-86A66011F2B7}" presName="parentLeftMargin" presStyleLbl="node1" presStyleIdx="0" presStyleCnt="4"/>
      <dgm:spPr/>
      <dgm:t>
        <a:bodyPr/>
        <a:lstStyle/>
        <a:p>
          <a:endParaRPr lang="en-US"/>
        </a:p>
      </dgm:t>
    </dgm:pt>
    <dgm:pt modelId="{76827C5E-5EA0-4C5C-BF40-F19DCB4627C2}" type="pres">
      <dgm:prSet presAssocID="{E0F3ADF5-6581-4091-8226-86A66011F2B7}" presName="parentText" presStyleLbl="node1" presStyleIdx="1" presStyleCnt="4">
        <dgm:presLayoutVars>
          <dgm:chMax val="0"/>
          <dgm:bulletEnabled val="1"/>
        </dgm:presLayoutVars>
      </dgm:prSet>
      <dgm:spPr/>
      <dgm:t>
        <a:bodyPr/>
        <a:lstStyle/>
        <a:p>
          <a:endParaRPr lang="en-US"/>
        </a:p>
      </dgm:t>
    </dgm:pt>
    <dgm:pt modelId="{46510A4B-E413-4EB9-A10E-0340F2443AB1}" type="pres">
      <dgm:prSet presAssocID="{E0F3ADF5-6581-4091-8226-86A66011F2B7}" presName="negativeSpace" presStyleCnt="0"/>
      <dgm:spPr/>
    </dgm:pt>
    <dgm:pt modelId="{3010FD7F-8488-4B32-9EC8-EB192D386197}" type="pres">
      <dgm:prSet presAssocID="{E0F3ADF5-6581-4091-8226-86A66011F2B7}" presName="childText" presStyleLbl="conFgAcc1" presStyleIdx="1" presStyleCnt="4">
        <dgm:presLayoutVars>
          <dgm:bulletEnabled val="1"/>
        </dgm:presLayoutVars>
      </dgm:prSet>
      <dgm:spPr>
        <a:noFill/>
      </dgm:spPr>
    </dgm:pt>
    <dgm:pt modelId="{04624E51-06AB-48C0-8A6D-F8B4B2BB9DD8}" type="pres">
      <dgm:prSet presAssocID="{3ACE12E5-2DCA-4824-B840-972D695A5A4B}" presName="spaceBetweenRectangles" presStyleCnt="0"/>
      <dgm:spPr/>
    </dgm:pt>
    <dgm:pt modelId="{EFB91453-DD31-400D-8F5A-9FBE3DD20013}" type="pres">
      <dgm:prSet presAssocID="{D546760D-4138-40B2-8354-BAB603C1020A}" presName="parentLin" presStyleCnt="0"/>
      <dgm:spPr/>
    </dgm:pt>
    <dgm:pt modelId="{0BA90E51-9F19-446D-9564-3F09489D4CB1}" type="pres">
      <dgm:prSet presAssocID="{D546760D-4138-40B2-8354-BAB603C1020A}" presName="parentLeftMargin" presStyleLbl="node1" presStyleIdx="1" presStyleCnt="4"/>
      <dgm:spPr/>
      <dgm:t>
        <a:bodyPr/>
        <a:lstStyle/>
        <a:p>
          <a:endParaRPr lang="en-US"/>
        </a:p>
      </dgm:t>
    </dgm:pt>
    <dgm:pt modelId="{72402728-004B-4B13-8503-6A1DBE3A5C28}" type="pres">
      <dgm:prSet presAssocID="{D546760D-4138-40B2-8354-BAB603C1020A}" presName="parentText" presStyleLbl="node1" presStyleIdx="2" presStyleCnt="4">
        <dgm:presLayoutVars>
          <dgm:chMax val="0"/>
          <dgm:bulletEnabled val="1"/>
        </dgm:presLayoutVars>
      </dgm:prSet>
      <dgm:spPr/>
      <dgm:t>
        <a:bodyPr/>
        <a:lstStyle/>
        <a:p>
          <a:endParaRPr lang="en-US"/>
        </a:p>
      </dgm:t>
    </dgm:pt>
    <dgm:pt modelId="{E00CB648-6D43-4291-8776-92B6245A9EC1}" type="pres">
      <dgm:prSet presAssocID="{D546760D-4138-40B2-8354-BAB603C1020A}" presName="negativeSpace" presStyleCnt="0"/>
      <dgm:spPr/>
    </dgm:pt>
    <dgm:pt modelId="{A2DB3D2C-8052-45EB-BC69-BA5B335874FF}" type="pres">
      <dgm:prSet presAssocID="{D546760D-4138-40B2-8354-BAB603C1020A}" presName="childText" presStyleLbl="conFgAcc1" presStyleIdx="2" presStyleCnt="4">
        <dgm:presLayoutVars>
          <dgm:bulletEnabled val="1"/>
        </dgm:presLayoutVars>
      </dgm:prSet>
      <dgm:spPr>
        <a:noFill/>
      </dgm:spPr>
    </dgm:pt>
    <dgm:pt modelId="{0C87AC08-E68E-45A7-8682-C79C618DC81E}" type="pres">
      <dgm:prSet presAssocID="{CE59B92C-861A-4473-B579-F7DDE4D5344F}" presName="spaceBetweenRectangles" presStyleCnt="0"/>
      <dgm:spPr/>
    </dgm:pt>
    <dgm:pt modelId="{386AC09C-9CF4-4BAD-9FCF-EEC876DB0F68}" type="pres">
      <dgm:prSet presAssocID="{0A1A74E7-CCA0-4C4E-97B2-A6530CA543CE}" presName="parentLin" presStyleCnt="0"/>
      <dgm:spPr/>
    </dgm:pt>
    <dgm:pt modelId="{C484645D-78B6-4A2B-A0D0-3E09F402F9D9}" type="pres">
      <dgm:prSet presAssocID="{0A1A74E7-CCA0-4C4E-97B2-A6530CA543CE}" presName="parentLeftMargin" presStyleLbl="node1" presStyleIdx="2" presStyleCnt="4"/>
      <dgm:spPr/>
      <dgm:t>
        <a:bodyPr/>
        <a:lstStyle/>
        <a:p>
          <a:endParaRPr lang="en-US"/>
        </a:p>
      </dgm:t>
    </dgm:pt>
    <dgm:pt modelId="{829629AB-48D6-4310-8B16-53EB9141F115}" type="pres">
      <dgm:prSet presAssocID="{0A1A74E7-CCA0-4C4E-97B2-A6530CA543CE}" presName="parentText" presStyleLbl="node1" presStyleIdx="3" presStyleCnt="4">
        <dgm:presLayoutVars>
          <dgm:chMax val="0"/>
          <dgm:bulletEnabled val="1"/>
        </dgm:presLayoutVars>
      </dgm:prSet>
      <dgm:spPr/>
      <dgm:t>
        <a:bodyPr/>
        <a:lstStyle/>
        <a:p>
          <a:endParaRPr lang="en-US"/>
        </a:p>
      </dgm:t>
    </dgm:pt>
    <dgm:pt modelId="{9F6BE231-4BDB-4655-8230-A3CB4A12A114}" type="pres">
      <dgm:prSet presAssocID="{0A1A74E7-CCA0-4C4E-97B2-A6530CA543CE}" presName="negativeSpace" presStyleCnt="0"/>
      <dgm:spPr/>
    </dgm:pt>
    <dgm:pt modelId="{387F7476-C3EC-4197-A91C-20DE8A3B90A4}" type="pres">
      <dgm:prSet presAssocID="{0A1A74E7-CCA0-4C4E-97B2-A6530CA543CE}" presName="childText" presStyleLbl="conFgAcc1" presStyleIdx="3" presStyleCnt="4">
        <dgm:presLayoutVars>
          <dgm:bulletEnabled val="1"/>
        </dgm:presLayoutVars>
      </dgm:prSet>
      <dgm:spPr>
        <a:noFill/>
      </dgm:spPr>
    </dgm:pt>
  </dgm:ptLst>
  <dgm:cxnLst>
    <dgm:cxn modelId="{A2CEA49C-182D-4A89-8897-B30743339B20}" type="presOf" srcId="{0A1A74E7-CCA0-4C4E-97B2-A6530CA543CE}" destId="{829629AB-48D6-4310-8B16-53EB9141F115}" srcOrd="1" destOrd="0" presId="urn:microsoft.com/office/officeart/2005/8/layout/list1"/>
    <dgm:cxn modelId="{E8FCCF3D-1231-4E52-85B3-FC9DC21ACA60}" type="presOf" srcId="{D3F1A369-BDD9-4236-9FA9-6EBA5D4B2F4D}" destId="{2CF59D5B-5D28-4900-AD12-2859D5749D12}" srcOrd="1" destOrd="0" presId="urn:microsoft.com/office/officeart/2005/8/layout/list1"/>
    <dgm:cxn modelId="{CA10F2C4-CF5A-424A-A71E-42FE46A5E0BF}" srcId="{F4055C0C-2D0C-4B21-946B-3E1BFB7C627E}" destId="{D3F1A369-BDD9-4236-9FA9-6EBA5D4B2F4D}" srcOrd="0" destOrd="0" parTransId="{43FB3295-36D9-4ADC-BA1F-70A39F8FAB2E}" sibTransId="{1FB5BA69-9111-4B5C-BC08-32A838A011EF}"/>
    <dgm:cxn modelId="{71794899-B73A-422C-8978-C9C6D0256C6D}" type="presOf" srcId="{E0F3ADF5-6581-4091-8226-86A66011F2B7}" destId="{1CA082C2-14B7-4225-87DC-F98449598D5A}" srcOrd="0" destOrd="0" presId="urn:microsoft.com/office/officeart/2005/8/layout/list1"/>
    <dgm:cxn modelId="{5BE4B676-A771-4376-BE2E-1509DC03A601}" type="presOf" srcId="{D3F1A369-BDD9-4236-9FA9-6EBA5D4B2F4D}" destId="{CD58111A-5B0A-4BCD-8AFD-4736F20D9069}" srcOrd="0" destOrd="0" presId="urn:microsoft.com/office/officeart/2005/8/layout/list1"/>
    <dgm:cxn modelId="{579C20CB-B3FB-49B5-B0CF-68D693E5668C}" type="presOf" srcId="{F4055C0C-2D0C-4B21-946B-3E1BFB7C627E}" destId="{2EBF6BE0-6A58-4B8D-9FCF-9AB52FF0F81B}" srcOrd="0" destOrd="0" presId="urn:microsoft.com/office/officeart/2005/8/layout/list1"/>
    <dgm:cxn modelId="{3E541892-807C-4C7B-9289-0AA94F0C77E1}" type="presOf" srcId="{D546760D-4138-40B2-8354-BAB603C1020A}" destId="{72402728-004B-4B13-8503-6A1DBE3A5C28}" srcOrd="1" destOrd="0" presId="urn:microsoft.com/office/officeart/2005/8/layout/list1"/>
    <dgm:cxn modelId="{BBC46859-2498-407B-96C5-B83783E1EDF3}" type="presOf" srcId="{0A1A74E7-CCA0-4C4E-97B2-A6530CA543CE}" destId="{C484645D-78B6-4A2B-A0D0-3E09F402F9D9}" srcOrd="0" destOrd="0" presId="urn:microsoft.com/office/officeart/2005/8/layout/list1"/>
    <dgm:cxn modelId="{7CDD5760-8082-4F9B-B5EE-4837BE365FC2}" type="presOf" srcId="{E0F3ADF5-6581-4091-8226-86A66011F2B7}" destId="{76827C5E-5EA0-4C5C-BF40-F19DCB4627C2}" srcOrd="1" destOrd="0" presId="urn:microsoft.com/office/officeart/2005/8/layout/list1"/>
    <dgm:cxn modelId="{0384CD6C-D488-4BAD-BD1B-A042ED535AEF}" srcId="{F4055C0C-2D0C-4B21-946B-3E1BFB7C627E}" destId="{E0F3ADF5-6581-4091-8226-86A66011F2B7}" srcOrd="1" destOrd="0" parTransId="{7D562B23-91BC-4F3D-962C-5DC960E1696F}" sibTransId="{3ACE12E5-2DCA-4824-B840-972D695A5A4B}"/>
    <dgm:cxn modelId="{4BB735B0-7689-459A-B6BF-1408DD3C3DBC}" srcId="{F4055C0C-2D0C-4B21-946B-3E1BFB7C627E}" destId="{0A1A74E7-CCA0-4C4E-97B2-A6530CA543CE}" srcOrd="3" destOrd="0" parTransId="{B530C0D8-4D34-4FB0-8308-588A6E734907}" sibTransId="{B01536CF-46EC-45E0-A800-BC78B3DD47B0}"/>
    <dgm:cxn modelId="{58D2D1BD-E266-4798-87C1-FB09C36D5904}" srcId="{F4055C0C-2D0C-4B21-946B-3E1BFB7C627E}" destId="{D546760D-4138-40B2-8354-BAB603C1020A}" srcOrd="2" destOrd="0" parTransId="{6F622E5A-6247-4759-87B3-720AD4216645}" sibTransId="{CE59B92C-861A-4473-B579-F7DDE4D5344F}"/>
    <dgm:cxn modelId="{BE0FA4EE-C1FD-4C7A-88C9-602B73891AD2}" type="presOf" srcId="{D546760D-4138-40B2-8354-BAB603C1020A}" destId="{0BA90E51-9F19-446D-9564-3F09489D4CB1}" srcOrd="0" destOrd="0" presId="urn:microsoft.com/office/officeart/2005/8/layout/list1"/>
    <dgm:cxn modelId="{29191C58-FA61-43E6-A854-D5423C24B277}" type="presParOf" srcId="{2EBF6BE0-6A58-4B8D-9FCF-9AB52FF0F81B}" destId="{2A5AAC0F-7B26-4784-A546-FD63A4D28110}" srcOrd="0" destOrd="0" presId="urn:microsoft.com/office/officeart/2005/8/layout/list1"/>
    <dgm:cxn modelId="{93820ADA-BAB5-4C4D-BCE2-6BD38E2A7BDB}" type="presParOf" srcId="{2A5AAC0F-7B26-4784-A546-FD63A4D28110}" destId="{CD58111A-5B0A-4BCD-8AFD-4736F20D9069}" srcOrd="0" destOrd="0" presId="urn:microsoft.com/office/officeart/2005/8/layout/list1"/>
    <dgm:cxn modelId="{E986D28F-BF1D-4FEA-8520-99BC66C1E34D}" type="presParOf" srcId="{2A5AAC0F-7B26-4784-A546-FD63A4D28110}" destId="{2CF59D5B-5D28-4900-AD12-2859D5749D12}" srcOrd="1" destOrd="0" presId="urn:microsoft.com/office/officeart/2005/8/layout/list1"/>
    <dgm:cxn modelId="{1010EEC7-86B6-4776-BB07-701AB0392312}" type="presParOf" srcId="{2EBF6BE0-6A58-4B8D-9FCF-9AB52FF0F81B}" destId="{AD105169-42D3-416C-BFF7-72FDDFFE4EA9}" srcOrd="1" destOrd="0" presId="urn:microsoft.com/office/officeart/2005/8/layout/list1"/>
    <dgm:cxn modelId="{C601FAB8-77D3-49E9-9497-4CC98A818326}" type="presParOf" srcId="{2EBF6BE0-6A58-4B8D-9FCF-9AB52FF0F81B}" destId="{E0DF9465-60E7-4A7C-B746-FCEADBBA647E}" srcOrd="2" destOrd="0" presId="urn:microsoft.com/office/officeart/2005/8/layout/list1"/>
    <dgm:cxn modelId="{528811B2-A3A9-471A-BF6C-22EF29B49D3D}" type="presParOf" srcId="{2EBF6BE0-6A58-4B8D-9FCF-9AB52FF0F81B}" destId="{CBDEF768-463A-4D46-A213-D8F4E7A0DA7F}" srcOrd="3" destOrd="0" presId="urn:microsoft.com/office/officeart/2005/8/layout/list1"/>
    <dgm:cxn modelId="{9092B20A-34FF-4BE1-B3FE-3815E3E8F851}" type="presParOf" srcId="{2EBF6BE0-6A58-4B8D-9FCF-9AB52FF0F81B}" destId="{FC2EE843-2890-4076-91AB-CCCF89327001}" srcOrd="4" destOrd="0" presId="urn:microsoft.com/office/officeart/2005/8/layout/list1"/>
    <dgm:cxn modelId="{30E39D5F-711A-47DE-B868-BBEC43904C89}" type="presParOf" srcId="{FC2EE843-2890-4076-91AB-CCCF89327001}" destId="{1CA082C2-14B7-4225-87DC-F98449598D5A}" srcOrd="0" destOrd="0" presId="urn:microsoft.com/office/officeart/2005/8/layout/list1"/>
    <dgm:cxn modelId="{3B644CC8-FDF1-44DD-9EEB-91714D7DBCD1}" type="presParOf" srcId="{FC2EE843-2890-4076-91AB-CCCF89327001}" destId="{76827C5E-5EA0-4C5C-BF40-F19DCB4627C2}" srcOrd="1" destOrd="0" presId="urn:microsoft.com/office/officeart/2005/8/layout/list1"/>
    <dgm:cxn modelId="{51B1B6D1-014C-4497-995D-5493272A17CD}" type="presParOf" srcId="{2EBF6BE0-6A58-4B8D-9FCF-9AB52FF0F81B}" destId="{46510A4B-E413-4EB9-A10E-0340F2443AB1}" srcOrd="5" destOrd="0" presId="urn:microsoft.com/office/officeart/2005/8/layout/list1"/>
    <dgm:cxn modelId="{45BF9DF0-0FA4-4ECC-8C71-F961FF4D103D}" type="presParOf" srcId="{2EBF6BE0-6A58-4B8D-9FCF-9AB52FF0F81B}" destId="{3010FD7F-8488-4B32-9EC8-EB192D386197}" srcOrd="6" destOrd="0" presId="urn:microsoft.com/office/officeart/2005/8/layout/list1"/>
    <dgm:cxn modelId="{82EBE680-8D4F-42A8-9ADB-EB95AFDE2281}" type="presParOf" srcId="{2EBF6BE0-6A58-4B8D-9FCF-9AB52FF0F81B}" destId="{04624E51-06AB-48C0-8A6D-F8B4B2BB9DD8}" srcOrd="7" destOrd="0" presId="urn:microsoft.com/office/officeart/2005/8/layout/list1"/>
    <dgm:cxn modelId="{B669A80A-FA88-4802-AAB1-4DC9E86C7E47}" type="presParOf" srcId="{2EBF6BE0-6A58-4B8D-9FCF-9AB52FF0F81B}" destId="{EFB91453-DD31-400D-8F5A-9FBE3DD20013}" srcOrd="8" destOrd="0" presId="urn:microsoft.com/office/officeart/2005/8/layout/list1"/>
    <dgm:cxn modelId="{D50F0E5D-E29D-416D-A5BC-CDFBEBD32F18}" type="presParOf" srcId="{EFB91453-DD31-400D-8F5A-9FBE3DD20013}" destId="{0BA90E51-9F19-446D-9564-3F09489D4CB1}" srcOrd="0" destOrd="0" presId="urn:microsoft.com/office/officeart/2005/8/layout/list1"/>
    <dgm:cxn modelId="{2619F5DF-D0B4-4340-8FF1-EAA5BA6E7DC1}" type="presParOf" srcId="{EFB91453-DD31-400D-8F5A-9FBE3DD20013}" destId="{72402728-004B-4B13-8503-6A1DBE3A5C28}" srcOrd="1" destOrd="0" presId="urn:microsoft.com/office/officeart/2005/8/layout/list1"/>
    <dgm:cxn modelId="{E42F32AB-A0ED-460C-B79F-378787AE68F8}" type="presParOf" srcId="{2EBF6BE0-6A58-4B8D-9FCF-9AB52FF0F81B}" destId="{E00CB648-6D43-4291-8776-92B6245A9EC1}" srcOrd="9" destOrd="0" presId="urn:microsoft.com/office/officeart/2005/8/layout/list1"/>
    <dgm:cxn modelId="{EEBFF4D7-7E95-4BE1-9E89-BD0CEE35228C}" type="presParOf" srcId="{2EBF6BE0-6A58-4B8D-9FCF-9AB52FF0F81B}" destId="{A2DB3D2C-8052-45EB-BC69-BA5B335874FF}" srcOrd="10" destOrd="0" presId="urn:microsoft.com/office/officeart/2005/8/layout/list1"/>
    <dgm:cxn modelId="{CBFC8907-2414-4963-AE29-F177B0E3F6DF}" type="presParOf" srcId="{2EBF6BE0-6A58-4B8D-9FCF-9AB52FF0F81B}" destId="{0C87AC08-E68E-45A7-8682-C79C618DC81E}" srcOrd="11" destOrd="0" presId="urn:microsoft.com/office/officeart/2005/8/layout/list1"/>
    <dgm:cxn modelId="{869207FA-59CD-406C-BEE1-3C8D1C04DD4C}" type="presParOf" srcId="{2EBF6BE0-6A58-4B8D-9FCF-9AB52FF0F81B}" destId="{386AC09C-9CF4-4BAD-9FCF-EEC876DB0F68}" srcOrd="12" destOrd="0" presId="urn:microsoft.com/office/officeart/2005/8/layout/list1"/>
    <dgm:cxn modelId="{4B7B71DF-49FA-47E1-AD59-DF3C53EFCD88}" type="presParOf" srcId="{386AC09C-9CF4-4BAD-9FCF-EEC876DB0F68}" destId="{C484645D-78B6-4A2B-A0D0-3E09F402F9D9}" srcOrd="0" destOrd="0" presId="urn:microsoft.com/office/officeart/2005/8/layout/list1"/>
    <dgm:cxn modelId="{E3FD1D5D-68D8-4EAB-89AD-2C99781EE1F3}" type="presParOf" srcId="{386AC09C-9CF4-4BAD-9FCF-EEC876DB0F68}" destId="{829629AB-48D6-4310-8B16-53EB9141F115}" srcOrd="1" destOrd="0" presId="urn:microsoft.com/office/officeart/2005/8/layout/list1"/>
    <dgm:cxn modelId="{CCEC48BF-9FB8-492C-8CD6-97138907906B}" type="presParOf" srcId="{2EBF6BE0-6A58-4B8D-9FCF-9AB52FF0F81B}" destId="{9F6BE231-4BDB-4655-8230-A3CB4A12A114}" srcOrd="13" destOrd="0" presId="urn:microsoft.com/office/officeart/2005/8/layout/list1"/>
    <dgm:cxn modelId="{CFBD1056-F326-4FF5-9C47-A57CBBDAC9E9}" type="presParOf" srcId="{2EBF6BE0-6A58-4B8D-9FCF-9AB52FF0F81B}" destId="{387F7476-C3EC-4197-A91C-20DE8A3B90A4}" srcOrd="14"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C0844DB7-A683-47A8-8071-E88A020A6D6F}"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US"/>
        </a:p>
      </dgm:t>
    </dgm:pt>
    <dgm:pt modelId="{B14D1371-68B2-4E95-8510-37323ACF616C}">
      <dgm:prSet phldrT="[Text]"/>
      <dgm:spPr/>
      <dgm:t>
        <a:bodyPr/>
        <a:lstStyle/>
        <a:p>
          <a:r>
            <a:rPr lang="en-US" dirty="0"/>
            <a:t>Durres Port Authority </a:t>
          </a:r>
        </a:p>
        <a:p>
          <a:r>
            <a:rPr lang="en-US" dirty="0"/>
            <a:t>MIE ; Transport Community Permanent Secretariat</a:t>
          </a:r>
        </a:p>
      </dgm:t>
    </dgm:pt>
    <dgm:pt modelId="{2A876A84-4AF9-401F-A0F6-EA46CA5F5B7D}" type="parTrans" cxnId="{40378989-B211-45A6-810E-F87A7D30426C}">
      <dgm:prSet/>
      <dgm:spPr/>
      <dgm:t>
        <a:bodyPr/>
        <a:lstStyle/>
        <a:p>
          <a:endParaRPr lang="en-US"/>
        </a:p>
      </dgm:t>
    </dgm:pt>
    <dgm:pt modelId="{A9F34AB7-7C2E-4424-8D9B-18B292E2FF6A}" type="sibTrans" cxnId="{40378989-B211-45A6-810E-F87A7D30426C}">
      <dgm:prSet/>
      <dgm:spPr/>
      <dgm:t>
        <a:bodyPr/>
        <a:lstStyle/>
        <a:p>
          <a:endParaRPr lang="en-US"/>
        </a:p>
      </dgm:t>
    </dgm:pt>
    <dgm:pt modelId="{E009D7ED-B7EC-4771-A0FC-0186977DDFD4}">
      <dgm:prSet phldrT="[Text]"/>
      <dgm:spPr/>
      <dgm:t>
        <a:bodyPr/>
        <a:lstStyle/>
        <a:p>
          <a:r>
            <a:rPr lang="en-US" dirty="0"/>
            <a:t>University “Aleksander </a:t>
          </a:r>
          <a:r>
            <a:rPr lang="en-US" dirty="0" err="1"/>
            <a:t>Moisiu</a:t>
          </a:r>
          <a:r>
            <a:rPr lang="en-US" dirty="0"/>
            <a:t>” </a:t>
          </a:r>
          <a:r>
            <a:rPr lang="en-US" dirty="0" err="1"/>
            <a:t>Durrës</a:t>
          </a:r>
          <a:endParaRPr lang="en-US" dirty="0"/>
        </a:p>
      </dgm:t>
    </dgm:pt>
    <dgm:pt modelId="{C0BB94E3-CC63-42C8-8B2C-879806E70BBA}" type="parTrans" cxnId="{0FF44A6E-DE7B-4E8B-B846-CCD51572A387}">
      <dgm:prSet/>
      <dgm:spPr/>
      <dgm:t>
        <a:bodyPr/>
        <a:lstStyle/>
        <a:p>
          <a:endParaRPr lang="en-US"/>
        </a:p>
      </dgm:t>
    </dgm:pt>
    <dgm:pt modelId="{A42E3C8B-5E5C-423B-9602-06775C04D030}" type="sibTrans" cxnId="{0FF44A6E-DE7B-4E8B-B846-CCD51572A387}">
      <dgm:prSet/>
      <dgm:spPr/>
      <dgm:t>
        <a:bodyPr/>
        <a:lstStyle/>
        <a:p>
          <a:endParaRPr lang="en-US"/>
        </a:p>
      </dgm:t>
    </dgm:pt>
    <dgm:pt modelId="{12BD72E5-515E-445C-9461-AC5DF6896BAD}">
      <dgm:prSet phldrT="[Text]"/>
      <dgm:spPr/>
      <dgm:t>
        <a:bodyPr/>
        <a:lstStyle/>
        <a:p>
          <a:r>
            <a:rPr lang="en-US" dirty="0"/>
            <a:t>Cooperation and Development Institute </a:t>
          </a:r>
        </a:p>
      </dgm:t>
    </dgm:pt>
    <dgm:pt modelId="{EA9C1DEF-BEF9-4271-99BA-90B16C8E2711}" type="parTrans" cxnId="{8C247A95-0A46-49B0-A5AC-F4EA67E19EF1}">
      <dgm:prSet/>
      <dgm:spPr/>
      <dgm:t>
        <a:bodyPr/>
        <a:lstStyle/>
        <a:p>
          <a:endParaRPr lang="en-US"/>
        </a:p>
      </dgm:t>
    </dgm:pt>
    <dgm:pt modelId="{4EF29925-12A4-47DE-97ED-57CA243FEBB0}" type="sibTrans" cxnId="{8C247A95-0A46-49B0-A5AC-F4EA67E19EF1}">
      <dgm:prSet/>
      <dgm:spPr/>
      <dgm:t>
        <a:bodyPr/>
        <a:lstStyle/>
        <a:p>
          <a:endParaRPr lang="en-US"/>
        </a:p>
      </dgm:t>
    </dgm:pt>
    <dgm:pt modelId="{956B21E5-1FD7-4065-9D4E-AE375BB50A41}">
      <dgm:prSet phldrT="[Text]"/>
      <dgm:spPr/>
      <dgm:t>
        <a:bodyPr/>
        <a:lstStyle/>
        <a:p>
          <a:r>
            <a:rPr lang="en-US" dirty="0"/>
            <a:t>Digit Sapiens Private Sector</a:t>
          </a:r>
        </a:p>
      </dgm:t>
    </dgm:pt>
    <dgm:pt modelId="{5CAEEF22-6A81-4983-B54A-88A72A1F3D0C}" type="parTrans" cxnId="{316E5C55-8EF1-4647-BF7E-E0726ABECCD2}">
      <dgm:prSet/>
      <dgm:spPr/>
      <dgm:t>
        <a:bodyPr/>
        <a:lstStyle/>
        <a:p>
          <a:endParaRPr lang="en-US"/>
        </a:p>
      </dgm:t>
    </dgm:pt>
    <dgm:pt modelId="{29854A8F-FD56-43C1-9A8C-E1131CED0DB0}" type="sibTrans" cxnId="{316E5C55-8EF1-4647-BF7E-E0726ABECCD2}">
      <dgm:prSet/>
      <dgm:spPr/>
      <dgm:t>
        <a:bodyPr/>
        <a:lstStyle/>
        <a:p>
          <a:endParaRPr lang="en-US"/>
        </a:p>
      </dgm:t>
    </dgm:pt>
    <dgm:pt modelId="{6891D301-C0B7-4DA5-8F68-32B65F43B773}" type="pres">
      <dgm:prSet presAssocID="{C0844DB7-A683-47A8-8071-E88A020A6D6F}" presName="cycle" presStyleCnt="0">
        <dgm:presLayoutVars>
          <dgm:dir/>
          <dgm:resizeHandles val="exact"/>
        </dgm:presLayoutVars>
      </dgm:prSet>
      <dgm:spPr/>
      <dgm:t>
        <a:bodyPr/>
        <a:lstStyle/>
        <a:p>
          <a:endParaRPr lang="en-US"/>
        </a:p>
      </dgm:t>
    </dgm:pt>
    <dgm:pt modelId="{E5D8E74C-C6FA-4E72-BFDB-FE23843CEDB0}" type="pres">
      <dgm:prSet presAssocID="{B14D1371-68B2-4E95-8510-37323ACF616C}" presName="node" presStyleLbl="node1" presStyleIdx="0" presStyleCnt="4" custScaleX="123732" custScaleY="114051">
        <dgm:presLayoutVars>
          <dgm:bulletEnabled val="1"/>
        </dgm:presLayoutVars>
      </dgm:prSet>
      <dgm:spPr/>
      <dgm:t>
        <a:bodyPr/>
        <a:lstStyle/>
        <a:p>
          <a:endParaRPr lang="en-US"/>
        </a:p>
      </dgm:t>
    </dgm:pt>
    <dgm:pt modelId="{8B6A6AAB-DFE4-4DC4-B9BC-88B947AE33E6}" type="pres">
      <dgm:prSet presAssocID="{A9F34AB7-7C2E-4424-8D9B-18B292E2FF6A}" presName="sibTrans" presStyleLbl="sibTrans2D1" presStyleIdx="0" presStyleCnt="4"/>
      <dgm:spPr/>
      <dgm:t>
        <a:bodyPr/>
        <a:lstStyle/>
        <a:p>
          <a:endParaRPr lang="en-US"/>
        </a:p>
      </dgm:t>
    </dgm:pt>
    <dgm:pt modelId="{0F66882B-249A-41CC-A600-2FBB3D9733CB}" type="pres">
      <dgm:prSet presAssocID="{A9F34AB7-7C2E-4424-8D9B-18B292E2FF6A}" presName="connectorText" presStyleLbl="sibTrans2D1" presStyleIdx="0" presStyleCnt="4"/>
      <dgm:spPr/>
      <dgm:t>
        <a:bodyPr/>
        <a:lstStyle/>
        <a:p>
          <a:endParaRPr lang="en-US"/>
        </a:p>
      </dgm:t>
    </dgm:pt>
    <dgm:pt modelId="{87DCB642-D709-49B0-8303-BE0CD72788F6}" type="pres">
      <dgm:prSet presAssocID="{E009D7ED-B7EC-4771-A0FC-0186977DDFD4}" presName="node" presStyleLbl="node1" presStyleIdx="1" presStyleCnt="4">
        <dgm:presLayoutVars>
          <dgm:bulletEnabled val="1"/>
        </dgm:presLayoutVars>
      </dgm:prSet>
      <dgm:spPr/>
      <dgm:t>
        <a:bodyPr/>
        <a:lstStyle/>
        <a:p>
          <a:endParaRPr lang="en-US"/>
        </a:p>
      </dgm:t>
    </dgm:pt>
    <dgm:pt modelId="{ACF89C50-4201-44B0-8C0B-65B39BEE5110}" type="pres">
      <dgm:prSet presAssocID="{A42E3C8B-5E5C-423B-9602-06775C04D030}" presName="sibTrans" presStyleLbl="sibTrans2D1" presStyleIdx="1" presStyleCnt="4"/>
      <dgm:spPr/>
      <dgm:t>
        <a:bodyPr/>
        <a:lstStyle/>
        <a:p>
          <a:endParaRPr lang="en-US"/>
        </a:p>
      </dgm:t>
    </dgm:pt>
    <dgm:pt modelId="{8F2FA3AE-4356-444B-9EEE-36A7DE4B4863}" type="pres">
      <dgm:prSet presAssocID="{A42E3C8B-5E5C-423B-9602-06775C04D030}" presName="connectorText" presStyleLbl="sibTrans2D1" presStyleIdx="1" presStyleCnt="4"/>
      <dgm:spPr/>
      <dgm:t>
        <a:bodyPr/>
        <a:lstStyle/>
        <a:p>
          <a:endParaRPr lang="en-US"/>
        </a:p>
      </dgm:t>
    </dgm:pt>
    <dgm:pt modelId="{E44AF7C2-0DD0-4164-AC40-F29EFC60E2A0}" type="pres">
      <dgm:prSet presAssocID="{12BD72E5-515E-445C-9461-AC5DF6896BAD}" presName="node" presStyleLbl="node1" presStyleIdx="2" presStyleCnt="4">
        <dgm:presLayoutVars>
          <dgm:bulletEnabled val="1"/>
        </dgm:presLayoutVars>
      </dgm:prSet>
      <dgm:spPr/>
      <dgm:t>
        <a:bodyPr/>
        <a:lstStyle/>
        <a:p>
          <a:endParaRPr lang="en-US"/>
        </a:p>
      </dgm:t>
    </dgm:pt>
    <dgm:pt modelId="{BA7B5816-5E86-4017-A4D7-8915463258BC}" type="pres">
      <dgm:prSet presAssocID="{4EF29925-12A4-47DE-97ED-57CA243FEBB0}" presName="sibTrans" presStyleLbl="sibTrans2D1" presStyleIdx="2" presStyleCnt="4"/>
      <dgm:spPr/>
      <dgm:t>
        <a:bodyPr/>
        <a:lstStyle/>
        <a:p>
          <a:endParaRPr lang="en-US"/>
        </a:p>
      </dgm:t>
    </dgm:pt>
    <dgm:pt modelId="{A166F7BB-FEAD-4364-8426-CF8BA13DD526}" type="pres">
      <dgm:prSet presAssocID="{4EF29925-12A4-47DE-97ED-57CA243FEBB0}" presName="connectorText" presStyleLbl="sibTrans2D1" presStyleIdx="2" presStyleCnt="4"/>
      <dgm:spPr/>
      <dgm:t>
        <a:bodyPr/>
        <a:lstStyle/>
        <a:p>
          <a:endParaRPr lang="en-US"/>
        </a:p>
      </dgm:t>
    </dgm:pt>
    <dgm:pt modelId="{1EFC292B-A8A8-4ACA-8A40-F13F90BA67AF}" type="pres">
      <dgm:prSet presAssocID="{956B21E5-1FD7-4065-9D4E-AE375BB50A41}" presName="node" presStyleLbl="node1" presStyleIdx="3" presStyleCnt="4">
        <dgm:presLayoutVars>
          <dgm:bulletEnabled val="1"/>
        </dgm:presLayoutVars>
      </dgm:prSet>
      <dgm:spPr/>
      <dgm:t>
        <a:bodyPr/>
        <a:lstStyle/>
        <a:p>
          <a:endParaRPr lang="en-US"/>
        </a:p>
      </dgm:t>
    </dgm:pt>
    <dgm:pt modelId="{2C344D1B-8ED7-4EDD-86A4-780984A12468}" type="pres">
      <dgm:prSet presAssocID="{29854A8F-FD56-43C1-9A8C-E1131CED0DB0}" presName="sibTrans" presStyleLbl="sibTrans2D1" presStyleIdx="3" presStyleCnt="4"/>
      <dgm:spPr/>
      <dgm:t>
        <a:bodyPr/>
        <a:lstStyle/>
        <a:p>
          <a:endParaRPr lang="en-US"/>
        </a:p>
      </dgm:t>
    </dgm:pt>
    <dgm:pt modelId="{CE37A627-350C-42F0-8E67-8565FD4CD70A}" type="pres">
      <dgm:prSet presAssocID="{29854A8F-FD56-43C1-9A8C-E1131CED0DB0}" presName="connectorText" presStyleLbl="sibTrans2D1" presStyleIdx="3" presStyleCnt="4"/>
      <dgm:spPr/>
      <dgm:t>
        <a:bodyPr/>
        <a:lstStyle/>
        <a:p>
          <a:endParaRPr lang="en-US"/>
        </a:p>
      </dgm:t>
    </dgm:pt>
  </dgm:ptLst>
  <dgm:cxnLst>
    <dgm:cxn modelId="{40378989-B211-45A6-810E-F87A7D30426C}" srcId="{C0844DB7-A683-47A8-8071-E88A020A6D6F}" destId="{B14D1371-68B2-4E95-8510-37323ACF616C}" srcOrd="0" destOrd="0" parTransId="{2A876A84-4AF9-401F-A0F6-EA46CA5F5B7D}" sibTransId="{A9F34AB7-7C2E-4424-8D9B-18B292E2FF6A}"/>
    <dgm:cxn modelId="{0FF44A6E-DE7B-4E8B-B846-CCD51572A387}" srcId="{C0844DB7-A683-47A8-8071-E88A020A6D6F}" destId="{E009D7ED-B7EC-4771-A0FC-0186977DDFD4}" srcOrd="1" destOrd="0" parTransId="{C0BB94E3-CC63-42C8-8B2C-879806E70BBA}" sibTransId="{A42E3C8B-5E5C-423B-9602-06775C04D030}"/>
    <dgm:cxn modelId="{8C247A95-0A46-49B0-A5AC-F4EA67E19EF1}" srcId="{C0844DB7-A683-47A8-8071-E88A020A6D6F}" destId="{12BD72E5-515E-445C-9461-AC5DF6896BAD}" srcOrd="2" destOrd="0" parTransId="{EA9C1DEF-BEF9-4271-99BA-90B16C8E2711}" sibTransId="{4EF29925-12A4-47DE-97ED-57CA243FEBB0}"/>
    <dgm:cxn modelId="{99859863-4542-4E5A-9C73-7ED140D107A1}" type="presOf" srcId="{A42E3C8B-5E5C-423B-9602-06775C04D030}" destId="{ACF89C50-4201-44B0-8C0B-65B39BEE5110}" srcOrd="0" destOrd="0" presId="urn:microsoft.com/office/officeart/2005/8/layout/cycle2"/>
    <dgm:cxn modelId="{68B23B7B-36FD-4D01-BABE-CB345D4E4E3C}" type="presOf" srcId="{E009D7ED-B7EC-4771-A0FC-0186977DDFD4}" destId="{87DCB642-D709-49B0-8303-BE0CD72788F6}" srcOrd="0" destOrd="0" presId="urn:microsoft.com/office/officeart/2005/8/layout/cycle2"/>
    <dgm:cxn modelId="{143CC2C1-3099-4AB9-B900-FB0197F55B2F}" type="presOf" srcId="{A42E3C8B-5E5C-423B-9602-06775C04D030}" destId="{8F2FA3AE-4356-444B-9EEE-36A7DE4B4863}" srcOrd="1" destOrd="0" presId="urn:microsoft.com/office/officeart/2005/8/layout/cycle2"/>
    <dgm:cxn modelId="{441835E2-561D-4C42-8121-1A1ECD58C56A}" type="presOf" srcId="{A9F34AB7-7C2E-4424-8D9B-18B292E2FF6A}" destId="{8B6A6AAB-DFE4-4DC4-B9BC-88B947AE33E6}" srcOrd="0" destOrd="0" presId="urn:microsoft.com/office/officeart/2005/8/layout/cycle2"/>
    <dgm:cxn modelId="{1A22A1C6-77FE-4EB1-ABDA-8565B8D9CCB1}" type="presOf" srcId="{B14D1371-68B2-4E95-8510-37323ACF616C}" destId="{E5D8E74C-C6FA-4E72-BFDB-FE23843CEDB0}" srcOrd="0" destOrd="0" presId="urn:microsoft.com/office/officeart/2005/8/layout/cycle2"/>
    <dgm:cxn modelId="{2CD454D7-F7FA-4575-805A-EEC9B9C770E9}" type="presOf" srcId="{A9F34AB7-7C2E-4424-8D9B-18B292E2FF6A}" destId="{0F66882B-249A-41CC-A600-2FBB3D9733CB}" srcOrd="1" destOrd="0" presId="urn:microsoft.com/office/officeart/2005/8/layout/cycle2"/>
    <dgm:cxn modelId="{979C2B8B-77DB-4177-9999-52EA2C07EE31}" type="presOf" srcId="{4EF29925-12A4-47DE-97ED-57CA243FEBB0}" destId="{A166F7BB-FEAD-4364-8426-CF8BA13DD526}" srcOrd="1" destOrd="0" presId="urn:microsoft.com/office/officeart/2005/8/layout/cycle2"/>
    <dgm:cxn modelId="{1A740C3B-74E3-4DFF-A929-CEAFF09479E4}" type="presOf" srcId="{C0844DB7-A683-47A8-8071-E88A020A6D6F}" destId="{6891D301-C0B7-4DA5-8F68-32B65F43B773}" srcOrd="0" destOrd="0" presId="urn:microsoft.com/office/officeart/2005/8/layout/cycle2"/>
    <dgm:cxn modelId="{EE3744B1-319A-4A2D-AE81-6331CFA2A5F8}" type="presOf" srcId="{29854A8F-FD56-43C1-9A8C-E1131CED0DB0}" destId="{2C344D1B-8ED7-4EDD-86A4-780984A12468}" srcOrd="0" destOrd="0" presId="urn:microsoft.com/office/officeart/2005/8/layout/cycle2"/>
    <dgm:cxn modelId="{6DBDC674-A027-45E2-9301-D5FF72A98D52}" type="presOf" srcId="{956B21E5-1FD7-4065-9D4E-AE375BB50A41}" destId="{1EFC292B-A8A8-4ACA-8A40-F13F90BA67AF}" srcOrd="0" destOrd="0" presId="urn:microsoft.com/office/officeart/2005/8/layout/cycle2"/>
    <dgm:cxn modelId="{316E5C55-8EF1-4647-BF7E-E0726ABECCD2}" srcId="{C0844DB7-A683-47A8-8071-E88A020A6D6F}" destId="{956B21E5-1FD7-4065-9D4E-AE375BB50A41}" srcOrd="3" destOrd="0" parTransId="{5CAEEF22-6A81-4983-B54A-88A72A1F3D0C}" sibTransId="{29854A8F-FD56-43C1-9A8C-E1131CED0DB0}"/>
    <dgm:cxn modelId="{5BD5249D-974A-4D17-95D2-923CBEAA3BBC}" type="presOf" srcId="{12BD72E5-515E-445C-9461-AC5DF6896BAD}" destId="{E44AF7C2-0DD0-4164-AC40-F29EFC60E2A0}" srcOrd="0" destOrd="0" presId="urn:microsoft.com/office/officeart/2005/8/layout/cycle2"/>
    <dgm:cxn modelId="{0FC3EF9D-52E7-4A7C-831B-41D9AFDBDC22}" type="presOf" srcId="{29854A8F-FD56-43C1-9A8C-E1131CED0DB0}" destId="{CE37A627-350C-42F0-8E67-8565FD4CD70A}" srcOrd="1" destOrd="0" presId="urn:microsoft.com/office/officeart/2005/8/layout/cycle2"/>
    <dgm:cxn modelId="{DC991BD4-7ECA-455F-8392-945641D26266}" type="presOf" srcId="{4EF29925-12A4-47DE-97ED-57CA243FEBB0}" destId="{BA7B5816-5E86-4017-A4D7-8915463258BC}" srcOrd="0" destOrd="0" presId="urn:microsoft.com/office/officeart/2005/8/layout/cycle2"/>
    <dgm:cxn modelId="{9AA3FBEF-3259-4AA3-8426-EC00EE1E32A9}" type="presParOf" srcId="{6891D301-C0B7-4DA5-8F68-32B65F43B773}" destId="{E5D8E74C-C6FA-4E72-BFDB-FE23843CEDB0}" srcOrd="0" destOrd="0" presId="urn:microsoft.com/office/officeart/2005/8/layout/cycle2"/>
    <dgm:cxn modelId="{452D9CE3-8000-4E53-B3EC-2DC6385FFDA8}" type="presParOf" srcId="{6891D301-C0B7-4DA5-8F68-32B65F43B773}" destId="{8B6A6AAB-DFE4-4DC4-B9BC-88B947AE33E6}" srcOrd="1" destOrd="0" presId="urn:microsoft.com/office/officeart/2005/8/layout/cycle2"/>
    <dgm:cxn modelId="{C4A55357-E7F8-4629-959D-275A1A11995A}" type="presParOf" srcId="{8B6A6AAB-DFE4-4DC4-B9BC-88B947AE33E6}" destId="{0F66882B-249A-41CC-A600-2FBB3D9733CB}" srcOrd="0" destOrd="0" presId="urn:microsoft.com/office/officeart/2005/8/layout/cycle2"/>
    <dgm:cxn modelId="{D18BE9B1-C5A1-4432-9EF4-8D81D661CDC7}" type="presParOf" srcId="{6891D301-C0B7-4DA5-8F68-32B65F43B773}" destId="{87DCB642-D709-49B0-8303-BE0CD72788F6}" srcOrd="2" destOrd="0" presId="urn:microsoft.com/office/officeart/2005/8/layout/cycle2"/>
    <dgm:cxn modelId="{F6D2C3B6-5738-427D-8A16-1FCA014FC239}" type="presParOf" srcId="{6891D301-C0B7-4DA5-8F68-32B65F43B773}" destId="{ACF89C50-4201-44B0-8C0B-65B39BEE5110}" srcOrd="3" destOrd="0" presId="urn:microsoft.com/office/officeart/2005/8/layout/cycle2"/>
    <dgm:cxn modelId="{CE98319D-A074-4E49-A3C8-FFB9D70ED51A}" type="presParOf" srcId="{ACF89C50-4201-44B0-8C0B-65B39BEE5110}" destId="{8F2FA3AE-4356-444B-9EEE-36A7DE4B4863}" srcOrd="0" destOrd="0" presId="urn:microsoft.com/office/officeart/2005/8/layout/cycle2"/>
    <dgm:cxn modelId="{D1228DB7-5ED7-48E9-9571-3F38F765B598}" type="presParOf" srcId="{6891D301-C0B7-4DA5-8F68-32B65F43B773}" destId="{E44AF7C2-0DD0-4164-AC40-F29EFC60E2A0}" srcOrd="4" destOrd="0" presId="urn:microsoft.com/office/officeart/2005/8/layout/cycle2"/>
    <dgm:cxn modelId="{EFCD7B96-DB1C-45C4-A8DE-7CEB795E95AF}" type="presParOf" srcId="{6891D301-C0B7-4DA5-8F68-32B65F43B773}" destId="{BA7B5816-5E86-4017-A4D7-8915463258BC}" srcOrd="5" destOrd="0" presId="urn:microsoft.com/office/officeart/2005/8/layout/cycle2"/>
    <dgm:cxn modelId="{27DE4B29-6C25-4C3C-9379-EFE987EB660C}" type="presParOf" srcId="{BA7B5816-5E86-4017-A4D7-8915463258BC}" destId="{A166F7BB-FEAD-4364-8426-CF8BA13DD526}" srcOrd="0" destOrd="0" presId="urn:microsoft.com/office/officeart/2005/8/layout/cycle2"/>
    <dgm:cxn modelId="{8B5F2650-8D2F-420A-AC96-ABB7E3420AF8}" type="presParOf" srcId="{6891D301-C0B7-4DA5-8F68-32B65F43B773}" destId="{1EFC292B-A8A8-4ACA-8A40-F13F90BA67AF}" srcOrd="6" destOrd="0" presId="urn:microsoft.com/office/officeart/2005/8/layout/cycle2"/>
    <dgm:cxn modelId="{342B3E6F-1AB9-49A3-B0B5-20660D289F34}" type="presParOf" srcId="{6891D301-C0B7-4DA5-8F68-32B65F43B773}" destId="{2C344D1B-8ED7-4EDD-86A4-780984A12468}" srcOrd="7" destOrd="0" presId="urn:microsoft.com/office/officeart/2005/8/layout/cycle2"/>
    <dgm:cxn modelId="{C633E69D-C068-4710-B801-BB2C75317757}" type="presParOf" srcId="{2C344D1B-8ED7-4EDD-86A4-780984A12468}" destId="{CE37A627-350C-42F0-8E67-8565FD4CD70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875C9-FFE8-4AA6-ACA5-04837020AA7F}">
      <dsp:nvSpPr>
        <dsp:cNvPr id="0" name=""/>
        <dsp:cNvSpPr/>
      </dsp:nvSpPr>
      <dsp:spPr>
        <a:xfrm>
          <a:off x="0" y="11667"/>
          <a:ext cx="4526285" cy="87984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rgbClr val="0066CC"/>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effectLst/>
              <a:ea typeface="Calibri" panose="020F0502020204030204" pitchFamily="34" charset="0"/>
              <a:cs typeface="Times New Roman" panose="02020603050405020304" pitchFamily="18" charset="0"/>
            </a:rPr>
            <a:t>CEMA certified the first group of interns who benefited from professional practice at the </a:t>
          </a:r>
          <a:r>
            <a:rPr lang="en-US" sz="1600" kern="1200" dirty="0" err="1">
              <a:effectLst/>
              <a:ea typeface="Calibri" panose="020F0502020204030204" pitchFamily="34" charset="0"/>
              <a:cs typeface="Times New Roman" panose="02020603050405020304" pitchFamily="18" charset="0"/>
            </a:rPr>
            <a:t>Durrës</a:t>
          </a:r>
          <a:r>
            <a:rPr lang="en-US" sz="1600" kern="1200" dirty="0">
              <a:effectLst/>
              <a:ea typeface="Calibri" panose="020F0502020204030204" pitchFamily="34" charset="0"/>
              <a:cs typeface="Times New Roman" panose="02020603050405020304" pitchFamily="18" charset="0"/>
            </a:rPr>
            <a:t> Port Authority. </a:t>
          </a:r>
        </a:p>
      </dsp:txBody>
      <dsp:txXfrm>
        <a:off x="42950" y="54617"/>
        <a:ext cx="4440385" cy="793940"/>
      </dsp:txXfrm>
    </dsp:sp>
    <dsp:sp modelId="{2A946195-FCB2-446A-A510-7E7EB39E39A7}">
      <dsp:nvSpPr>
        <dsp:cNvPr id="0" name=""/>
        <dsp:cNvSpPr/>
      </dsp:nvSpPr>
      <dsp:spPr>
        <a:xfrm>
          <a:off x="0" y="937588"/>
          <a:ext cx="4526285" cy="87984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rgbClr val="0066CC"/>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effectLst/>
              <a:ea typeface="Calibri" panose="020F0502020204030204" pitchFamily="34" charset="0"/>
              <a:cs typeface="Times New Roman" panose="02020603050405020304" pitchFamily="18" charset="0"/>
            </a:rPr>
            <a:t>2 interns were selected as potential candidates to go through the recruitment procedure for employment</a:t>
          </a:r>
        </a:p>
      </dsp:txBody>
      <dsp:txXfrm>
        <a:off x="42950" y="980538"/>
        <a:ext cx="4440385"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EBA0C-5133-4BB6-A020-8698A024148D}">
      <dsp:nvSpPr>
        <dsp:cNvPr id="0" name=""/>
        <dsp:cNvSpPr/>
      </dsp:nvSpPr>
      <dsp:spPr>
        <a:xfrm>
          <a:off x="-25992" y="-122643"/>
          <a:ext cx="2431482" cy="2431482"/>
        </a:xfrm>
        <a:prstGeom prst="pie">
          <a:avLst>
            <a:gd name="adj1" fmla="val 5400000"/>
            <a:gd name="adj2" fmla="val 16200000"/>
          </a:avLst>
        </a:prstGeom>
        <a:solidFill>
          <a:srgbClr val="0066C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1E144B-6205-4FE8-957B-363BDE789681}">
      <dsp:nvSpPr>
        <dsp:cNvPr id="0" name=""/>
        <dsp:cNvSpPr/>
      </dsp:nvSpPr>
      <dsp:spPr>
        <a:xfrm>
          <a:off x="1215741" y="0"/>
          <a:ext cx="4406018" cy="243148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buFont typeface="Arial" panose="020B0604020202020204" pitchFamily="34" charset="0"/>
            <a:buChar char="•"/>
          </a:pPr>
          <a:r>
            <a:rPr lang="en-US" sz="2100" b="0" kern="1200" dirty="0">
              <a:solidFill>
                <a:srgbClr val="5692CE"/>
              </a:solidFill>
              <a:effectLst/>
              <a:ea typeface="Calibri" panose="020F0502020204030204" pitchFamily="34" charset="0"/>
              <a:cs typeface="Times New Roman" panose="02020603050405020304" pitchFamily="18" charset="0"/>
            </a:rPr>
            <a:t>A</a:t>
          </a:r>
          <a:r>
            <a:rPr lang="en-US" sz="2100" b="0" kern="1200" dirty="0">
              <a:solidFill>
                <a:srgbClr val="5692CE"/>
              </a:solidFill>
              <a:effectLst/>
              <a:cs typeface="Times New Roman" panose="02020603050405020304" pitchFamily="18" charset="0"/>
            </a:rPr>
            <a:t>fter an intensive 6-month course of combined theoretical and practical knowledge, the </a:t>
          </a:r>
          <a:r>
            <a:rPr lang="en-US" sz="2100" b="0" kern="1200" dirty="0" err="1">
              <a:solidFill>
                <a:srgbClr val="5692CE"/>
              </a:solidFill>
              <a:effectLst/>
              <a:cs typeface="Times New Roman" panose="02020603050405020304" pitchFamily="18" charset="0"/>
            </a:rPr>
            <a:t>Durrës</a:t>
          </a:r>
          <a:r>
            <a:rPr lang="en-US" sz="2100" b="0" kern="1200" dirty="0">
              <a:solidFill>
                <a:srgbClr val="5692CE"/>
              </a:solidFill>
              <a:effectLst/>
              <a:cs typeface="Times New Roman" panose="02020603050405020304" pitchFamily="18" charset="0"/>
            </a:rPr>
            <a:t> Port Authority through the CEMA, successfully finalized the certification of the first group of Port Crane Operators.</a:t>
          </a:r>
        </a:p>
        <a:p>
          <a:pPr lvl="0" algn="l" defTabSz="933450">
            <a:lnSpc>
              <a:spcPct val="90000"/>
            </a:lnSpc>
            <a:spcBef>
              <a:spcPct val="0"/>
            </a:spcBef>
            <a:spcAft>
              <a:spcPct val="35000"/>
            </a:spcAft>
            <a:buFont typeface="Arial" panose="020B0604020202020204" pitchFamily="34" charset="0"/>
            <a:buChar char="•"/>
          </a:pPr>
          <a:endParaRPr lang="en-US" sz="21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215741" y="0"/>
        <a:ext cx="4406018" cy="2431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77CCD-574E-40F1-BBF6-598147B568E7}">
      <dsp:nvSpPr>
        <dsp:cNvPr id="0" name=""/>
        <dsp:cNvSpPr/>
      </dsp:nvSpPr>
      <dsp:spPr>
        <a:xfrm>
          <a:off x="50334" y="3031147"/>
          <a:ext cx="2915616" cy="1396963"/>
        </a:xfrm>
        <a:prstGeom prst="roundRect">
          <a:avLst>
            <a:gd name="adj" fmla="val 10000"/>
          </a:avLst>
        </a:prstGeom>
        <a:solidFill>
          <a:schemeClr val="lt1">
            <a:alpha val="90000"/>
            <a:hueOff val="0"/>
            <a:satOff val="0"/>
            <a:lumOff val="0"/>
            <a:alphaOff val="0"/>
          </a:schemeClr>
        </a:solidFill>
        <a:ln w="12700" cap="flat" cmpd="sng" algn="ctr">
          <a:solidFill>
            <a:srgbClr val="3366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a:t>Conference Europe Empowering Ports, </a:t>
          </a:r>
          <a:r>
            <a:rPr lang="en-US" sz="1000" kern="1200" dirty="0" err="1"/>
            <a:t>Espo</a:t>
          </a:r>
          <a:r>
            <a:rPr lang="en-US" sz="1000" kern="1200" dirty="0"/>
            <a:t> Valencia 2022.</a:t>
          </a:r>
        </a:p>
        <a:p>
          <a:pPr marL="57150" lvl="1" indent="-57150" algn="l" defTabSz="444500">
            <a:lnSpc>
              <a:spcPct val="90000"/>
            </a:lnSpc>
            <a:spcBef>
              <a:spcPct val="0"/>
            </a:spcBef>
            <a:spcAft>
              <a:spcPct val="15000"/>
            </a:spcAft>
            <a:buChar char="••"/>
          </a:pPr>
          <a:r>
            <a:rPr lang="en-US" sz="1000" kern="1200" dirty="0"/>
            <a:t>Certification of trainees who successfully complete the training for the Port Crain Operator</a:t>
          </a:r>
        </a:p>
        <a:p>
          <a:pPr marL="57150" lvl="1" indent="-57150" algn="l" defTabSz="400050">
            <a:lnSpc>
              <a:spcPct val="90000"/>
            </a:lnSpc>
            <a:spcBef>
              <a:spcPct val="0"/>
            </a:spcBef>
            <a:spcAft>
              <a:spcPct val="15000"/>
            </a:spcAft>
            <a:buChar char="••"/>
          </a:pPr>
          <a:endParaRPr lang="en-US" sz="900" kern="1200" dirty="0"/>
        </a:p>
      </dsp:txBody>
      <dsp:txXfrm>
        <a:off x="81021" y="3411075"/>
        <a:ext cx="1979557" cy="986348"/>
      </dsp:txXfrm>
    </dsp:sp>
    <dsp:sp modelId="{E7E13E64-ECFF-4977-810F-67BD32DDBC7B}">
      <dsp:nvSpPr>
        <dsp:cNvPr id="0" name=""/>
        <dsp:cNvSpPr/>
      </dsp:nvSpPr>
      <dsp:spPr>
        <a:xfrm>
          <a:off x="0" y="18169"/>
          <a:ext cx="3382371" cy="17354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dirty="0"/>
            <a:t>The Job Fair organized by the National Employment and Skills Agency - AKPA.</a:t>
          </a:r>
        </a:p>
        <a:p>
          <a:pPr marL="57150" lvl="1" indent="-57150" algn="l" defTabSz="444500">
            <a:lnSpc>
              <a:spcPct val="90000"/>
            </a:lnSpc>
            <a:spcBef>
              <a:spcPct val="0"/>
            </a:spcBef>
            <a:spcAft>
              <a:spcPct val="15000"/>
            </a:spcAft>
            <a:buChar char="••"/>
          </a:pPr>
          <a:r>
            <a:rPr lang="en-US" sz="1000" kern="1200" dirty="0"/>
            <a:t>The cooperation agreement between the Durres Local Education Office and the CEMA.</a:t>
          </a:r>
        </a:p>
        <a:p>
          <a:pPr marL="57150" lvl="1" indent="-57150" algn="l" defTabSz="444500">
            <a:lnSpc>
              <a:spcPct val="90000"/>
            </a:lnSpc>
            <a:spcBef>
              <a:spcPct val="0"/>
            </a:spcBef>
            <a:spcAft>
              <a:spcPct val="15000"/>
            </a:spcAft>
            <a:buChar char="••"/>
          </a:pPr>
          <a:r>
            <a:rPr lang="en-US" sz="1000" kern="1200" dirty="0"/>
            <a:t>Visit of Amerigo Vespucci Ship</a:t>
          </a:r>
        </a:p>
        <a:p>
          <a:pPr marL="57150" lvl="1" indent="-57150" algn="l" defTabSz="444500">
            <a:lnSpc>
              <a:spcPct val="90000"/>
            </a:lnSpc>
            <a:spcBef>
              <a:spcPct val="0"/>
            </a:spcBef>
            <a:spcAft>
              <a:spcPct val="15000"/>
            </a:spcAft>
            <a:buChar char="••"/>
          </a:pPr>
          <a:r>
            <a:rPr lang="en-US" sz="1000" kern="1200" dirty="0"/>
            <a:t>Visit of Logos Hope Ship</a:t>
          </a:r>
        </a:p>
        <a:p>
          <a:pPr marL="57150" lvl="1" indent="-57150" algn="l" defTabSz="400050">
            <a:lnSpc>
              <a:spcPct val="90000"/>
            </a:lnSpc>
            <a:spcBef>
              <a:spcPct val="0"/>
            </a:spcBef>
            <a:spcAft>
              <a:spcPct val="15000"/>
            </a:spcAft>
            <a:buChar char="••"/>
          </a:pPr>
          <a:endParaRPr lang="en-US" sz="900" kern="1200" dirty="0"/>
        </a:p>
      </dsp:txBody>
      <dsp:txXfrm>
        <a:off x="38123" y="56292"/>
        <a:ext cx="2291413" cy="1225363"/>
      </dsp:txXfrm>
    </dsp:sp>
    <dsp:sp modelId="{8DD53598-5A8C-4F4D-8C52-142B1C81262C}">
      <dsp:nvSpPr>
        <dsp:cNvPr id="0" name=""/>
        <dsp:cNvSpPr/>
      </dsp:nvSpPr>
      <dsp:spPr>
        <a:xfrm>
          <a:off x="1433507" y="260885"/>
          <a:ext cx="1857098" cy="1908893"/>
        </a:xfrm>
        <a:prstGeom prst="pieWedge">
          <a:avLst/>
        </a:prstGeom>
        <a:solidFill>
          <a:srgbClr val="33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t>Meeting of the Coordinating Council of the Center of Excellence for Maritime Affairs</a:t>
          </a:r>
        </a:p>
      </dsp:txBody>
      <dsp:txXfrm>
        <a:off x="1977438" y="819987"/>
        <a:ext cx="1313167" cy="1349791"/>
      </dsp:txXfrm>
    </dsp:sp>
    <dsp:sp modelId="{78A68CA0-AEC2-4FE7-9D0E-4E2CBD5911B8}">
      <dsp:nvSpPr>
        <dsp:cNvPr id="0" name=""/>
        <dsp:cNvSpPr/>
      </dsp:nvSpPr>
      <dsp:spPr>
        <a:xfrm rot="5400000">
          <a:off x="3376384" y="286782"/>
          <a:ext cx="1857098" cy="1857098"/>
        </a:xfrm>
        <a:prstGeom prst="pieWedge">
          <a:avLst/>
        </a:prstGeom>
        <a:solidFill>
          <a:srgbClr val="3366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t>The job and career fair developed by the </a:t>
          </a:r>
          <a:r>
            <a:rPr lang="en-US" sz="1000" kern="1200" dirty="0" err="1"/>
            <a:t>Aleksander</a:t>
          </a:r>
          <a:r>
            <a:rPr lang="en-US" sz="1000" kern="1200" dirty="0"/>
            <a:t> </a:t>
          </a:r>
          <a:r>
            <a:rPr lang="en-US" sz="1000" kern="1200" dirty="0" err="1"/>
            <a:t>Moisiu</a:t>
          </a:r>
          <a:r>
            <a:rPr lang="en-US" sz="1000" kern="1200" dirty="0"/>
            <a:t> University </a:t>
          </a:r>
          <a:r>
            <a:rPr lang="en-US" sz="1000" kern="1200" dirty="0" err="1"/>
            <a:t>Durrës</a:t>
          </a:r>
          <a:r>
            <a:rPr lang="en-US" sz="1000" kern="1200" dirty="0"/>
            <a:t> - in cooperation with the Durres Port Authority.</a:t>
          </a:r>
        </a:p>
      </dsp:txBody>
      <dsp:txXfrm rot="-5400000">
        <a:off x="3376384" y="830713"/>
        <a:ext cx="1313167" cy="1313167"/>
      </dsp:txXfrm>
    </dsp:sp>
    <dsp:sp modelId="{F85FF017-8A6B-4F02-B481-7E8B73BB6241}">
      <dsp:nvSpPr>
        <dsp:cNvPr id="0" name=""/>
        <dsp:cNvSpPr/>
      </dsp:nvSpPr>
      <dsp:spPr>
        <a:xfrm rot="10800000">
          <a:off x="3376384" y="2229659"/>
          <a:ext cx="1857098" cy="1857098"/>
        </a:xfrm>
        <a:prstGeom prst="pieWedge">
          <a:avLst/>
        </a:prstGeom>
        <a:solidFill>
          <a:srgbClr val="66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t>Cooperation agreement between the Center of Excellence for Maritime Affairs and Digit Sapiens</a:t>
          </a:r>
        </a:p>
      </dsp:txBody>
      <dsp:txXfrm rot="10800000">
        <a:off x="3376384" y="2229659"/>
        <a:ext cx="1313167" cy="1313167"/>
      </dsp:txXfrm>
    </dsp:sp>
    <dsp:sp modelId="{9BEE4357-71DC-45B0-93E1-B4F083D6EECB}">
      <dsp:nvSpPr>
        <dsp:cNvPr id="0" name=""/>
        <dsp:cNvSpPr/>
      </dsp:nvSpPr>
      <dsp:spPr>
        <a:xfrm rot="16200000">
          <a:off x="1433507" y="2229659"/>
          <a:ext cx="1857098" cy="1857098"/>
        </a:xfrm>
        <a:prstGeom prst="pieWedge">
          <a:avLst/>
        </a:prstGeom>
        <a:solidFill>
          <a:srgbClr val="0066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t> </a:t>
          </a:r>
        </a:p>
      </dsp:txBody>
      <dsp:txXfrm rot="5400000">
        <a:off x="1977438" y="2229659"/>
        <a:ext cx="1313167" cy="1313167"/>
      </dsp:txXfrm>
    </dsp:sp>
    <dsp:sp modelId="{2FEC029D-3887-4071-B749-E4115895D9EB}">
      <dsp:nvSpPr>
        <dsp:cNvPr id="0" name=""/>
        <dsp:cNvSpPr/>
      </dsp:nvSpPr>
      <dsp:spPr>
        <a:xfrm>
          <a:off x="3012899" y="1800768"/>
          <a:ext cx="641192" cy="55755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B5EBA1-C19F-469B-B87F-A54E7352EED4}">
      <dsp:nvSpPr>
        <dsp:cNvPr id="0" name=""/>
        <dsp:cNvSpPr/>
      </dsp:nvSpPr>
      <dsp:spPr>
        <a:xfrm rot="10800000">
          <a:off x="3012899" y="2015214"/>
          <a:ext cx="641192" cy="55755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EB18F-4452-496D-B441-EEC5EB8A59C1}">
      <dsp:nvSpPr>
        <dsp:cNvPr id="0" name=""/>
        <dsp:cNvSpPr/>
      </dsp:nvSpPr>
      <dsp:spPr>
        <a:xfrm>
          <a:off x="2061788" y="0"/>
          <a:ext cx="3092682" cy="3450838"/>
        </a:xfrm>
        <a:prstGeom prst="rightArrow">
          <a:avLst>
            <a:gd name="adj1" fmla="val 75000"/>
            <a:gd name="adj2" fmla="val 50000"/>
          </a:avLst>
        </a:prstGeom>
        <a:solidFill>
          <a:schemeClr val="accent1">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The conference featured a range of keynote speakers and experts, but also provided an excellent platform for discussions and exchanges between port professionals, port stakeholders, academics and EU policy makers.</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During the year 2022, the </a:t>
          </a:r>
          <a:r>
            <a:rPr lang="en-US" sz="1100" kern="1200" dirty="0" err="1"/>
            <a:t>Durrës</a:t>
          </a:r>
          <a:r>
            <a:rPr lang="en-US" sz="1100" kern="1200" dirty="0"/>
            <a:t> Port Authority was represented by 4 high level MANAGERIAL STAFF.</a:t>
          </a:r>
        </a:p>
        <a:p>
          <a:pPr marL="57150" lvl="1" indent="-57150" algn="l" defTabSz="488950">
            <a:lnSpc>
              <a:spcPct val="90000"/>
            </a:lnSpc>
            <a:spcBef>
              <a:spcPct val="0"/>
            </a:spcBef>
            <a:spcAft>
              <a:spcPct val="15000"/>
            </a:spcAft>
            <a:buChar char="••"/>
          </a:pPr>
          <a:endParaRPr lang="en-US" sz="1100" kern="1200" dirty="0"/>
        </a:p>
      </dsp:txBody>
      <dsp:txXfrm>
        <a:off x="2061788" y="431355"/>
        <a:ext cx="1932926" cy="2588128"/>
      </dsp:txXfrm>
    </dsp:sp>
    <dsp:sp modelId="{8F808214-49F5-483F-B157-CC490D8B6356}">
      <dsp:nvSpPr>
        <dsp:cNvPr id="0" name=""/>
        <dsp:cNvSpPr/>
      </dsp:nvSpPr>
      <dsp:spPr>
        <a:xfrm>
          <a:off x="0" y="0"/>
          <a:ext cx="2061788" cy="3450838"/>
        </a:xfrm>
        <a:prstGeom prst="roundRect">
          <a:avLst/>
        </a:prstGeom>
        <a:solidFill>
          <a:srgbClr val="3399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The theme of 2022 edition was "Strengthening Europe's Ports".</a:t>
          </a:r>
        </a:p>
      </dsp:txBody>
      <dsp:txXfrm>
        <a:off x="100648" y="100648"/>
        <a:ext cx="1860492" cy="32495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F9465-60E7-4A7C-B746-FCEADBBA647E}">
      <dsp:nvSpPr>
        <dsp:cNvPr id="0" name=""/>
        <dsp:cNvSpPr/>
      </dsp:nvSpPr>
      <dsp:spPr>
        <a:xfrm>
          <a:off x="0" y="590855"/>
          <a:ext cx="3846866" cy="3780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F59D5B-5D28-4900-AD12-2859D5749D12}">
      <dsp:nvSpPr>
        <dsp:cNvPr id="0" name=""/>
        <dsp:cNvSpPr/>
      </dsp:nvSpPr>
      <dsp:spPr>
        <a:xfrm>
          <a:off x="198990" y="328638"/>
          <a:ext cx="2692806" cy="442800"/>
        </a:xfrm>
        <a:prstGeom prst="roundRect">
          <a:avLst/>
        </a:prstGeom>
        <a:solidFill>
          <a:srgbClr val="5692CE"/>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82" tIns="0" rIns="101782" bIns="0" numCol="1" spcCol="1270" anchor="ctr" anchorCtr="0">
          <a:noAutofit/>
        </a:bodyPr>
        <a:lstStyle/>
        <a:p>
          <a:pPr lvl="0" algn="l" defTabSz="666750">
            <a:lnSpc>
              <a:spcPct val="90000"/>
            </a:lnSpc>
            <a:spcBef>
              <a:spcPct val="0"/>
            </a:spcBef>
            <a:spcAft>
              <a:spcPct val="35000"/>
            </a:spcAft>
          </a:pPr>
          <a:r>
            <a:rPr lang="en-US" sz="1500" kern="1200"/>
            <a:t>10 partner institutions</a:t>
          </a:r>
        </a:p>
      </dsp:txBody>
      <dsp:txXfrm>
        <a:off x="220606" y="350254"/>
        <a:ext cx="2649574" cy="399568"/>
      </dsp:txXfrm>
    </dsp:sp>
    <dsp:sp modelId="{3010FD7F-8488-4B32-9EC8-EB192D386197}">
      <dsp:nvSpPr>
        <dsp:cNvPr id="0" name=""/>
        <dsp:cNvSpPr/>
      </dsp:nvSpPr>
      <dsp:spPr>
        <a:xfrm>
          <a:off x="0" y="1271255"/>
          <a:ext cx="3846866" cy="3780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27C5E-5EA0-4C5C-BF40-F19DCB4627C2}">
      <dsp:nvSpPr>
        <dsp:cNvPr id="0" name=""/>
        <dsp:cNvSpPr/>
      </dsp:nvSpPr>
      <dsp:spPr>
        <a:xfrm>
          <a:off x="192343" y="1049855"/>
          <a:ext cx="2692806" cy="442800"/>
        </a:xfrm>
        <a:prstGeom prst="roundRect">
          <a:avLst/>
        </a:prstGeom>
        <a:solidFill>
          <a:srgbClr val="5692CE"/>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82" tIns="0" rIns="101782" bIns="0" numCol="1" spcCol="1270" anchor="ctr" anchorCtr="0">
          <a:noAutofit/>
        </a:bodyPr>
        <a:lstStyle/>
        <a:p>
          <a:pPr lvl="0" algn="l" defTabSz="666750">
            <a:lnSpc>
              <a:spcPct val="90000"/>
            </a:lnSpc>
            <a:spcBef>
              <a:spcPct val="0"/>
            </a:spcBef>
            <a:spcAft>
              <a:spcPct val="35000"/>
            </a:spcAft>
          </a:pPr>
          <a:r>
            <a:rPr lang="en-US" sz="1500" kern="1200"/>
            <a:t>6 panels and training sessions</a:t>
          </a:r>
        </a:p>
      </dsp:txBody>
      <dsp:txXfrm>
        <a:off x="213959" y="1071471"/>
        <a:ext cx="2649574" cy="399568"/>
      </dsp:txXfrm>
    </dsp:sp>
    <dsp:sp modelId="{A2DB3D2C-8052-45EB-BC69-BA5B335874FF}">
      <dsp:nvSpPr>
        <dsp:cNvPr id="0" name=""/>
        <dsp:cNvSpPr/>
      </dsp:nvSpPr>
      <dsp:spPr>
        <a:xfrm>
          <a:off x="0" y="1951656"/>
          <a:ext cx="3846866" cy="3780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402728-004B-4B13-8503-6A1DBE3A5C28}">
      <dsp:nvSpPr>
        <dsp:cNvPr id="0" name=""/>
        <dsp:cNvSpPr/>
      </dsp:nvSpPr>
      <dsp:spPr>
        <a:xfrm>
          <a:off x="192343" y="1730255"/>
          <a:ext cx="2692806" cy="442800"/>
        </a:xfrm>
        <a:prstGeom prst="roundRect">
          <a:avLst/>
        </a:prstGeom>
        <a:solidFill>
          <a:srgbClr val="5692CE"/>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82" tIns="0" rIns="101782" bIns="0" numCol="1" spcCol="1270" anchor="ctr" anchorCtr="0">
          <a:noAutofit/>
        </a:bodyPr>
        <a:lstStyle/>
        <a:p>
          <a:pPr lvl="0" algn="l" defTabSz="666750">
            <a:lnSpc>
              <a:spcPct val="90000"/>
            </a:lnSpc>
            <a:spcBef>
              <a:spcPct val="0"/>
            </a:spcBef>
            <a:spcAft>
              <a:spcPct val="35000"/>
            </a:spcAft>
          </a:pPr>
          <a:r>
            <a:rPr lang="en-US" sz="1500" kern="1200" dirty="0"/>
            <a:t>35 local and foreign panelists</a:t>
          </a:r>
        </a:p>
      </dsp:txBody>
      <dsp:txXfrm>
        <a:off x="213959" y="1751871"/>
        <a:ext cx="2649574" cy="399568"/>
      </dsp:txXfrm>
    </dsp:sp>
    <dsp:sp modelId="{387F7476-C3EC-4197-A91C-20DE8A3B90A4}">
      <dsp:nvSpPr>
        <dsp:cNvPr id="0" name=""/>
        <dsp:cNvSpPr/>
      </dsp:nvSpPr>
      <dsp:spPr>
        <a:xfrm>
          <a:off x="0" y="2632056"/>
          <a:ext cx="3846866" cy="3780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9629AB-48D6-4310-8B16-53EB9141F115}">
      <dsp:nvSpPr>
        <dsp:cNvPr id="0" name=""/>
        <dsp:cNvSpPr/>
      </dsp:nvSpPr>
      <dsp:spPr>
        <a:xfrm>
          <a:off x="192343" y="2410656"/>
          <a:ext cx="2692806" cy="442800"/>
        </a:xfrm>
        <a:prstGeom prst="roundRect">
          <a:avLst/>
        </a:prstGeom>
        <a:solidFill>
          <a:srgbClr val="5692CE"/>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82" tIns="0" rIns="101782" bIns="0" numCol="1" spcCol="1270" anchor="ctr" anchorCtr="0">
          <a:noAutofit/>
        </a:bodyPr>
        <a:lstStyle/>
        <a:p>
          <a:pPr lvl="0" algn="l" defTabSz="666750">
            <a:lnSpc>
              <a:spcPct val="90000"/>
            </a:lnSpc>
            <a:spcBef>
              <a:spcPct val="0"/>
            </a:spcBef>
            <a:spcAft>
              <a:spcPct val="35000"/>
            </a:spcAft>
          </a:pPr>
          <a:r>
            <a:rPr lang="en-US" sz="1500" kern="1200"/>
            <a:t>200 participants</a:t>
          </a:r>
        </a:p>
      </dsp:txBody>
      <dsp:txXfrm>
        <a:off x="213959" y="2432272"/>
        <a:ext cx="2649574"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8E74C-C6FA-4E72-BFDB-FE23843CEDB0}">
      <dsp:nvSpPr>
        <dsp:cNvPr id="0" name=""/>
        <dsp:cNvSpPr/>
      </dsp:nvSpPr>
      <dsp:spPr>
        <a:xfrm>
          <a:off x="3234855" y="-59615"/>
          <a:ext cx="2144097" cy="19763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Durres Port Authority </a:t>
          </a:r>
        </a:p>
        <a:p>
          <a:pPr lvl="0" algn="ctr" defTabSz="666750">
            <a:lnSpc>
              <a:spcPct val="90000"/>
            </a:lnSpc>
            <a:spcBef>
              <a:spcPct val="0"/>
            </a:spcBef>
            <a:spcAft>
              <a:spcPct val="35000"/>
            </a:spcAft>
          </a:pPr>
          <a:r>
            <a:rPr lang="en-US" sz="1500" kern="1200" dirty="0"/>
            <a:t>MIE ; Transport Community Permanent Secretariat</a:t>
          </a:r>
        </a:p>
      </dsp:txBody>
      <dsp:txXfrm>
        <a:off x="3548851" y="229813"/>
        <a:ext cx="1516105" cy="1397483"/>
      </dsp:txXfrm>
    </dsp:sp>
    <dsp:sp modelId="{8B6A6AAB-DFE4-4DC4-B9BC-88B947AE33E6}">
      <dsp:nvSpPr>
        <dsp:cNvPr id="0" name=""/>
        <dsp:cNvSpPr/>
      </dsp:nvSpPr>
      <dsp:spPr>
        <a:xfrm rot="2700000">
          <a:off x="5088874" y="1606389"/>
          <a:ext cx="376569" cy="58483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105418" y="1683416"/>
        <a:ext cx="263598" cy="350902"/>
      </dsp:txXfrm>
    </dsp:sp>
    <dsp:sp modelId="{87DCB642-D709-49B0-8303-BE0CD72788F6}">
      <dsp:nvSpPr>
        <dsp:cNvPr id="0" name=""/>
        <dsp:cNvSpPr/>
      </dsp:nvSpPr>
      <dsp:spPr>
        <a:xfrm>
          <a:off x="5282126" y="1903776"/>
          <a:ext cx="1732856" cy="1732856"/>
        </a:xfrm>
        <a:prstGeom prst="ellipse">
          <a:avLst/>
        </a:prstGeom>
        <a:solidFill>
          <a:schemeClr val="accent4">
            <a:hueOff val="3960788"/>
            <a:satOff val="-11368"/>
            <a:lumOff val="-95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University “Aleksander </a:t>
          </a:r>
          <a:r>
            <a:rPr lang="en-US" sz="1500" kern="1200" dirty="0" err="1"/>
            <a:t>Moisiu</a:t>
          </a:r>
          <a:r>
            <a:rPr lang="en-US" sz="1500" kern="1200" dirty="0"/>
            <a:t>” </a:t>
          </a:r>
          <a:r>
            <a:rPr lang="en-US" sz="1500" kern="1200" dirty="0" err="1"/>
            <a:t>Durrës</a:t>
          </a:r>
          <a:endParaRPr lang="en-US" sz="1500" kern="1200" dirty="0"/>
        </a:p>
      </dsp:txBody>
      <dsp:txXfrm>
        <a:off x="5535897" y="2157547"/>
        <a:ext cx="1225314" cy="1225314"/>
      </dsp:txXfrm>
    </dsp:sp>
    <dsp:sp modelId="{ACF89C50-4201-44B0-8C0B-65B39BEE5110}">
      <dsp:nvSpPr>
        <dsp:cNvPr id="0" name=""/>
        <dsp:cNvSpPr/>
      </dsp:nvSpPr>
      <dsp:spPr>
        <a:xfrm rot="8100000">
          <a:off x="5005992" y="3389365"/>
          <a:ext cx="461964" cy="584838"/>
        </a:xfrm>
        <a:prstGeom prst="rightArrow">
          <a:avLst>
            <a:gd name="adj1" fmla="val 60000"/>
            <a:gd name="adj2" fmla="val 50000"/>
          </a:avLst>
        </a:prstGeom>
        <a:solidFill>
          <a:schemeClr val="accent4">
            <a:hueOff val="3960788"/>
            <a:satOff val="-11368"/>
            <a:lumOff val="-95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5124285" y="3457334"/>
        <a:ext cx="323375" cy="350902"/>
      </dsp:txXfrm>
    </dsp:sp>
    <dsp:sp modelId="{E44AF7C2-0DD0-4164-AC40-F29EFC60E2A0}">
      <dsp:nvSpPr>
        <dsp:cNvPr id="0" name=""/>
        <dsp:cNvSpPr/>
      </dsp:nvSpPr>
      <dsp:spPr>
        <a:xfrm>
          <a:off x="3440476" y="3745426"/>
          <a:ext cx="1732856" cy="1732856"/>
        </a:xfrm>
        <a:prstGeom prst="ellipse">
          <a:avLst/>
        </a:prstGeom>
        <a:solidFill>
          <a:schemeClr val="accent4">
            <a:hueOff val="7921577"/>
            <a:satOff val="-22737"/>
            <a:lumOff val="-190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Cooperation and Development Institute </a:t>
          </a:r>
        </a:p>
      </dsp:txBody>
      <dsp:txXfrm>
        <a:off x="3694247" y="3999197"/>
        <a:ext cx="1225314" cy="1225314"/>
      </dsp:txXfrm>
    </dsp:sp>
    <dsp:sp modelId="{BA7B5816-5E86-4017-A4D7-8915463258BC}">
      <dsp:nvSpPr>
        <dsp:cNvPr id="0" name=""/>
        <dsp:cNvSpPr/>
      </dsp:nvSpPr>
      <dsp:spPr>
        <a:xfrm rot="13500000">
          <a:off x="3164342" y="3407855"/>
          <a:ext cx="461964" cy="584838"/>
        </a:xfrm>
        <a:prstGeom prst="rightArrow">
          <a:avLst>
            <a:gd name="adj1" fmla="val 60000"/>
            <a:gd name="adj2" fmla="val 50000"/>
          </a:avLst>
        </a:prstGeom>
        <a:solidFill>
          <a:schemeClr val="accent4">
            <a:hueOff val="7921577"/>
            <a:satOff val="-22737"/>
            <a:lumOff val="-190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282635" y="3573822"/>
        <a:ext cx="323375" cy="350902"/>
      </dsp:txXfrm>
    </dsp:sp>
    <dsp:sp modelId="{1EFC292B-A8A8-4ACA-8A40-F13F90BA67AF}">
      <dsp:nvSpPr>
        <dsp:cNvPr id="0" name=""/>
        <dsp:cNvSpPr/>
      </dsp:nvSpPr>
      <dsp:spPr>
        <a:xfrm>
          <a:off x="1598826" y="1903776"/>
          <a:ext cx="1732856" cy="1732856"/>
        </a:xfrm>
        <a:prstGeom prst="ellipse">
          <a:avLst/>
        </a:prstGeom>
        <a:solidFill>
          <a:schemeClr val="accent4">
            <a:hueOff val="11882365"/>
            <a:satOff val="-34105"/>
            <a:lumOff val="-28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Digit Sapiens Private Sector</a:t>
          </a:r>
        </a:p>
      </dsp:txBody>
      <dsp:txXfrm>
        <a:off x="1852597" y="2157547"/>
        <a:ext cx="1225314" cy="1225314"/>
      </dsp:txXfrm>
    </dsp:sp>
    <dsp:sp modelId="{2C344D1B-8ED7-4EDD-86A4-780984A12468}">
      <dsp:nvSpPr>
        <dsp:cNvPr id="0" name=""/>
        <dsp:cNvSpPr/>
      </dsp:nvSpPr>
      <dsp:spPr>
        <a:xfrm rot="18900000">
          <a:off x="3133293" y="1621461"/>
          <a:ext cx="376569" cy="584838"/>
        </a:xfrm>
        <a:prstGeom prst="rightArrow">
          <a:avLst>
            <a:gd name="adj1" fmla="val 60000"/>
            <a:gd name="adj2" fmla="val 50000"/>
          </a:avLst>
        </a:prstGeom>
        <a:solidFill>
          <a:schemeClr val="accent4">
            <a:hueOff val="11882365"/>
            <a:satOff val="-34105"/>
            <a:lumOff val="-286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149837" y="1778370"/>
        <a:ext cx="263598" cy="3509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ectangle 1">
          <a:extLst xmlns:a="http://schemas.openxmlformats.org/drawingml/2006/main">
            <a:ext uri="{FF2B5EF4-FFF2-40B4-BE49-F238E27FC236}">
              <a16:creationId xmlns:a16="http://schemas.microsoft.com/office/drawing/2014/main" id="{924ED877-E016-4736-BA15-B7E08914B5B3}"/>
            </a:ext>
          </a:extLst>
        </cdr:cNvPr>
        <cdr:cNvSpPr/>
      </cdr:nvSpPr>
      <cdr:spPr>
        <a:xfrm xmlns:a="http://schemas.openxmlformats.org/drawingml/2006/main">
          <a:off x="0" y="0"/>
          <a:ext cx="3389313" cy="44441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cdr:x>
      <cdr:y>0.01573</cdr:y>
    </cdr:from>
    <cdr:to>
      <cdr:x>1</cdr:x>
      <cdr:y>0.99541</cdr:y>
    </cdr:to>
    <cdr:sp macro="" textlink="">
      <cdr:nvSpPr>
        <cdr:cNvPr id="3" name="Rectangle 2">
          <a:extLst xmlns:a="http://schemas.openxmlformats.org/drawingml/2006/main">
            <a:ext uri="{FF2B5EF4-FFF2-40B4-BE49-F238E27FC236}">
              <a16:creationId xmlns:a16="http://schemas.microsoft.com/office/drawing/2014/main" id="{6A7CD3C2-FB35-40AE-A325-CA3A3223D0AF}"/>
            </a:ext>
          </a:extLst>
        </cdr:cNvPr>
        <cdr:cNvSpPr/>
      </cdr:nvSpPr>
      <cdr:spPr>
        <a:xfrm xmlns:a="http://schemas.openxmlformats.org/drawingml/2006/main">
          <a:off x="0" y="69912"/>
          <a:ext cx="3389313" cy="43539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1077DB-935E-4A0A-947A-D283B9F9F452}" type="datetimeFigureOut">
              <a:rPr lang="en-US" smtClean="0"/>
              <a:t>06/03/2023</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9EC30E-1A71-4188-9BE7-E2A64929A436}" type="datetimeFigureOut">
              <a:rPr lang="en-US" noProof="0" smtClean="0"/>
              <a:t>06/03/2023</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dirty="0"/>
          </a:p>
        </p:txBody>
      </p:sp>
    </p:spTree>
    <p:extLst>
      <p:ext uri="{BB962C8B-B14F-4D97-AF65-F5344CB8AC3E}">
        <p14:creationId xmlns:p14="http://schemas.microsoft.com/office/powerpoint/2010/main" val="241980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dirty="0"/>
          </a:p>
        </p:txBody>
      </p:sp>
    </p:spTree>
    <p:extLst>
      <p:ext uri="{BB962C8B-B14F-4D97-AF65-F5344CB8AC3E}">
        <p14:creationId xmlns:p14="http://schemas.microsoft.com/office/powerpoint/2010/main" val="1382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dirty="0"/>
          </a:p>
        </p:txBody>
      </p:sp>
    </p:spTree>
    <p:extLst>
      <p:ext uri="{BB962C8B-B14F-4D97-AF65-F5344CB8AC3E}">
        <p14:creationId xmlns:p14="http://schemas.microsoft.com/office/powerpoint/2010/main" val="396457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dirty="0"/>
          </a:p>
        </p:txBody>
      </p:sp>
    </p:spTree>
    <p:extLst>
      <p:ext uri="{BB962C8B-B14F-4D97-AF65-F5344CB8AC3E}">
        <p14:creationId xmlns:p14="http://schemas.microsoft.com/office/powerpoint/2010/main" val="355048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dirty="0"/>
          </a:p>
        </p:txBody>
      </p:sp>
    </p:spTree>
    <p:extLst>
      <p:ext uri="{BB962C8B-B14F-4D97-AF65-F5344CB8AC3E}">
        <p14:creationId xmlns:p14="http://schemas.microsoft.com/office/powerpoint/2010/main" val="22139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17</a:t>
            </a:fld>
            <a:endParaRPr lang="en-US" noProof="0" dirty="0"/>
          </a:p>
        </p:txBody>
      </p:sp>
    </p:spTree>
    <p:extLst>
      <p:ext uri="{BB962C8B-B14F-4D97-AF65-F5344CB8AC3E}">
        <p14:creationId xmlns:p14="http://schemas.microsoft.com/office/powerpoint/2010/main" val="3784467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18</a:t>
            </a:fld>
            <a:endParaRPr lang="en-US" noProof="0" dirty="0"/>
          </a:p>
        </p:txBody>
      </p:sp>
    </p:spTree>
    <p:extLst>
      <p:ext uri="{BB962C8B-B14F-4D97-AF65-F5344CB8AC3E}">
        <p14:creationId xmlns:p14="http://schemas.microsoft.com/office/powerpoint/2010/main" val="329811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040633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graphicFrame>
        <p:nvGraphicFramePr>
          <p:cNvPr id="8" name="Chart 7" title="Gross Revenue Placeholder Chart">
            <a:extLst>
              <a:ext uri="{FF2B5EF4-FFF2-40B4-BE49-F238E27FC236}">
                <a16:creationId xmlns:a16="http://schemas.microsoft.com/office/drawing/2014/main" id="{0F60C5FF-F2F2-4EA7-ADED-E162A5B82B4C}"/>
              </a:ext>
            </a:extLst>
          </p:cNvPr>
          <p:cNvGraphicFramePr/>
          <p:nvPr userDrawn="1">
            <p:extLst>
              <p:ext uri="{D42A27DB-BD31-4B8C-83A1-F6EECF244321}">
                <p14:modId xmlns:p14="http://schemas.microsoft.com/office/powerpoint/2010/main" val="537021869"/>
              </p:ext>
            </p:extLst>
          </p:nvPr>
        </p:nvGraphicFramePr>
        <p:xfrm>
          <a:off x="431800" y="1512000"/>
          <a:ext cx="3389313" cy="4444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title="Gross Revenue Placeholder Chart">
            <a:extLst>
              <a:ext uri="{FF2B5EF4-FFF2-40B4-BE49-F238E27FC236}">
                <a16:creationId xmlns:a16="http://schemas.microsoft.com/office/drawing/2014/main" id="{D5AA46A9-40E0-4FA5-BFED-6D14ED62EFFB}"/>
              </a:ext>
            </a:extLst>
          </p:cNvPr>
          <p:cNvGraphicFramePr/>
          <p:nvPr userDrawn="1">
            <p:extLst>
              <p:ext uri="{D42A27DB-BD31-4B8C-83A1-F6EECF244321}">
                <p14:modId xmlns:p14="http://schemas.microsoft.com/office/powerpoint/2010/main" val="2314973354"/>
              </p:ext>
            </p:extLst>
          </p:nvPr>
        </p:nvGraphicFramePr>
        <p:xfrm>
          <a:off x="4406900" y="1512000"/>
          <a:ext cx="3389313" cy="4444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title="Gross Revenue Placeholder Chart">
            <a:extLst>
              <a:ext uri="{FF2B5EF4-FFF2-40B4-BE49-F238E27FC236}">
                <a16:creationId xmlns:a16="http://schemas.microsoft.com/office/drawing/2014/main" id="{F7175363-BD78-41A0-92CF-0F9E5A14568A}"/>
              </a:ext>
            </a:extLst>
          </p:cNvPr>
          <p:cNvGraphicFramePr/>
          <p:nvPr userDrawn="1">
            <p:extLst>
              <p:ext uri="{D42A27DB-BD31-4B8C-83A1-F6EECF244321}">
                <p14:modId xmlns:p14="http://schemas.microsoft.com/office/powerpoint/2010/main" val="351553000"/>
              </p:ext>
            </p:extLst>
          </p:nvPr>
        </p:nvGraphicFramePr>
        <p:xfrm>
          <a:off x="8382000" y="1512000"/>
          <a:ext cx="3389313" cy="4444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8265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62553"/>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69901"/>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63078"/>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67078"/>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er Slide 2">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104052"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102595"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3 content">
    <p:spTree>
      <p:nvGrpSpPr>
        <p:cNvPr id="1" name=""/>
        <p:cNvGrpSpPr/>
        <p:nvPr/>
      </p:nvGrpSpPr>
      <p:grpSpPr>
        <a:xfrm>
          <a:off x="0" y="0"/>
          <a:ext cx="0" cy="0"/>
          <a:chOff x="0" y="0"/>
          <a:chExt cx="0" cy="0"/>
        </a:xfrm>
      </p:grpSpPr>
      <p:sp>
        <p:nvSpPr>
          <p:cNvPr id="13" name="Content Placeholder 10">
            <a:extLst>
              <a:ext uri="{FF2B5EF4-FFF2-40B4-BE49-F238E27FC236}">
                <a16:creationId xmlns:a16="http://schemas.microsoft.com/office/drawing/2014/main" id="{454B80C6-ACBE-4877-BC36-02B9C42A2DA0}"/>
              </a:ext>
            </a:extLst>
          </p:cNvPr>
          <p:cNvSpPr>
            <a:spLocks noGrp="1"/>
          </p:cNvSpPr>
          <p:nvPr>
            <p:ph sz="quarter" idx="36"/>
          </p:nvPr>
        </p:nvSpPr>
        <p:spPr>
          <a:xfrm>
            <a:off x="8485569" y="1590675"/>
            <a:ext cx="3246121" cy="436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0">
            <a:extLst>
              <a:ext uri="{FF2B5EF4-FFF2-40B4-BE49-F238E27FC236}">
                <a16:creationId xmlns:a16="http://schemas.microsoft.com/office/drawing/2014/main" id="{2D5A5AA1-9589-4EC6-B469-1EE7724E7DD3}"/>
              </a:ext>
            </a:extLst>
          </p:cNvPr>
          <p:cNvSpPr>
            <a:spLocks noGrp="1"/>
          </p:cNvSpPr>
          <p:nvPr>
            <p:ph sz="quarter" idx="35"/>
          </p:nvPr>
        </p:nvSpPr>
        <p:spPr>
          <a:xfrm>
            <a:off x="4508564" y="1590675"/>
            <a:ext cx="3246121" cy="42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A9557FF2-93A3-48A1-AB68-35D6813B3A91}"/>
              </a:ext>
            </a:extLst>
          </p:cNvPr>
          <p:cNvSpPr>
            <a:spLocks noGrp="1"/>
          </p:cNvSpPr>
          <p:nvPr>
            <p:ph sz="quarter" idx="34"/>
          </p:nvPr>
        </p:nvSpPr>
        <p:spPr>
          <a:xfrm>
            <a:off x="502920" y="1590675"/>
            <a:ext cx="3246121" cy="436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4118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Content Placeholder 6">
            <a:extLst>
              <a:ext uri="{FF2B5EF4-FFF2-40B4-BE49-F238E27FC236}">
                <a16:creationId xmlns:a16="http://schemas.microsoft.com/office/drawing/2014/main" id="{0D32884E-EBB5-47FA-9B0A-E32B264BC5A1}"/>
              </a:ext>
            </a:extLst>
          </p:cNvPr>
          <p:cNvSpPr>
            <a:spLocks noGrp="1"/>
          </p:cNvSpPr>
          <p:nvPr>
            <p:ph sz="quarter" idx="34"/>
          </p:nvPr>
        </p:nvSpPr>
        <p:spPr>
          <a:xfrm>
            <a:off x="512064" y="1655063"/>
            <a:ext cx="11248136" cy="4123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85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7552944" y="5359400"/>
            <a:ext cx="4207056"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6" r:id="rId3"/>
    <p:sldLayoutId id="2147483662" r:id="rId4"/>
    <p:sldLayoutId id="2147483659" r:id="rId5"/>
    <p:sldLayoutId id="2147483663" r:id="rId6"/>
    <p:sldLayoutId id="2147483677" r:id="rId7"/>
    <p:sldLayoutId id="2147483654" r:id="rId8"/>
    <p:sldLayoutId id="2147483660" r:id="rId9"/>
    <p:sldLayoutId id="2147483664" r:id="rId10"/>
    <p:sldLayoutId id="2147483650" r:id="rId11"/>
    <p:sldLayoutId id="2147483652" r:id="rId12"/>
    <p:sldLayoutId id="2147483656" r:id="rId13"/>
    <p:sldLayoutId id="2147483657" r:id="rId14"/>
    <p:sldLayoutId id="2147483667" r:id="rId15"/>
    <p:sldLayoutId id="2147483668" r:id="rId16"/>
    <p:sldLayoutId id="2147483669" r:id="rId17"/>
    <p:sldLayoutId id="2147483670" r:id="rId18"/>
    <p:sldLayoutId id="2147483671" r:id="rId19"/>
    <p:sldLayoutId id="2147483673" r:id="rId20"/>
    <p:sldLayoutId id="2147483674" r:id="rId21"/>
    <p:sldLayoutId id="2147483676" r:id="rId22"/>
    <p:sldLayoutId id="2147483655" r:id="rId23"/>
    <p:sldLayoutId id="2147483675" r:id="rId24"/>
    <p:sldLayoutId id="2147483672" r:id="rId25"/>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interreg-balkanmed.eu/project-partner/263/"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8.svg"/><Relationship Id="rId11" Type="http://schemas.openxmlformats.org/officeDocument/2006/relationships/image" Target="../media/image5.png"/><Relationship Id="rId5" Type="http://schemas.openxmlformats.org/officeDocument/2006/relationships/image" Target="../media/image26.png"/><Relationship Id="rId10" Type="http://schemas.openxmlformats.org/officeDocument/2006/relationships/image" Target="../media/image32.svg"/><Relationship Id="rId4" Type="http://schemas.microsoft.com/office/2007/relationships/hdphoto" Target="../media/hdphoto1.wdp"/><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QuickStyle" Target="../diagrams/quickStyle2.xml"/><Relationship Id="rId11" Type="http://schemas.openxmlformats.org/officeDocument/2006/relationships/image" Target="../media/image16.png"/><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7.jp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8.jpg"/><Relationship Id="rId7" Type="http://schemas.openxmlformats.org/officeDocument/2006/relationships/diagramLayout" Target="../diagrams/layout5.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Data" Target="../diagrams/data5.xml"/><Relationship Id="rId5" Type="http://schemas.openxmlformats.org/officeDocument/2006/relationships/image" Target="../media/image20.jpg"/><Relationship Id="rId10" Type="http://schemas.microsoft.com/office/2007/relationships/diagramDrawing" Target="../diagrams/drawing5.xml"/><Relationship Id="rId4" Type="http://schemas.openxmlformats.org/officeDocument/2006/relationships/image" Target="../media/image19.jpg"/><Relationship Id="rId9"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13554E-0A34-1C39-37CC-F52B06DD637A}"/>
              </a:ext>
            </a:extLst>
          </p:cNvPr>
          <p:cNvPicPr>
            <a:picLocks noChangeAspect="1"/>
          </p:cNvPicPr>
          <p:nvPr/>
        </p:nvPicPr>
        <p:blipFill rotWithShape="1">
          <a:blip r:embed="rId3"/>
          <a:srcRect l="10302" t="11377" r="10735" b="23747"/>
          <a:stretch/>
        </p:blipFill>
        <p:spPr>
          <a:xfrm>
            <a:off x="654424" y="349624"/>
            <a:ext cx="11161059" cy="4473573"/>
          </a:xfrm>
          <a:prstGeom prst="rect">
            <a:avLst/>
          </a:prstGeom>
        </p:spPr>
      </p:pic>
      <p:sp>
        <p:nvSpPr>
          <p:cNvPr id="5" name="Content Placeholder 4">
            <a:extLst>
              <a:ext uri="{FF2B5EF4-FFF2-40B4-BE49-F238E27FC236}">
                <a16:creationId xmlns:a16="http://schemas.microsoft.com/office/drawing/2014/main" id="{13E32E91-8D67-8A67-3E92-2E6AA183A338}"/>
              </a:ext>
            </a:extLst>
          </p:cNvPr>
          <p:cNvSpPr>
            <a:spLocks noGrp="1"/>
          </p:cNvSpPr>
          <p:nvPr>
            <p:ph sz="half" idx="1"/>
          </p:nvPr>
        </p:nvSpPr>
        <p:spPr>
          <a:xfrm>
            <a:off x="1739331" y="3554506"/>
            <a:ext cx="8274423" cy="2153947"/>
          </a:xfrm>
        </p:spPr>
        <p:txBody>
          <a:bodyPr/>
          <a:lstStyle/>
          <a:p>
            <a:pPr marL="809625" lvl="3" indent="0" algn="ctr">
              <a:buNone/>
            </a:pPr>
            <a:r>
              <a:rPr lang="en-US" sz="3000" b="1" i="1" dirty="0">
                <a:solidFill>
                  <a:srgbClr val="5692CE"/>
                </a:solidFill>
                <a:effectLst>
                  <a:outerShdw blurRad="38100" dist="38100" dir="2700000" algn="tl">
                    <a:srgbClr val="000000">
                      <a:alpha val="43137"/>
                    </a:srgbClr>
                  </a:outerShdw>
                </a:effectLst>
              </a:rPr>
              <a:t> Main highlights in 2022 &amp; objectives for 2023</a:t>
            </a:r>
          </a:p>
        </p:txBody>
      </p:sp>
      <p:pic>
        <p:nvPicPr>
          <p:cNvPr id="11" name="Picture 10">
            <a:extLst>
              <a:ext uri="{FF2B5EF4-FFF2-40B4-BE49-F238E27FC236}">
                <a16:creationId xmlns:a16="http://schemas.microsoft.com/office/drawing/2014/main" id="{EE4CC343-27FA-50FB-71C9-F2D0406CC5D2}"/>
              </a:ext>
            </a:extLst>
          </p:cNvPr>
          <p:cNvPicPr>
            <a:picLocks noChangeAspect="1"/>
          </p:cNvPicPr>
          <p:nvPr/>
        </p:nvPicPr>
        <p:blipFill rotWithShape="1">
          <a:blip r:embed="rId4"/>
          <a:srcRect l="26617" t="63660" r="32133" b="29671"/>
          <a:stretch/>
        </p:blipFill>
        <p:spPr>
          <a:xfrm>
            <a:off x="3361944" y="5798371"/>
            <a:ext cx="5029199" cy="457385"/>
          </a:xfrm>
          <a:prstGeom prst="rect">
            <a:avLst/>
          </a:prstGeom>
        </p:spPr>
      </p:pic>
    </p:spTree>
    <p:extLst>
      <p:ext uri="{BB962C8B-B14F-4D97-AF65-F5344CB8AC3E}">
        <p14:creationId xmlns:p14="http://schemas.microsoft.com/office/powerpoint/2010/main" val="120795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ACC0429-9680-8702-F533-2A7527E0D1B2}"/>
              </a:ext>
            </a:extLst>
          </p:cNvPr>
          <p:cNvPicPr>
            <a:picLocks noGrp="1" noChangeAspect="1"/>
          </p:cNvPicPr>
          <p:nvPr>
            <p:ph type="pic" sz="quarter" idx="14"/>
          </p:nvPr>
        </p:nvPicPr>
        <p:blipFill>
          <a:blip r:embed="rId2"/>
          <a:srcRect l="16142" r="16142"/>
          <a:stretch>
            <a:fillRect/>
          </a:stretch>
        </p:blipFill>
        <p:spPr>
          <a:xfrm>
            <a:off x="-72439" y="-8966"/>
            <a:ext cx="12264439" cy="6422065"/>
          </a:xfrm>
        </p:spPr>
      </p:pic>
      <p:sp>
        <p:nvSpPr>
          <p:cNvPr id="12" name="TextBox 11">
            <a:extLst>
              <a:ext uri="{FF2B5EF4-FFF2-40B4-BE49-F238E27FC236}">
                <a16:creationId xmlns:a16="http://schemas.microsoft.com/office/drawing/2014/main" id="{93EB81B8-85EA-7F04-40F0-2E01585ECFBE}"/>
              </a:ext>
            </a:extLst>
          </p:cNvPr>
          <p:cNvSpPr txBox="1"/>
          <p:nvPr/>
        </p:nvSpPr>
        <p:spPr>
          <a:xfrm>
            <a:off x="2040732" y="2150924"/>
            <a:ext cx="7789068" cy="1200329"/>
          </a:xfrm>
          <a:prstGeom prst="rect">
            <a:avLst/>
          </a:prstGeom>
          <a:noFill/>
        </p:spPr>
        <p:txBody>
          <a:bodyPr wrap="square">
            <a:spAutoFit/>
          </a:bodyPr>
          <a:lstStyle/>
          <a:p>
            <a:pPr algn="ctr"/>
            <a:endParaRPr lang="en-US" sz="3600" b="1" dirty="0">
              <a:solidFill>
                <a:srgbClr val="5692CE"/>
              </a:solidFill>
            </a:endParaRPr>
          </a:p>
          <a:p>
            <a:pPr algn="ctr"/>
            <a:r>
              <a:rPr lang="en-US" sz="3600" b="1" dirty="0">
                <a:solidFill>
                  <a:srgbClr val="5692CE"/>
                </a:solidFill>
              </a:rPr>
              <a:t> </a:t>
            </a:r>
            <a:r>
              <a:rPr lang="en-US" sz="3600" b="1" dirty="0" smtClean="0">
                <a:solidFill>
                  <a:srgbClr val="5692CE"/>
                </a:solidFill>
              </a:rPr>
              <a:t>the </a:t>
            </a:r>
            <a:r>
              <a:rPr lang="en-US" sz="3600" b="1" dirty="0" smtClean="0">
                <a:solidFill>
                  <a:srgbClr val="5692CE"/>
                </a:solidFill>
              </a:rPr>
              <a:t>objectives </a:t>
            </a:r>
            <a:r>
              <a:rPr lang="en-US" sz="3600" b="1" dirty="0">
                <a:solidFill>
                  <a:srgbClr val="5692CE"/>
                </a:solidFill>
              </a:rPr>
              <a:t>for 2023</a:t>
            </a:r>
          </a:p>
        </p:txBody>
      </p:sp>
      <p:pic>
        <p:nvPicPr>
          <p:cNvPr id="14" name="Picture 13">
            <a:extLst>
              <a:ext uri="{FF2B5EF4-FFF2-40B4-BE49-F238E27FC236}">
                <a16:creationId xmlns:a16="http://schemas.microsoft.com/office/drawing/2014/main" id="{361C9E78-32DF-FA28-B1C4-72A1812669E7}"/>
              </a:ext>
            </a:extLst>
          </p:cNvPr>
          <p:cNvPicPr>
            <a:picLocks noChangeAspect="1"/>
          </p:cNvPicPr>
          <p:nvPr/>
        </p:nvPicPr>
        <p:blipFill>
          <a:blip r:embed="rId3"/>
          <a:stretch>
            <a:fillRect/>
          </a:stretch>
        </p:blipFill>
        <p:spPr>
          <a:xfrm>
            <a:off x="504826" y="123118"/>
            <a:ext cx="2178018" cy="486651"/>
          </a:xfrm>
          <a:prstGeom prst="rect">
            <a:avLst/>
          </a:prstGeom>
        </p:spPr>
      </p:pic>
      <p:pic>
        <p:nvPicPr>
          <p:cNvPr id="16" name="Picture 15">
            <a:extLst>
              <a:ext uri="{FF2B5EF4-FFF2-40B4-BE49-F238E27FC236}">
                <a16:creationId xmlns:a16="http://schemas.microsoft.com/office/drawing/2014/main" id="{670F82EB-F3DA-48DD-D4D7-62149EB897EB}"/>
              </a:ext>
            </a:extLst>
          </p:cNvPr>
          <p:cNvPicPr>
            <a:picLocks noChangeAspect="1"/>
          </p:cNvPicPr>
          <p:nvPr/>
        </p:nvPicPr>
        <p:blipFill>
          <a:blip r:embed="rId4"/>
          <a:stretch>
            <a:fillRect/>
          </a:stretch>
        </p:blipFill>
        <p:spPr>
          <a:xfrm>
            <a:off x="9964536" y="169"/>
            <a:ext cx="1821650" cy="895350"/>
          </a:xfrm>
          <a:prstGeom prst="rect">
            <a:avLst/>
          </a:prstGeom>
        </p:spPr>
      </p:pic>
      <p:pic>
        <p:nvPicPr>
          <p:cNvPr id="20" name="Picture 19">
            <a:extLst>
              <a:ext uri="{FF2B5EF4-FFF2-40B4-BE49-F238E27FC236}">
                <a16:creationId xmlns:a16="http://schemas.microsoft.com/office/drawing/2014/main" id="{794848A7-EA92-AF40-F99C-579BFBD53C00}"/>
              </a:ext>
            </a:extLst>
          </p:cNvPr>
          <p:cNvPicPr>
            <a:picLocks noChangeAspect="1"/>
          </p:cNvPicPr>
          <p:nvPr/>
        </p:nvPicPr>
        <p:blipFill>
          <a:blip r:embed="rId5"/>
          <a:stretch>
            <a:fillRect/>
          </a:stretch>
        </p:blipFill>
        <p:spPr>
          <a:xfrm>
            <a:off x="3586161" y="5740630"/>
            <a:ext cx="5019675" cy="457200"/>
          </a:xfrm>
          <a:prstGeom prst="rect">
            <a:avLst/>
          </a:prstGeom>
        </p:spPr>
      </p:pic>
      <p:sp>
        <p:nvSpPr>
          <p:cNvPr id="21" name="Rectangle 20">
            <a:extLst>
              <a:ext uri="{FF2B5EF4-FFF2-40B4-BE49-F238E27FC236}">
                <a16:creationId xmlns:a16="http://schemas.microsoft.com/office/drawing/2014/main" id="{A6811604-6660-A535-140B-CFD2994FDB48}"/>
              </a:ext>
              <a:ext uri="{C183D7F6-B498-43B3-948B-1728B52AA6E4}">
                <adec:decorative xmlns="" xmlns:adec="http://schemas.microsoft.com/office/drawing/2017/decorative" val="1"/>
              </a:ext>
            </a:extLst>
          </p:cNvPr>
          <p:cNvSpPr/>
          <p:nvPr/>
        </p:nvSpPr>
        <p:spPr>
          <a:xfrm>
            <a:off x="4327584" y="564050"/>
            <a:ext cx="3992212" cy="45719"/>
          </a:xfrm>
          <a:prstGeom prst="rect">
            <a:avLst/>
          </a:prstGeom>
          <a:solidFill>
            <a:srgbClr val="56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rgbClr val="5692CE"/>
              </a:solidFill>
            </a:endParaRPr>
          </a:p>
        </p:txBody>
      </p:sp>
    </p:spTree>
    <p:extLst>
      <p:ext uri="{BB962C8B-B14F-4D97-AF65-F5344CB8AC3E}">
        <p14:creationId xmlns:p14="http://schemas.microsoft.com/office/powerpoint/2010/main" val="2283365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096E6F1-2B08-5341-7023-9305B511AE60}"/>
              </a:ext>
            </a:extLst>
          </p:cNvPr>
          <p:cNvPicPr>
            <a:picLocks noGrp="1" noChangeAspect="1"/>
          </p:cNvPicPr>
          <p:nvPr>
            <p:ph type="pic" sz="quarter" idx="14"/>
          </p:nvPr>
        </p:nvPicPr>
        <p:blipFill>
          <a:blip r:embed="rId2"/>
          <a:srcRect l="16142" r="16142"/>
          <a:stretch>
            <a:fillRect/>
          </a:stretch>
        </p:blipFill>
        <p:spPr>
          <a:xfrm>
            <a:off x="0" y="17929"/>
            <a:ext cx="12192000" cy="6371351"/>
          </a:xfrm>
        </p:spPr>
      </p:pic>
      <p:graphicFrame>
        <p:nvGraphicFramePr>
          <p:cNvPr id="10" name="Diagram 9">
            <a:extLst>
              <a:ext uri="{FF2B5EF4-FFF2-40B4-BE49-F238E27FC236}">
                <a16:creationId xmlns:a16="http://schemas.microsoft.com/office/drawing/2014/main" id="{B56BCA05-8B5F-8543-E250-FE2538CFCD96}"/>
              </a:ext>
            </a:extLst>
          </p:cNvPr>
          <p:cNvGraphicFramePr/>
          <p:nvPr>
            <p:extLst>
              <p:ext uri="{D42A27DB-BD31-4B8C-83A1-F6EECF244321}">
                <p14:modId xmlns:p14="http://schemas.microsoft.com/office/powerpoint/2010/main" val="2762866849"/>
              </p:ext>
            </p:extLst>
          </p:nvPr>
        </p:nvGraphicFramePr>
        <p:xfrm>
          <a:off x="1901788" y="957641"/>
          <a:ext cx="861380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6EDE8397-82CE-450A-A3F3-F9F6DBC46C95}"/>
              </a:ext>
            </a:extLst>
          </p:cNvPr>
          <p:cNvSpPr txBox="1"/>
          <p:nvPr/>
        </p:nvSpPr>
        <p:spPr>
          <a:xfrm>
            <a:off x="5522892" y="3516145"/>
            <a:ext cx="1371600" cy="584775"/>
          </a:xfrm>
          <a:prstGeom prst="rect">
            <a:avLst/>
          </a:prstGeom>
          <a:noFill/>
        </p:spPr>
        <p:txBody>
          <a:bodyPr wrap="square" rtlCol="0">
            <a:spAutoFit/>
          </a:bodyPr>
          <a:lstStyle/>
          <a:p>
            <a:r>
              <a:rPr lang="en-US" sz="3200" b="1" dirty="0">
                <a:solidFill>
                  <a:srgbClr val="B1DB49"/>
                </a:solidFill>
              </a:rPr>
              <a:t>CEMA</a:t>
            </a:r>
          </a:p>
        </p:txBody>
      </p:sp>
      <p:cxnSp>
        <p:nvCxnSpPr>
          <p:cNvPr id="15" name="Straight Connector 14">
            <a:extLst>
              <a:ext uri="{FF2B5EF4-FFF2-40B4-BE49-F238E27FC236}">
                <a16:creationId xmlns:a16="http://schemas.microsoft.com/office/drawing/2014/main" id="{2A80169B-6F5C-29F8-AF25-3464A888FD91}"/>
              </a:ext>
            </a:extLst>
          </p:cNvPr>
          <p:cNvCxnSpPr/>
          <p:nvPr/>
        </p:nvCxnSpPr>
        <p:spPr>
          <a:xfrm>
            <a:off x="432000" y="468720"/>
            <a:ext cx="0" cy="5843016"/>
          </a:xfrm>
          <a:prstGeom prst="line">
            <a:avLst/>
          </a:prstGeom>
          <a:ln>
            <a:solidFill>
              <a:srgbClr val="5692CE"/>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2D973D5-8E27-59A3-01E4-959511F2F293}"/>
              </a:ext>
            </a:extLst>
          </p:cNvPr>
          <p:cNvSpPr txBox="1"/>
          <p:nvPr/>
        </p:nvSpPr>
        <p:spPr>
          <a:xfrm>
            <a:off x="776180" y="224911"/>
            <a:ext cx="11185448" cy="646331"/>
          </a:xfrm>
          <a:prstGeom prst="rect">
            <a:avLst/>
          </a:prstGeom>
          <a:noFill/>
        </p:spPr>
        <p:txBody>
          <a:bodyPr wrap="square">
            <a:spAutoFit/>
          </a:bodyPr>
          <a:lstStyle/>
          <a:p>
            <a:pPr algn="ctr"/>
            <a:r>
              <a:rPr lang="en-US" dirty="0">
                <a:solidFill>
                  <a:srgbClr val="5692CE"/>
                </a:solidFill>
              </a:rPr>
              <a:t>CEMA is “PER SE”, an excellent example of </a:t>
            </a:r>
            <a:r>
              <a:rPr lang="en-US" b="1" dirty="0" smtClean="0">
                <a:solidFill>
                  <a:srgbClr val="5692CE"/>
                </a:solidFill>
              </a:rPr>
              <a:t>COOPERATION CATALIST </a:t>
            </a:r>
            <a:r>
              <a:rPr lang="en-US" dirty="0" smtClean="0">
                <a:solidFill>
                  <a:srgbClr val="5692CE"/>
                </a:solidFill>
              </a:rPr>
              <a:t>of </a:t>
            </a:r>
            <a:r>
              <a:rPr lang="en-US" dirty="0">
                <a:solidFill>
                  <a:srgbClr val="5692CE"/>
                </a:solidFill>
              </a:rPr>
              <a:t>cooperation between the Government, Academia, Civil Society and Private Sector</a:t>
            </a:r>
          </a:p>
        </p:txBody>
      </p:sp>
      <p:sp>
        <p:nvSpPr>
          <p:cNvPr id="20" name="TextBox 19">
            <a:extLst>
              <a:ext uri="{FF2B5EF4-FFF2-40B4-BE49-F238E27FC236}">
                <a16:creationId xmlns:a16="http://schemas.microsoft.com/office/drawing/2014/main" id="{44D21025-D107-D149-1AF1-4128381E9CC3}"/>
              </a:ext>
            </a:extLst>
          </p:cNvPr>
          <p:cNvSpPr txBox="1"/>
          <p:nvPr/>
        </p:nvSpPr>
        <p:spPr>
          <a:xfrm rot="16200000">
            <a:off x="-1988094" y="3085624"/>
            <a:ext cx="5321317" cy="892552"/>
          </a:xfrm>
          <a:prstGeom prst="rect">
            <a:avLst/>
          </a:prstGeom>
          <a:noFill/>
        </p:spPr>
        <p:txBody>
          <a:bodyPr wrap="square" rtlCol="0">
            <a:spAutoFit/>
          </a:bodyPr>
          <a:lstStyle/>
          <a:p>
            <a:r>
              <a:rPr lang="en-US" sz="2600" b="1" dirty="0">
                <a:solidFill>
                  <a:srgbClr val="5692CE"/>
                </a:solidFill>
              </a:rPr>
              <a:t>The 4 components of CEMA’s QUADRUPLE INNOVATIVE MODEL </a:t>
            </a:r>
          </a:p>
        </p:txBody>
      </p:sp>
      <p:sp>
        <p:nvSpPr>
          <p:cNvPr id="2" name="TextBox 1">
            <a:extLst>
              <a:ext uri="{FF2B5EF4-FFF2-40B4-BE49-F238E27FC236}">
                <a16:creationId xmlns:a16="http://schemas.microsoft.com/office/drawing/2014/main" id="{F5847959-DB26-4881-D67F-E2A86BB2EFBF}"/>
              </a:ext>
            </a:extLst>
          </p:cNvPr>
          <p:cNvSpPr txBox="1"/>
          <p:nvPr/>
        </p:nvSpPr>
        <p:spPr>
          <a:xfrm>
            <a:off x="267661" y="147367"/>
            <a:ext cx="556294" cy="369332"/>
          </a:xfrm>
          <a:prstGeom prst="rect">
            <a:avLst/>
          </a:prstGeom>
          <a:noFill/>
        </p:spPr>
        <p:txBody>
          <a:bodyPr wrap="square" rtlCol="0">
            <a:spAutoFit/>
          </a:bodyPr>
          <a:lstStyle/>
          <a:p>
            <a:r>
              <a:rPr lang="en-US" dirty="0">
                <a:solidFill>
                  <a:srgbClr val="5692CE"/>
                </a:solidFill>
              </a:rPr>
              <a:t>11</a:t>
            </a:r>
          </a:p>
        </p:txBody>
      </p:sp>
    </p:spTree>
    <p:extLst>
      <p:ext uri="{BB962C8B-B14F-4D97-AF65-F5344CB8AC3E}">
        <p14:creationId xmlns:p14="http://schemas.microsoft.com/office/powerpoint/2010/main" val="383812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0EDE574-FCAF-3F67-B9A5-54CF22D73400}"/>
              </a:ext>
            </a:extLst>
          </p:cNvPr>
          <p:cNvPicPr>
            <a:picLocks noGrp="1" noChangeAspect="1"/>
          </p:cNvPicPr>
          <p:nvPr>
            <p:ph type="pic" sz="quarter" idx="14"/>
          </p:nvPr>
        </p:nvPicPr>
        <p:blipFill>
          <a:blip r:embed="rId3"/>
          <a:srcRect l="16142" r="16142"/>
          <a:stretch>
            <a:fillRect/>
          </a:stretch>
        </p:blipFill>
        <p:spPr>
          <a:xfrm>
            <a:off x="0" y="-1"/>
            <a:ext cx="12192000" cy="6371351"/>
          </a:xfrm>
        </p:spPr>
      </p:pic>
      <p:sp>
        <p:nvSpPr>
          <p:cNvPr id="11" name="TextBox 10">
            <a:extLst>
              <a:ext uri="{FF2B5EF4-FFF2-40B4-BE49-F238E27FC236}">
                <a16:creationId xmlns:a16="http://schemas.microsoft.com/office/drawing/2014/main" id="{A70EBD26-2D3F-8F10-859D-1D7469132301}"/>
              </a:ext>
            </a:extLst>
          </p:cNvPr>
          <p:cNvSpPr txBox="1"/>
          <p:nvPr/>
        </p:nvSpPr>
        <p:spPr>
          <a:xfrm>
            <a:off x="318835" y="600350"/>
            <a:ext cx="5463221" cy="6555641"/>
          </a:xfrm>
          <a:prstGeom prst="rect">
            <a:avLst/>
          </a:prstGeom>
          <a:noFill/>
        </p:spPr>
        <p:txBody>
          <a:bodyPr wrap="square">
            <a:spAutoFit/>
          </a:bodyPr>
          <a:lstStyle/>
          <a:p>
            <a:r>
              <a:rPr lang="en-US" b="1" dirty="0">
                <a:solidFill>
                  <a:srgbClr val="5692CE"/>
                </a:solidFill>
              </a:rPr>
              <a:t>                                  </a:t>
            </a:r>
            <a:r>
              <a:rPr lang="en-US" sz="2400" b="1" u="sng" dirty="0">
                <a:solidFill>
                  <a:srgbClr val="5692CE"/>
                </a:solidFill>
              </a:rPr>
              <a:t>Academia</a:t>
            </a:r>
          </a:p>
          <a:p>
            <a:endParaRPr lang="en-US" b="1" dirty="0">
              <a:solidFill>
                <a:srgbClr val="5692CE"/>
              </a:solidFill>
            </a:endParaRPr>
          </a:p>
          <a:p>
            <a:endParaRPr lang="en-US" b="1" dirty="0">
              <a:solidFill>
                <a:srgbClr val="5692CE"/>
              </a:solidFill>
            </a:endParaRPr>
          </a:p>
          <a:p>
            <a:pPr lvl="0"/>
            <a:r>
              <a:rPr lang="en-US" dirty="0"/>
              <a:t>The main purpose of the cooperation with “Aleksander </a:t>
            </a:r>
            <a:r>
              <a:rPr lang="en-US" dirty="0" err="1"/>
              <a:t>Moisiu</a:t>
            </a:r>
            <a:r>
              <a:rPr lang="en-US" dirty="0"/>
              <a:t>” University of </a:t>
            </a:r>
            <a:r>
              <a:rPr lang="en-US" dirty="0" err="1"/>
              <a:t>Durrës</a:t>
            </a:r>
            <a:r>
              <a:rPr lang="en-US" dirty="0"/>
              <a:t> is to help CEMA to:</a:t>
            </a:r>
          </a:p>
          <a:p>
            <a:endParaRPr lang="en-US" b="1" dirty="0">
              <a:solidFill>
                <a:srgbClr val="5692CE"/>
              </a:solidFill>
            </a:endParaRPr>
          </a:p>
          <a:p>
            <a:pPr marL="285750" indent="-285750">
              <a:buFont typeface="Wingdings" panose="05000000000000000000" pitchFamily="2" charset="2"/>
              <a:buChar char="Ø"/>
            </a:pPr>
            <a:r>
              <a:rPr lang="en-US" dirty="0"/>
              <a:t>Take advantage of the academic staff, the know-how and R&amp;D facilities of University AM </a:t>
            </a:r>
            <a:r>
              <a:rPr lang="en-US" dirty="0" err="1"/>
              <a:t>Durrës</a:t>
            </a:r>
            <a:r>
              <a:rPr lang="en-US" dirty="0"/>
              <a:t>.</a:t>
            </a:r>
          </a:p>
          <a:p>
            <a:endParaRPr lang="en-US" dirty="0"/>
          </a:p>
          <a:p>
            <a:pPr marL="285750" indent="-285750">
              <a:buFont typeface="Wingdings" panose="05000000000000000000" pitchFamily="2" charset="2"/>
              <a:buChar char="Ø"/>
            </a:pPr>
            <a:r>
              <a:rPr lang="en-US" dirty="0"/>
              <a:t>With the help of UAMD, publish more research studies regarding the Maritime Sector.</a:t>
            </a:r>
          </a:p>
          <a:p>
            <a:endParaRPr lang="en-US" dirty="0"/>
          </a:p>
          <a:p>
            <a:pPr marL="285750" indent="-285750">
              <a:buFont typeface="Wingdings" panose="05000000000000000000" pitchFamily="2" charset="2"/>
              <a:buChar char="Ø"/>
            </a:pPr>
            <a:r>
              <a:rPr lang="en-US" dirty="0"/>
              <a:t>Together with UAMD, to become capable of applying for more funds for Projects in Programs like IPA, </a:t>
            </a:r>
            <a:r>
              <a:rPr lang="en-US" dirty="0" smtClean="0"/>
              <a:t>ERAZMUS</a:t>
            </a:r>
            <a:r>
              <a:rPr lang="en-US" dirty="0"/>
              <a:t>, HORIZON, etc.</a:t>
            </a:r>
          </a:p>
          <a:p>
            <a:endParaRPr lang="en-US" dirty="0"/>
          </a:p>
          <a:p>
            <a:pPr marL="285750" indent="-285750">
              <a:buFont typeface="Wingdings" panose="05000000000000000000" pitchFamily="2" charset="2"/>
              <a:buChar char="Ø"/>
            </a:pPr>
            <a:r>
              <a:rPr lang="en-US" dirty="0"/>
              <a:t>Update and further development of the Maritime Legal Framework in Albania.</a:t>
            </a:r>
          </a:p>
          <a:p>
            <a:pPr marL="285750" indent="-285750">
              <a:buFont typeface="Wingdings" panose="05000000000000000000" pitchFamily="2" charset="2"/>
              <a:buChar char="Ø"/>
            </a:pPr>
            <a:endParaRPr lang="en-US" dirty="0"/>
          </a:p>
          <a:p>
            <a:endParaRPr lang="en-US" dirty="0"/>
          </a:p>
          <a:p>
            <a:endParaRPr lang="en-US" dirty="0"/>
          </a:p>
          <a:p>
            <a:endParaRPr lang="en-US" dirty="0"/>
          </a:p>
        </p:txBody>
      </p:sp>
      <p:sp>
        <p:nvSpPr>
          <p:cNvPr id="13" name="TextBox 12">
            <a:extLst>
              <a:ext uri="{FF2B5EF4-FFF2-40B4-BE49-F238E27FC236}">
                <a16:creationId xmlns:a16="http://schemas.microsoft.com/office/drawing/2014/main" id="{FB62601D-957A-35DD-FC92-95F9B3239AE8}"/>
              </a:ext>
            </a:extLst>
          </p:cNvPr>
          <p:cNvSpPr txBox="1"/>
          <p:nvPr/>
        </p:nvSpPr>
        <p:spPr>
          <a:xfrm>
            <a:off x="6409944" y="600350"/>
            <a:ext cx="5324094" cy="5447645"/>
          </a:xfrm>
          <a:prstGeom prst="rect">
            <a:avLst/>
          </a:prstGeom>
          <a:noFill/>
        </p:spPr>
        <p:txBody>
          <a:bodyPr wrap="square">
            <a:spAutoFit/>
          </a:bodyPr>
          <a:lstStyle/>
          <a:p>
            <a:r>
              <a:rPr lang="en-US" b="1" dirty="0">
                <a:solidFill>
                  <a:srgbClr val="5692CE"/>
                </a:solidFill>
              </a:rPr>
              <a:t>                           </a:t>
            </a:r>
            <a:r>
              <a:rPr lang="en-US" sz="2400" b="1" u="sng" dirty="0">
                <a:solidFill>
                  <a:srgbClr val="5692CE"/>
                </a:solidFill>
              </a:rPr>
              <a:t>Civil Society </a:t>
            </a:r>
          </a:p>
          <a:p>
            <a:pPr marL="285750" indent="-285750">
              <a:buFont typeface="Arial" panose="020B0604020202020204" pitchFamily="34" charset="0"/>
              <a:buChar char="•"/>
            </a:pPr>
            <a:endParaRPr lang="en-US" b="1" dirty="0">
              <a:solidFill>
                <a:srgbClr val="5692CE"/>
              </a:solidFill>
            </a:endParaRPr>
          </a:p>
          <a:p>
            <a:pPr lvl="0"/>
            <a:r>
              <a:rPr lang="en-US" dirty="0"/>
              <a:t>The main purpose of cooperation with Cooperation and Development Institute is to help CEMA to:</a:t>
            </a:r>
          </a:p>
          <a:p>
            <a:endParaRPr lang="en-US" b="1" dirty="0">
              <a:solidFill>
                <a:srgbClr val="5692CE"/>
              </a:solidFill>
            </a:endParaRPr>
          </a:p>
          <a:p>
            <a:endParaRPr lang="en-US" dirty="0"/>
          </a:p>
          <a:p>
            <a:pPr marL="285750" indent="-285750">
              <a:buFont typeface="Wingdings" panose="05000000000000000000" pitchFamily="2" charset="2"/>
              <a:buChar char="Ø"/>
            </a:pPr>
            <a:r>
              <a:rPr lang="en-US" dirty="0"/>
              <a:t>Apply for more funds in Programs like IPA, ERAZMUS, HORIZON, etc.</a:t>
            </a:r>
          </a:p>
          <a:p>
            <a:endParaRPr lang="en-US" dirty="0"/>
          </a:p>
          <a:p>
            <a:pPr marL="285750" indent="-285750">
              <a:buFont typeface="Wingdings" panose="05000000000000000000" pitchFamily="2" charset="2"/>
              <a:buChar char="Ø"/>
            </a:pPr>
            <a:r>
              <a:rPr lang="en-US" dirty="0"/>
              <a:t>Become capable of identifying potential donors, public and private, interested in the Maritime Sector.</a:t>
            </a:r>
          </a:p>
          <a:p>
            <a:endParaRPr lang="en-US" dirty="0"/>
          </a:p>
          <a:p>
            <a:pPr marL="285750" indent="-285750">
              <a:buFont typeface="Wingdings" panose="05000000000000000000" pitchFamily="2" charset="2"/>
              <a:buChar char="Ø"/>
            </a:pPr>
            <a:r>
              <a:rPr lang="en-US" dirty="0"/>
              <a:t>Utilize each others’ stakeholders and network in a way that benefits both our institutions </a:t>
            </a:r>
          </a:p>
          <a:p>
            <a:endParaRPr lang="en-US" dirty="0"/>
          </a:p>
          <a:p>
            <a:pPr marL="285750" indent="-285750">
              <a:buFont typeface="Wingdings" panose="05000000000000000000" pitchFamily="2" charset="2"/>
              <a:buChar char="Ø"/>
            </a:pPr>
            <a:r>
              <a:rPr lang="en-US" dirty="0"/>
              <a:t>Become capable of impacting the public opinion with regards to the maritime sector’s concerns.</a:t>
            </a:r>
          </a:p>
          <a:p>
            <a:endParaRPr lang="en-US" dirty="0"/>
          </a:p>
        </p:txBody>
      </p:sp>
      <p:cxnSp>
        <p:nvCxnSpPr>
          <p:cNvPr id="15" name="Straight Connector 14">
            <a:extLst>
              <a:ext uri="{FF2B5EF4-FFF2-40B4-BE49-F238E27FC236}">
                <a16:creationId xmlns:a16="http://schemas.microsoft.com/office/drawing/2014/main" id="{DC330AA5-8747-1316-967C-9293B9398DED}"/>
              </a:ext>
            </a:extLst>
          </p:cNvPr>
          <p:cNvCxnSpPr>
            <a:stCxn id="9" idx="0"/>
          </p:cNvCxnSpPr>
          <p:nvPr/>
        </p:nvCxnSpPr>
        <p:spPr>
          <a:xfrm>
            <a:off x="6096000" y="-1"/>
            <a:ext cx="0" cy="6371351"/>
          </a:xfrm>
          <a:prstGeom prst="line">
            <a:avLst/>
          </a:prstGeom>
          <a:ln>
            <a:solidFill>
              <a:srgbClr val="5692CE"/>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2365CDC-B19A-7457-68EF-459CE3D531C1}"/>
              </a:ext>
            </a:extLst>
          </p:cNvPr>
          <p:cNvCxnSpPr>
            <a:cxnSpLocks/>
          </p:cNvCxnSpPr>
          <p:nvPr/>
        </p:nvCxnSpPr>
        <p:spPr>
          <a:xfrm>
            <a:off x="291403" y="543500"/>
            <a:ext cx="27432" cy="5326948"/>
          </a:xfrm>
          <a:prstGeom prst="line">
            <a:avLst/>
          </a:prstGeom>
          <a:ln>
            <a:solidFill>
              <a:srgbClr val="5692C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F8064F2-DDA8-02D4-E340-65A7A2B1014E}"/>
              </a:ext>
            </a:extLst>
          </p:cNvPr>
          <p:cNvCxnSpPr/>
          <p:nvPr/>
        </p:nvCxnSpPr>
        <p:spPr>
          <a:xfrm>
            <a:off x="11905488" y="600350"/>
            <a:ext cx="0" cy="5599282"/>
          </a:xfrm>
          <a:prstGeom prst="line">
            <a:avLst/>
          </a:prstGeom>
          <a:ln>
            <a:solidFill>
              <a:srgbClr val="5692C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DAEB700-0762-314F-62B5-5EB1D2BEBC74}"/>
              </a:ext>
            </a:extLst>
          </p:cNvPr>
          <p:cNvSpPr txBox="1"/>
          <p:nvPr/>
        </p:nvSpPr>
        <p:spPr>
          <a:xfrm>
            <a:off x="146304" y="192024"/>
            <a:ext cx="438912" cy="369332"/>
          </a:xfrm>
          <a:prstGeom prst="rect">
            <a:avLst/>
          </a:prstGeom>
          <a:noFill/>
        </p:spPr>
        <p:txBody>
          <a:bodyPr wrap="square" rtlCol="0">
            <a:spAutoFit/>
          </a:bodyPr>
          <a:lstStyle/>
          <a:p>
            <a:r>
              <a:rPr lang="en-US" dirty="0">
                <a:solidFill>
                  <a:srgbClr val="5692CE"/>
                </a:solidFill>
              </a:rPr>
              <a:t>12</a:t>
            </a:r>
          </a:p>
        </p:txBody>
      </p:sp>
      <p:sp>
        <p:nvSpPr>
          <p:cNvPr id="8" name="TextBox 7">
            <a:extLst>
              <a:ext uri="{FF2B5EF4-FFF2-40B4-BE49-F238E27FC236}">
                <a16:creationId xmlns:a16="http://schemas.microsoft.com/office/drawing/2014/main" id="{50FD6950-63DC-FA10-AC71-1407BE5FD3E7}"/>
              </a:ext>
            </a:extLst>
          </p:cNvPr>
          <p:cNvSpPr txBox="1"/>
          <p:nvPr/>
        </p:nvSpPr>
        <p:spPr>
          <a:xfrm>
            <a:off x="11687179" y="192024"/>
            <a:ext cx="441195" cy="369332"/>
          </a:xfrm>
          <a:prstGeom prst="rect">
            <a:avLst/>
          </a:prstGeom>
          <a:noFill/>
        </p:spPr>
        <p:txBody>
          <a:bodyPr wrap="square" rtlCol="0">
            <a:spAutoFit/>
          </a:bodyPr>
          <a:lstStyle/>
          <a:p>
            <a:r>
              <a:rPr lang="en-US" dirty="0">
                <a:solidFill>
                  <a:srgbClr val="5692CE"/>
                </a:solidFill>
              </a:rPr>
              <a:t>13</a:t>
            </a:r>
          </a:p>
        </p:txBody>
      </p:sp>
    </p:spTree>
    <p:extLst>
      <p:ext uri="{BB962C8B-B14F-4D97-AF65-F5344CB8AC3E}">
        <p14:creationId xmlns:p14="http://schemas.microsoft.com/office/powerpoint/2010/main" val="1974915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9DB661D-295C-4C04-D1FC-329E0A550049}"/>
              </a:ext>
            </a:extLst>
          </p:cNvPr>
          <p:cNvPicPr>
            <a:picLocks noGrp="1" noChangeAspect="1"/>
          </p:cNvPicPr>
          <p:nvPr>
            <p:ph type="pic" sz="quarter" idx="14"/>
          </p:nvPr>
        </p:nvPicPr>
        <p:blipFill>
          <a:blip r:embed="rId2"/>
          <a:srcRect l="16142" r="16142"/>
          <a:stretch>
            <a:fillRect/>
          </a:stretch>
        </p:blipFill>
        <p:spPr>
          <a:xfrm>
            <a:off x="0" y="-1"/>
            <a:ext cx="12192000" cy="6371351"/>
          </a:xfrm>
        </p:spPr>
      </p:pic>
      <p:sp>
        <p:nvSpPr>
          <p:cNvPr id="11" name="TextBox 10">
            <a:extLst>
              <a:ext uri="{FF2B5EF4-FFF2-40B4-BE49-F238E27FC236}">
                <a16:creationId xmlns:a16="http://schemas.microsoft.com/office/drawing/2014/main" id="{5514E0E1-311C-EF28-5C50-9810BD873C1C}"/>
              </a:ext>
            </a:extLst>
          </p:cNvPr>
          <p:cNvSpPr txBox="1"/>
          <p:nvPr/>
        </p:nvSpPr>
        <p:spPr>
          <a:xfrm>
            <a:off x="558340" y="406551"/>
            <a:ext cx="5240097" cy="5170646"/>
          </a:xfrm>
          <a:prstGeom prst="rect">
            <a:avLst/>
          </a:prstGeom>
          <a:noFill/>
        </p:spPr>
        <p:txBody>
          <a:bodyPr wrap="square">
            <a:spAutoFit/>
          </a:bodyPr>
          <a:lstStyle/>
          <a:p>
            <a:r>
              <a:rPr lang="en-US" b="1" dirty="0">
                <a:solidFill>
                  <a:srgbClr val="5692CE"/>
                </a:solidFill>
              </a:rPr>
              <a:t>                            </a:t>
            </a:r>
            <a:r>
              <a:rPr lang="en-US" sz="2400" b="1" u="sng" dirty="0">
                <a:solidFill>
                  <a:srgbClr val="5692CE"/>
                </a:solidFill>
              </a:rPr>
              <a:t>Private Sector  </a:t>
            </a:r>
          </a:p>
          <a:p>
            <a:endParaRPr lang="en-US" b="1" dirty="0">
              <a:solidFill>
                <a:srgbClr val="5692CE"/>
              </a:solidFill>
            </a:endParaRPr>
          </a:p>
          <a:p>
            <a:pPr lvl="0"/>
            <a:r>
              <a:rPr lang="en-US" dirty="0"/>
              <a:t>The main purpose of cooperation with DIGIT SAPIENS,  is to help CEMA to:</a:t>
            </a:r>
          </a:p>
          <a:p>
            <a:endParaRPr lang="en-US" dirty="0"/>
          </a:p>
          <a:p>
            <a:pPr marL="285750" indent="-285750">
              <a:buFont typeface="Wingdings" panose="05000000000000000000" pitchFamily="2" charset="2"/>
              <a:buChar char="Ø"/>
            </a:pPr>
            <a:r>
              <a:rPr lang="en-US" dirty="0"/>
              <a:t>Assess what is needed for the improvement of work processes and automatization of Port operations.</a:t>
            </a:r>
          </a:p>
          <a:p>
            <a:endParaRPr lang="en-US" dirty="0"/>
          </a:p>
          <a:p>
            <a:pPr marL="285750" indent="-285750">
              <a:buFont typeface="Wingdings" panose="05000000000000000000" pitchFamily="2" charset="2"/>
              <a:buChar char="Ø"/>
            </a:pPr>
            <a:r>
              <a:rPr lang="en-US" dirty="0"/>
              <a:t>Assess what is needed for the integration of </a:t>
            </a:r>
            <a:r>
              <a:rPr lang="en-US" b="1" dirty="0"/>
              <a:t>Port Community Systems </a:t>
            </a:r>
            <a:r>
              <a:rPr lang="en-US" dirty="0"/>
              <a:t>with </a:t>
            </a:r>
            <a:r>
              <a:rPr lang="en-US" b="1" dirty="0"/>
              <a:t>Terminal Operating Systems</a:t>
            </a:r>
            <a:r>
              <a:rPr lang="en-US" dirty="0"/>
              <a:t> and </a:t>
            </a:r>
            <a:r>
              <a:rPr lang="en-US" b="1" dirty="0"/>
              <a:t>Albanian customs</a:t>
            </a:r>
          </a:p>
          <a:p>
            <a:endParaRPr lang="en-US" dirty="0"/>
          </a:p>
          <a:p>
            <a:pPr marL="285750" indent="-285750">
              <a:buFont typeface="Wingdings" panose="05000000000000000000" pitchFamily="2" charset="2"/>
              <a:buChar char="Ø"/>
            </a:pPr>
            <a:r>
              <a:rPr lang="en-US" dirty="0"/>
              <a:t>Potentially implement artificial intelligence AI instruments for intermodal transport operations.</a:t>
            </a:r>
          </a:p>
          <a:p>
            <a:endParaRPr lang="en-US" dirty="0"/>
          </a:p>
          <a:p>
            <a:pPr marL="285750" indent="-285750">
              <a:buFont typeface="Wingdings" panose="05000000000000000000" pitchFamily="2" charset="2"/>
              <a:buChar char="Ø"/>
            </a:pPr>
            <a:r>
              <a:rPr lang="en-US" dirty="0"/>
              <a:t>Develop specific tailor-made tech software for port operations</a:t>
            </a:r>
          </a:p>
        </p:txBody>
      </p:sp>
      <p:cxnSp>
        <p:nvCxnSpPr>
          <p:cNvPr id="13" name="Straight Connector 12">
            <a:extLst>
              <a:ext uri="{FF2B5EF4-FFF2-40B4-BE49-F238E27FC236}">
                <a16:creationId xmlns:a16="http://schemas.microsoft.com/office/drawing/2014/main" id="{782D9D08-8C96-E43D-D21A-73DB39B41E75}"/>
              </a:ext>
            </a:extLst>
          </p:cNvPr>
          <p:cNvCxnSpPr>
            <a:cxnSpLocks/>
          </p:cNvCxnSpPr>
          <p:nvPr/>
        </p:nvCxnSpPr>
        <p:spPr>
          <a:xfrm>
            <a:off x="5798437" y="0"/>
            <a:ext cx="0" cy="6371350"/>
          </a:xfrm>
          <a:prstGeom prst="line">
            <a:avLst/>
          </a:prstGeom>
          <a:ln>
            <a:solidFill>
              <a:srgbClr val="5692CE"/>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4C4E9FD-3643-F9BA-F07F-2CE4113FADEF}"/>
              </a:ext>
            </a:extLst>
          </p:cNvPr>
          <p:cNvSpPr txBox="1"/>
          <p:nvPr/>
        </p:nvSpPr>
        <p:spPr>
          <a:xfrm>
            <a:off x="6059213" y="270284"/>
            <a:ext cx="5574447" cy="7109639"/>
          </a:xfrm>
          <a:prstGeom prst="rect">
            <a:avLst/>
          </a:prstGeom>
          <a:noFill/>
        </p:spPr>
        <p:txBody>
          <a:bodyPr wrap="square">
            <a:spAutoFit/>
          </a:bodyPr>
          <a:lstStyle/>
          <a:p>
            <a:r>
              <a:rPr lang="en-US" b="1" dirty="0">
                <a:solidFill>
                  <a:srgbClr val="5692CE"/>
                </a:solidFill>
              </a:rPr>
              <a:t>                </a:t>
            </a:r>
            <a:r>
              <a:rPr lang="en-US" sz="2400" b="1" u="sng" dirty="0">
                <a:solidFill>
                  <a:srgbClr val="5692CE"/>
                </a:solidFill>
              </a:rPr>
              <a:t>Public Sector </a:t>
            </a:r>
            <a:r>
              <a:rPr lang="en-US" sz="2400" b="1" dirty="0">
                <a:solidFill>
                  <a:srgbClr val="5692CE"/>
                </a:solidFill>
              </a:rPr>
              <a:t>(</a:t>
            </a:r>
            <a:r>
              <a:rPr lang="en-US" sz="2400" b="1" u="sng" dirty="0">
                <a:solidFill>
                  <a:srgbClr val="5692CE"/>
                </a:solidFill>
              </a:rPr>
              <a:t>the stakeholders)</a:t>
            </a:r>
          </a:p>
          <a:p>
            <a:r>
              <a:rPr lang="en-US" b="1" dirty="0">
                <a:cs typeface="Arial" panose="020B0604020202020204" pitchFamily="34" charset="0"/>
              </a:rPr>
              <a:t>1. Durres Port Authority </a:t>
            </a:r>
            <a:r>
              <a:rPr lang="en-US" dirty="0">
                <a:cs typeface="Arial" panose="020B0604020202020204" pitchFamily="34" charset="0"/>
              </a:rPr>
              <a:t>is the institution of the Public Sector who provides the main support by providing the budget, staff and logistics, offices, everything that is needed for the everyday function of CEMA. It is providing also the premises and logistics for the today’s conference, as well.</a:t>
            </a:r>
          </a:p>
          <a:p>
            <a:endParaRPr lang="en-US" dirty="0">
              <a:cs typeface="Arial" panose="020B0604020202020204" pitchFamily="34" charset="0"/>
            </a:endParaRPr>
          </a:p>
          <a:p>
            <a:r>
              <a:rPr lang="en-US" b="1" dirty="0">
                <a:cs typeface="Arial" panose="020B0604020202020204" pitchFamily="34" charset="0"/>
              </a:rPr>
              <a:t>2. Ministry of Infrastructure and Energy of Albania</a:t>
            </a:r>
          </a:p>
          <a:p>
            <a:endParaRPr lang="en-US" u="sng" dirty="0">
              <a:cs typeface="Arial" panose="020B0604020202020204" pitchFamily="34" charset="0"/>
              <a:hlinkClick r:id="rId3"/>
            </a:endParaRPr>
          </a:p>
          <a:p>
            <a:r>
              <a:rPr lang="en-US" b="1" dirty="0">
                <a:cs typeface="Arial" panose="020B0604020202020204" pitchFamily="34" charset="0"/>
              </a:rPr>
              <a:t>3. Transport Community</a:t>
            </a:r>
            <a:r>
              <a:rPr lang="en-US" dirty="0">
                <a:cs typeface="Arial" panose="020B0604020202020204" pitchFamily="34" charset="0"/>
              </a:rPr>
              <a:t> </a:t>
            </a:r>
            <a:r>
              <a:rPr lang="en-US" b="1" dirty="0">
                <a:cs typeface="Arial" panose="020B0604020202020204" pitchFamily="34" charset="0"/>
              </a:rPr>
              <a:t>Permanent Secretariat.</a:t>
            </a:r>
          </a:p>
          <a:p>
            <a:endParaRPr lang="en-US" b="1" dirty="0">
              <a:cs typeface="Arial" panose="020B0604020202020204" pitchFamily="34" charset="0"/>
            </a:endParaRPr>
          </a:p>
          <a:p>
            <a:r>
              <a:rPr lang="en-US" dirty="0">
                <a:cs typeface="Arial" panose="020B0604020202020204" pitchFamily="34" charset="0"/>
              </a:rPr>
              <a:t>The three above mentioned public institutions are the main creators or supporters of CEMA, with regards to the Public Sector, proceeding from the 2021 MoU.</a:t>
            </a:r>
          </a:p>
          <a:p>
            <a:endParaRPr lang="en-US" dirty="0">
              <a:cs typeface="Arial" panose="020B0604020202020204" pitchFamily="34" charset="0"/>
            </a:endParaRPr>
          </a:p>
          <a:p>
            <a:r>
              <a:rPr lang="en-US" dirty="0">
                <a:cs typeface="Arial" panose="020B0604020202020204" pitchFamily="34" charset="0"/>
              </a:rPr>
              <a:t>Other stakeholders:</a:t>
            </a:r>
          </a:p>
          <a:p>
            <a:r>
              <a:rPr lang="en-US" b="1" dirty="0">
                <a:cs typeface="Arial" panose="020B0604020202020204" pitchFamily="34" charset="0"/>
              </a:rPr>
              <a:t>Regional Education Office - </a:t>
            </a:r>
            <a:r>
              <a:rPr lang="en-US" b="1" dirty="0" err="1">
                <a:cs typeface="Arial" panose="020B0604020202020204" pitchFamily="34" charset="0"/>
              </a:rPr>
              <a:t>Durrës</a:t>
            </a:r>
            <a:endParaRPr lang="en-US" b="1" dirty="0">
              <a:cs typeface="Arial" panose="020B0604020202020204" pitchFamily="34" charset="0"/>
            </a:endParaRPr>
          </a:p>
          <a:p>
            <a:r>
              <a:rPr lang="en-US" b="1" dirty="0">
                <a:cs typeface="Arial" panose="020B0604020202020204" pitchFamily="34" charset="0"/>
              </a:rPr>
              <a:t>National Employment and Training Agency – AKPA</a:t>
            </a:r>
          </a:p>
          <a:p>
            <a:r>
              <a:rPr lang="en-US" b="1" dirty="0">
                <a:cs typeface="Arial" panose="020B0604020202020204" pitchFamily="34" charset="0"/>
              </a:rPr>
              <a:t>The Security Academy in Tirana, </a:t>
            </a:r>
          </a:p>
          <a:p>
            <a:r>
              <a:rPr lang="en-US" b="1" dirty="0">
                <a:cs typeface="Arial" panose="020B0604020202020204" pitchFamily="34" charset="0"/>
              </a:rPr>
              <a:t>Naval Force of Albania</a:t>
            </a:r>
          </a:p>
          <a:p>
            <a:endParaRPr lang="en-US" b="1" dirty="0">
              <a:cs typeface="Arial" panose="020B0604020202020204" pitchFamily="34" charset="0"/>
            </a:endParaRPr>
          </a:p>
          <a:p>
            <a:endParaRPr lang="en-US" b="1" dirty="0">
              <a:cs typeface="Arial" panose="020B0604020202020204" pitchFamily="34" charset="0"/>
            </a:endParaRPr>
          </a:p>
          <a:p>
            <a:endParaRPr lang="en-US" b="1" dirty="0">
              <a:cs typeface="Arial" panose="020B0604020202020204" pitchFamily="34" charset="0"/>
            </a:endParaRPr>
          </a:p>
          <a:p>
            <a:r>
              <a:rPr lang="en-US" b="1" u="sng" dirty="0">
                <a:cs typeface="Arial" panose="020B0604020202020204" pitchFamily="34" charset="0"/>
                <a:hlinkClick r:id="rId3"/>
              </a:rPr>
              <a:t>The </a:t>
            </a:r>
            <a:endParaRPr lang="en-US" u="sng" dirty="0">
              <a:cs typeface="Arial" panose="020B0604020202020204" pitchFamily="34" charset="0"/>
              <a:hlinkClick r:id="rId3"/>
            </a:endParaRPr>
          </a:p>
        </p:txBody>
      </p:sp>
      <p:cxnSp>
        <p:nvCxnSpPr>
          <p:cNvPr id="3" name="Straight Connector 2">
            <a:extLst>
              <a:ext uri="{FF2B5EF4-FFF2-40B4-BE49-F238E27FC236}">
                <a16:creationId xmlns:a16="http://schemas.microsoft.com/office/drawing/2014/main" id="{3E4CF844-B931-DA37-4DEA-1F17A9E99A83}"/>
              </a:ext>
            </a:extLst>
          </p:cNvPr>
          <p:cNvCxnSpPr/>
          <p:nvPr/>
        </p:nvCxnSpPr>
        <p:spPr>
          <a:xfrm>
            <a:off x="297563" y="612648"/>
            <a:ext cx="0" cy="5504688"/>
          </a:xfrm>
          <a:prstGeom prst="line">
            <a:avLst/>
          </a:prstGeom>
          <a:ln>
            <a:solidFill>
              <a:srgbClr val="5692C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E83079C-7C6F-718E-F154-0CF2434C0C97}"/>
              </a:ext>
            </a:extLst>
          </p:cNvPr>
          <p:cNvCxnSpPr/>
          <p:nvPr/>
        </p:nvCxnSpPr>
        <p:spPr>
          <a:xfrm>
            <a:off x="11768337" y="552265"/>
            <a:ext cx="0" cy="5765649"/>
          </a:xfrm>
          <a:prstGeom prst="line">
            <a:avLst/>
          </a:prstGeom>
          <a:ln>
            <a:solidFill>
              <a:srgbClr val="5692C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6643C7-9CC5-BE37-861D-28432EA4F948}"/>
              </a:ext>
            </a:extLst>
          </p:cNvPr>
          <p:cNvSpPr txBox="1"/>
          <p:nvPr/>
        </p:nvSpPr>
        <p:spPr>
          <a:xfrm>
            <a:off x="152957" y="228600"/>
            <a:ext cx="405380" cy="384047"/>
          </a:xfrm>
          <a:prstGeom prst="rect">
            <a:avLst/>
          </a:prstGeom>
          <a:noFill/>
        </p:spPr>
        <p:txBody>
          <a:bodyPr wrap="square" rtlCol="0">
            <a:spAutoFit/>
          </a:bodyPr>
          <a:lstStyle/>
          <a:p>
            <a:r>
              <a:rPr lang="en-US" dirty="0">
                <a:solidFill>
                  <a:srgbClr val="5692CE"/>
                </a:solidFill>
              </a:rPr>
              <a:t>14</a:t>
            </a:r>
          </a:p>
        </p:txBody>
      </p:sp>
      <p:sp>
        <p:nvSpPr>
          <p:cNvPr id="10" name="TextBox 9">
            <a:extLst>
              <a:ext uri="{FF2B5EF4-FFF2-40B4-BE49-F238E27FC236}">
                <a16:creationId xmlns:a16="http://schemas.microsoft.com/office/drawing/2014/main" id="{0EF6E998-0ED4-885A-EA7D-07D94C3FF272}"/>
              </a:ext>
            </a:extLst>
          </p:cNvPr>
          <p:cNvSpPr txBox="1"/>
          <p:nvPr/>
        </p:nvSpPr>
        <p:spPr>
          <a:xfrm>
            <a:off x="11583937" y="182933"/>
            <a:ext cx="405376" cy="369332"/>
          </a:xfrm>
          <a:prstGeom prst="rect">
            <a:avLst/>
          </a:prstGeom>
          <a:noFill/>
        </p:spPr>
        <p:txBody>
          <a:bodyPr wrap="square" rtlCol="0">
            <a:spAutoFit/>
          </a:bodyPr>
          <a:lstStyle/>
          <a:p>
            <a:r>
              <a:rPr lang="en-US" dirty="0">
                <a:solidFill>
                  <a:srgbClr val="5692CE"/>
                </a:solidFill>
              </a:rPr>
              <a:t>15</a:t>
            </a:r>
          </a:p>
        </p:txBody>
      </p:sp>
    </p:spTree>
    <p:extLst>
      <p:ext uri="{BB962C8B-B14F-4D97-AF65-F5344CB8AC3E}">
        <p14:creationId xmlns:p14="http://schemas.microsoft.com/office/powerpoint/2010/main" val="37501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616E0CA-B64D-76CE-B8A9-11296EA3ED00}"/>
              </a:ext>
            </a:extLst>
          </p:cNvPr>
          <p:cNvPicPr>
            <a:picLocks noGrp="1" noChangeAspect="1"/>
          </p:cNvPicPr>
          <p:nvPr>
            <p:ph type="pic" sz="quarter" idx="14"/>
          </p:nvPr>
        </p:nvPicPr>
        <p:blipFill>
          <a:blip r:embed="rId2"/>
          <a:srcRect l="16142" r="16142"/>
          <a:stretch>
            <a:fillRect/>
          </a:stretch>
        </p:blipFill>
        <p:spPr>
          <a:xfrm>
            <a:off x="0" y="-1"/>
            <a:ext cx="12192000" cy="6371351"/>
          </a:xfrm>
        </p:spPr>
      </p:pic>
      <p:cxnSp>
        <p:nvCxnSpPr>
          <p:cNvPr id="11" name="Straight Connector 10">
            <a:extLst>
              <a:ext uri="{FF2B5EF4-FFF2-40B4-BE49-F238E27FC236}">
                <a16:creationId xmlns:a16="http://schemas.microsoft.com/office/drawing/2014/main" id="{9566B4E7-F8EB-F2C6-3440-111B31218138}"/>
              </a:ext>
            </a:extLst>
          </p:cNvPr>
          <p:cNvCxnSpPr/>
          <p:nvPr/>
        </p:nvCxnSpPr>
        <p:spPr>
          <a:xfrm>
            <a:off x="477720" y="473469"/>
            <a:ext cx="0" cy="5897880"/>
          </a:xfrm>
          <a:prstGeom prst="line">
            <a:avLst/>
          </a:prstGeom>
          <a:ln>
            <a:solidFill>
              <a:srgbClr val="5692C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00318BD-3956-F493-BB7A-D36FFA1F0FF7}"/>
              </a:ext>
            </a:extLst>
          </p:cNvPr>
          <p:cNvSpPr txBox="1"/>
          <p:nvPr/>
        </p:nvSpPr>
        <p:spPr>
          <a:xfrm rot="16200000">
            <a:off x="-1430126" y="3729875"/>
            <a:ext cx="3814359" cy="892552"/>
          </a:xfrm>
          <a:prstGeom prst="rect">
            <a:avLst/>
          </a:prstGeom>
          <a:noFill/>
        </p:spPr>
        <p:txBody>
          <a:bodyPr wrap="square" rtlCol="0">
            <a:spAutoFit/>
          </a:bodyPr>
          <a:lstStyle/>
          <a:p>
            <a:r>
              <a:rPr lang="en-US" sz="2600" b="1" dirty="0">
                <a:solidFill>
                  <a:srgbClr val="5692CE"/>
                </a:solidFill>
              </a:rPr>
              <a:t>Performed and planned activities 2023</a:t>
            </a:r>
          </a:p>
        </p:txBody>
      </p:sp>
      <p:pic>
        <p:nvPicPr>
          <p:cNvPr id="27" name="Picture 26">
            <a:extLst>
              <a:ext uri="{FF2B5EF4-FFF2-40B4-BE49-F238E27FC236}">
                <a16:creationId xmlns:a16="http://schemas.microsoft.com/office/drawing/2014/main" id="{75649E34-0227-6C1E-A2E0-1D03D594F4B0}"/>
              </a:ext>
            </a:extLst>
          </p:cNvPr>
          <p:cNvPicPr>
            <a:picLocks noChangeAspect="1"/>
          </p:cNvPicPr>
          <p:nvPr/>
        </p:nvPicPr>
        <p:blipFill>
          <a:blip r:embed="rId3"/>
          <a:stretch>
            <a:fillRect/>
          </a:stretch>
        </p:blipFill>
        <p:spPr>
          <a:xfrm>
            <a:off x="5843752" y="4379976"/>
            <a:ext cx="3407780" cy="1847088"/>
          </a:xfrm>
          <a:prstGeom prst="rect">
            <a:avLst/>
          </a:prstGeom>
        </p:spPr>
      </p:pic>
      <p:pic>
        <p:nvPicPr>
          <p:cNvPr id="19" name="Picture 18">
            <a:extLst>
              <a:ext uri="{FF2B5EF4-FFF2-40B4-BE49-F238E27FC236}">
                <a16:creationId xmlns:a16="http://schemas.microsoft.com/office/drawing/2014/main" id="{FE2DC627-F852-FF80-AC60-120BE4A7F21B}"/>
              </a:ext>
            </a:extLst>
          </p:cNvPr>
          <p:cNvPicPr>
            <a:picLocks noChangeAspect="1"/>
          </p:cNvPicPr>
          <p:nvPr/>
        </p:nvPicPr>
        <p:blipFill>
          <a:blip r:embed="rId4"/>
          <a:stretch>
            <a:fillRect/>
          </a:stretch>
        </p:blipFill>
        <p:spPr>
          <a:xfrm>
            <a:off x="6905297" y="36689"/>
            <a:ext cx="4711824" cy="2232284"/>
          </a:xfrm>
          <a:prstGeom prst="rect">
            <a:avLst/>
          </a:prstGeom>
        </p:spPr>
      </p:pic>
      <p:sp>
        <p:nvSpPr>
          <p:cNvPr id="14" name="TextBox 13">
            <a:extLst>
              <a:ext uri="{FF2B5EF4-FFF2-40B4-BE49-F238E27FC236}">
                <a16:creationId xmlns:a16="http://schemas.microsoft.com/office/drawing/2014/main" id="{47B7352E-3853-95F1-4416-D618915E0A9F}"/>
              </a:ext>
            </a:extLst>
          </p:cNvPr>
          <p:cNvSpPr txBox="1"/>
          <p:nvPr/>
        </p:nvSpPr>
        <p:spPr>
          <a:xfrm>
            <a:off x="795527" y="336459"/>
            <a:ext cx="5491677" cy="5909310"/>
          </a:xfrm>
          <a:prstGeom prst="rect">
            <a:avLst/>
          </a:prstGeom>
          <a:noFill/>
        </p:spPr>
        <p:txBody>
          <a:bodyPr wrap="square">
            <a:spAutoFit/>
          </a:bodyPr>
          <a:lstStyle/>
          <a:p>
            <a:pPr marL="285750" indent="-285750">
              <a:buFont typeface="Courier New" panose="02070309020205020404" pitchFamily="49" charset="0"/>
              <a:buChar char="o"/>
            </a:pPr>
            <a:r>
              <a:rPr lang="en-US" b="1" dirty="0">
                <a:solidFill>
                  <a:srgbClr val="5692CE"/>
                </a:solidFill>
              </a:rPr>
              <a:t>On 24th of February, our Freighter Unit was trained on a NATO ship with a live fire simulation.</a:t>
            </a:r>
          </a:p>
          <a:p>
            <a:endParaRPr lang="en-US" b="1" dirty="0">
              <a:solidFill>
                <a:srgbClr val="5692CE"/>
              </a:solidFill>
            </a:endParaRPr>
          </a:p>
          <a:p>
            <a:pPr marL="285750" indent="-285750">
              <a:buFont typeface="Courier New" panose="02070309020205020404" pitchFamily="49" charset="0"/>
              <a:buChar char="o"/>
            </a:pPr>
            <a:r>
              <a:rPr lang="en-US" b="1" dirty="0">
                <a:solidFill>
                  <a:srgbClr val="5692CE"/>
                </a:solidFill>
              </a:rPr>
              <a:t>An insight into crane stimulation &amp; software solutions occurred in collaboration with Global Sim Inc, an US company specialized in crane production.</a:t>
            </a:r>
          </a:p>
          <a:p>
            <a:endParaRPr lang="en-US" b="1" dirty="0">
              <a:solidFill>
                <a:srgbClr val="5692CE"/>
              </a:solidFill>
            </a:endParaRPr>
          </a:p>
          <a:p>
            <a:pPr marL="285750" indent="-285750">
              <a:buFont typeface="Courier New" panose="02070309020205020404" pitchFamily="49" charset="0"/>
              <a:buChar char="o"/>
            </a:pPr>
            <a:r>
              <a:rPr lang="en-US" b="1" dirty="0">
                <a:solidFill>
                  <a:srgbClr val="5692CE"/>
                </a:solidFill>
              </a:rPr>
              <a:t>The final conference of </a:t>
            </a:r>
            <a:r>
              <a:rPr lang="en-US" b="1" dirty="0" err="1">
                <a:solidFill>
                  <a:srgbClr val="5692CE"/>
                </a:solidFill>
              </a:rPr>
              <a:t>Project_efintis</a:t>
            </a:r>
            <a:r>
              <a:rPr lang="en-US" b="1" dirty="0">
                <a:solidFill>
                  <a:srgbClr val="5692CE"/>
                </a:solidFill>
              </a:rPr>
              <a:t> at Port  of Bari, 02 March 2023. “Enhancing efficiency of the intermodal transport flows by improved ICT systems”</a:t>
            </a:r>
          </a:p>
          <a:p>
            <a:pPr marL="285750" indent="-285750">
              <a:buFont typeface="Courier New" panose="02070309020205020404" pitchFamily="49" charset="0"/>
              <a:buChar char="o"/>
            </a:pPr>
            <a:r>
              <a:rPr lang="en-US" b="1" dirty="0">
                <a:solidFill>
                  <a:srgbClr val="5692CE"/>
                </a:solidFill>
              </a:rPr>
              <a:t>CEMA’s Head of Vocational Training Unit attending conference on Dangerous Goods, in Beograd, from 1 – 5 March 2023 </a:t>
            </a:r>
          </a:p>
          <a:p>
            <a:endParaRPr lang="en-US" b="1" dirty="0">
              <a:solidFill>
                <a:srgbClr val="5692CE"/>
              </a:solidFill>
            </a:endParaRPr>
          </a:p>
          <a:p>
            <a:pPr marL="285750" indent="-285750">
              <a:buFont typeface="Courier New" panose="02070309020205020404" pitchFamily="49" charset="0"/>
              <a:buChar char="o"/>
            </a:pPr>
            <a:r>
              <a:rPr lang="en-US" b="1" dirty="0">
                <a:solidFill>
                  <a:srgbClr val="5692CE"/>
                </a:solidFill>
              </a:rPr>
              <a:t>CEMA’s Director will participate at the “5th Waterborne Transport and Multimodality Technical Committee - Belgrade, 16 March 2023”.</a:t>
            </a:r>
          </a:p>
          <a:p>
            <a:pPr marL="285750" indent="-285750">
              <a:buFont typeface="Courier New" panose="02070309020205020404" pitchFamily="49" charset="0"/>
              <a:buChar char="o"/>
            </a:pPr>
            <a:r>
              <a:rPr lang="en-US" b="1" dirty="0">
                <a:solidFill>
                  <a:srgbClr val="5692CE"/>
                </a:solidFill>
              </a:rPr>
              <a:t>Our Seafarer Day 2023</a:t>
            </a:r>
          </a:p>
          <a:p>
            <a:pPr marL="285750" indent="-285750">
              <a:buFont typeface="Courier New" panose="02070309020205020404" pitchFamily="49" charset="0"/>
              <a:buChar char="o"/>
            </a:pPr>
            <a:r>
              <a:rPr lang="en-US" b="1" dirty="0">
                <a:solidFill>
                  <a:srgbClr val="5692CE"/>
                </a:solidFill>
              </a:rPr>
              <a:t>Maritime Day 2023</a:t>
            </a:r>
          </a:p>
        </p:txBody>
      </p:sp>
      <p:pic>
        <p:nvPicPr>
          <p:cNvPr id="31" name="Picture 30">
            <a:extLst>
              <a:ext uri="{FF2B5EF4-FFF2-40B4-BE49-F238E27FC236}">
                <a16:creationId xmlns:a16="http://schemas.microsoft.com/office/drawing/2014/main" id="{C649B6DC-2D43-B4EF-1745-6B11A9890CF5}"/>
              </a:ext>
            </a:extLst>
          </p:cNvPr>
          <p:cNvPicPr>
            <a:picLocks noChangeAspect="1"/>
          </p:cNvPicPr>
          <p:nvPr/>
        </p:nvPicPr>
        <p:blipFill>
          <a:blip r:embed="rId5"/>
          <a:stretch>
            <a:fillRect/>
          </a:stretch>
        </p:blipFill>
        <p:spPr>
          <a:xfrm>
            <a:off x="6264837" y="2353831"/>
            <a:ext cx="3758184" cy="1822320"/>
          </a:xfrm>
          <a:prstGeom prst="rect">
            <a:avLst/>
          </a:prstGeom>
        </p:spPr>
      </p:pic>
      <p:cxnSp>
        <p:nvCxnSpPr>
          <p:cNvPr id="16" name="Straight Connector 15">
            <a:extLst>
              <a:ext uri="{FF2B5EF4-FFF2-40B4-BE49-F238E27FC236}">
                <a16:creationId xmlns:a16="http://schemas.microsoft.com/office/drawing/2014/main" id="{1F855BE5-8860-C172-9372-46F9CFA906EE}"/>
              </a:ext>
            </a:extLst>
          </p:cNvPr>
          <p:cNvCxnSpPr>
            <a:cxnSpLocks/>
          </p:cNvCxnSpPr>
          <p:nvPr/>
        </p:nvCxnSpPr>
        <p:spPr>
          <a:xfrm>
            <a:off x="6287207" y="-2"/>
            <a:ext cx="13009" cy="6371351"/>
          </a:xfrm>
          <a:prstGeom prst="line">
            <a:avLst/>
          </a:prstGeom>
          <a:ln>
            <a:solidFill>
              <a:srgbClr val="5692CE"/>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D4C3E009-573F-7259-EA91-90A4B72A9F1B}"/>
              </a:ext>
            </a:extLst>
          </p:cNvPr>
          <p:cNvPicPr>
            <a:picLocks noChangeAspect="1"/>
          </p:cNvPicPr>
          <p:nvPr/>
        </p:nvPicPr>
        <p:blipFill>
          <a:blip r:embed="rId6"/>
          <a:stretch>
            <a:fillRect/>
          </a:stretch>
        </p:blipFill>
        <p:spPr>
          <a:xfrm>
            <a:off x="9455748" y="4228834"/>
            <a:ext cx="2702534" cy="2021833"/>
          </a:xfrm>
          <a:prstGeom prst="rect">
            <a:avLst/>
          </a:prstGeom>
        </p:spPr>
      </p:pic>
      <p:sp>
        <p:nvSpPr>
          <p:cNvPr id="2" name="TextBox 1">
            <a:extLst>
              <a:ext uri="{FF2B5EF4-FFF2-40B4-BE49-F238E27FC236}">
                <a16:creationId xmlns:a16="http://schemas.microsoft.com/office/drawing/2014/main" id="{8BA51027-C001-1227-EB4D-D812A413BF4D}"/>
              </a:ext>
            </a:extLst>
          </p:cNvPr>
          <p:cNvSpPr txBox="1"/>
          <p:nvPr/>
        </p:nvSpPr>
        <p:spPr>
          <a:xfrm>
            <a:off x="310896" y="123118"/>
            <a:ext cx="396078" cy="369332"/>
          </a:xfrm>
          <a:prstGeom prst="rect">
            <a:avLst/>
          </a:prstGeom>
          <a:noFill/>
        </p:spPr>
        <p:txBody>
          <a:bodyPr wrap="square" rtlCol="0">
            <a:spAutoFit/>
          </a:bodyPr>
          <a:lstStyle/>
          <a:p>
            <a:r>
              <a:rPr lang="en-US" dirty="0">
                <a:solidFill>
                  <a:srgbClr val="5692CE"/>
                </a:solidFill>
              </a:rPr>
              <a:t>16</a:t>
            </a:r>
          </a:p>
        </p:txBody>
      </p:sp>
    </p:spTree>
    <p:extLst>
      <p:ext uri="{BB962C8B-B14F-4D97-AF65-F5344CB8AC3E}">
        <p14:creationId xmlns:p14="http://schemas.microsoft.com/office/powerpoint/2010/main" val="196005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A17A337-0244-8616-B2DF-7FA4064EFD79}"/>
              </a:ext>
            </a:extLst>
          </p:cNvPr>
          <p:cNvPicPr>
            <a:picLocks noGrp="1" noChangeAspect="1"/>
          </p:cNvPicPr>
          <p:nvPr>
            <p:ph type="pic" sz="quarter" idx="10"/>
          </p:nvPr>
        </p:nvPicPr>
        <p:blipFill>
          <a:blip r:embed="rId2"/>
          <a:srcRect t="3978" b="3978"/>
          <a:stretch>
            <a:fillRect/>
          </a:stretch>
        </p:blipFill>
        <p:spPr>
          <a:xfrm>
            <a:off x="0" y="0"/>
            <a:ext cx="12192000" cy="6371351"/>
          </a:xfrm>
        </p:spPr>
      </p:pic>
      <p:cxnSp>
        <p:nvCxnSpPr>
          <p:cNvPr id="10" name="Straight Connector 9">
            <a:extLst>
              <a:ext uri="{FF2B5EF4-FFF2-40B4-BE49-F238E27FC236}">
                <a16:creationId xmlns:a16="http://schemas.microsoft.com/office/drawing/2014/main" id="{4A7E705B-FB2F-191C-860C-1AEE1E66865A}"/>
              </a:ext>
            </a:extLst>
          </p:cNvPr>
          <p:cNvCxnSpPr/>
          <p:nvPr/>
        </p:nvCxnSpPr>
        <p:spPr>
          <a:xfrm>
            <a:off x="432856" y="385221"/>
            <a:ext cx="0" cy="5986130"/>
          </a:xfrm>
          <a:prstGeom prst="line">
            <a:avLst/>
          </a:prstGeom>
          <a:ln>
            <a:solidFill>
              <a:srgbClr val="5692C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9EFC8E2-42CD-D847-7AE9-C0B39A184AE8}"/>
              </a:ext>
            </a:extLst>
          </p:cNvPr>
          <p:cNvSpPr txBox="1"/>
          <p:nvPr/>
        </p:nvSpPr>
        <p:spPr>
          <a:xfrm>
            <a:off x="1162813" y="1293038"/>
            <a:ext cx="10185352" cy="5078313"/>
          </a:xfrm>
          <a:prstGeom prst="rect">
            <a:avLst/>
          </a:prstGeom>
          <a:noFill/>
        </p:spPr>
        <p:txBody>
          <a:bodyPr wrap="square">
            <a:spAutoFit/>
          </a:bodyPr>
          <a:lstStyle/>
          <a:p>
            <a:r>
              <a:rPr lang="en-US" b="1" u="sng" dirty="0">
                <a:solidFill>
                  <a:srgbClr val="5692CE"/>
                </a:solidFill>
              </a:rPr>
              <a:t>CEMA aims to achieve this objective through:</a:t>
            </a:r>
          </a:p>
          <a:p>
            <a:endParaRPr lang="en-US" dirty="0"/>
          </a:p>
          <a:p>
            <a:pPr marL="285750" indent="-285750">
              <a:buFont typeface="Wingdings" panose="05000000000000000000" pitchFamily="2" charset="2"/>
              <a:buChar char="Ø"/>
            </a:pPr>
            <a:r>
              <a:rPr lang="en-US" dirty="0"/>
              <a:t>Transforming CEMA into national training center for all the maritime sector</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Stay focused on the targets of the National Sectoral Plan of Maritime Transport and Port Infrastructure. </a:t>
            </a:r>
          </a:p>
          <a:p>
            <a:endParaRPr lang="en-US" dirty="0"/>
          </a:p>
          <a:p>
            <a:pPr marL="285750" indent="-285750">
              <a:buFont typeface="Wingdings" panose="05000000000000000000" pitchFamily="2" charset="2"/>
              <a:buChar char="Ø"/>
            </a:pPr>
            <a:r>
              <a:rPr lang="en-US" dirty="0"/>
              <a:t>Train and prepare today the future staff of the new port of Porto Romano</a:t>
            </a:r>
          </a:p>
          <a:p>
            <a:endParaRPr lang="en-US" dirty="0"/>
          </a:p>
          <a:p>
            <a:pPr marL="285750" indent="-285750">
              <a:buFont typeface="Wingdings" panose="05000000000000000000" pitchFamily="2" charset="2"/>
              <a:buChar char="Ø"/>
            </a:pPr>
            <a:r>
              <a:rPr lang="en-US" dirty="0"/>
              <a:t>Create CEMA’s own pool of trainers, curricula and know-how</a:t>
            </a:r>
          </a:p>
          <a:p>
            <a:endParaRPr lang="en-US" dirty="0"/>
          </a:p>
          <a:p>
            <a:pPr marL="285750" lvl="0" indent="-285750">
              <a:buFont typeface="Wingdings" panose="05000000000000000000" pitchFamily="2" charset="2"/>
              <a:buChar char="Ø"/>
            </a:pPr>
            <a:r>
              <a:rPr lang="en-US" dirty="0"/>
              <a:t>Continue the cooperation with national institutions like the Academy of Security, Naval Forces, Local Education Offices, the National Employment and Skills Agency – AKPA, other Universities, Embassies. </a:t>
            </a:r>
            <a:endParaRPr lang="en-US" b="1" dirty="0"/>
          </a:p>
          <a:p>
            <a:endParaRPr lang="en-US" b="1" dirty="0"/>
          </a:p>
          <a:p>
            <a:pPr marL="285750" indent="-285750">
              <a:buFont typeface="Wingdings" panose="05000000000000000000" pitchFamily="2" charset="2"/>
              <a:buChar char="Ø"/>
            </a:pPr>
            <a:r>
              <a:rPr lang="en-US" dirty="0"/>
              <a:t>Continue the cooperation with international institutions like the APEC Port Training Center, European Sea Ports Association and other EU institutions,  International Maritime Organization, etc.</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15" name="TextBox 14">
            <a:extLst>
              <a:ext uri="{FF2B5EF4-FFF2-40B4-BE49-F238E27FC236}">
                <a16:creationId xmlns:a16="http://schemas.microsoft.com/office/drawing/2014/main" id="{A87420DF-CB48-2033-A062-B2174A3BC1F1}"/>
              </a:ext>
            </a:extLst>
          </p:cNvPr>
          <p:cNvSpPr txBox="1"/>
          <p:nvPr/>
        </p:nvSpPr>
        <p:spPr>
          <a:xfrm>
            <a:off x="651809" y="260362"/>
            <a:ext cx="7224092" cy="1015663"/>
          </a:xfrm>
          <a:prstGeom prst="rect">
            <a:avLst/>
          </a:prstGeom>
          <a:noFill/>
        </p:spPr>
        <p:txBody>
          <a:bodyPr wrap="square">
            <a:spAutoFit/>
          </a:bodyPr>
          <a:lstStyle/>
          <a:p>
            <a:r>
              <a:rPr lang="en-US" sz="2000" b="1" dirty="0">
                <a:solidFill>
                  <a:srgbClr val="5692CE"/>
                </a:solidFill>
              </a:rPr>
              <a:t>1</a:t>
            </a:r>
            <a:r>
              <a:rPr lang="en-US" sz="2000" b="1" baseline="30000" dirty="0">
                <a:solidFill>
                  <a:srgbClr val="5692CE"/>
                </a:solidFill>
              </a:rPr>
              <a:t>st</a:t>
            </a:r>
            <a:r>
              <a:rPr lang="en-US" sz="2000" b="1" dirty="0">
                <a:solidFill>
                  <a:srgbClr val="5692CE"/>
                </a:solidFill>
              </a:rPr>
              <a:t> Objective of CEMA for 2023 is: Capacity Building of the Albanian maritime sector through the necessary vocational trainings</a:t>
            </a:r>
          </a:p>
        </p:txBody>
      </p:sp>
      <p:pic>
        <p:nvPicPr>
          <p:cNvPr id="19" name="Picture 18">
            <a:extLst>
              <a:ext uri="{FF2B5EF4-FFF2-40B4-BE49-F238E27FC236}">
                <a16:creationId xmlns:a16="http://schemas.microsoft.com/office/drawing/2014/main" id="{D688106C-EA4E-26AB-F2BA-27EE0608304B}"/>
              </a:ext>
            </a:extLst>
          </p:cNvPr>
          <p:cNvPicPr>
            <a:picLocks noChangeAspect="1"/>
          </p:cNvPicPr>
          <p:nvPr/>
        </p:nvPicPr>
        <p:blipFill>
          <a:blip r:embed="rId3"/>
          <a:stretch>
            <a:fillRect/>
          </a:stretch>
        </p:blipFill>
        <p:spPr>
          <a:xfrm>
            <a:off x="10316174" y="965"/>
            <a:ext cx="1951206" cy="959027"/>
          </a:xfrm>
          <a:prstGeom prst="rect">
            <a:avLst/>
          </a:prstGeom>
        </p:spPr>
      </p:pic>
      <p:sp>
        <p:nvSpPr>
          <p:cNvPr id="2" name="TextBox 1">
            <a:extLst>
              <a:ext uri="{FF2B5EF4-FFF2-40B4-BE49-F238E27FC236}">
                <a16:creationId xmlns:a16="http://schemas.microsoft.com/office/drawing/2014/main" id="{33258384-664B-F82F-D451-A908C6A187CB}"/>
              </a:ext>
            </a:extLst>
          </p:cNvPr>
          <p:cNvSpPr txBox="1"/>
          <p:nvPr/>
        </p:nvSpPr>
        <p:spPr>
          <a:xfrm rot="16200000">
            <a:off x="-1049801" y="4258153"/>
            <a:ext cx="2967440" cy="892552"/>
          </a:xfrm>
          <a:prstGeom prst="rect">
            <a:avLst/>
          </a:prstGeom>
          <a:noFill/>
        </p:spPr>
        <p:txBody>
          <a:bodyPr wrap="square" rtlCol="0">
            <a:spAutoFit/>
          </a:bodyPr>
          <a:lstStyle/>
          <a:p>
            <a:r>
              <a:rPr lang="en-US" sz="2600" b="1" dirty="0">
                <a:solidFill>
                  <a:srgbClr val="5692CE"/>
                </a:solidFill>
              </a:rPr>
              <a:t>CEMA’s OBJECTIVES</a:t>
            </a:r>
          </a:p>
        </p:txBody>
      </p:sp>
      <p:sp>
        <p:nvSpPr>
          <p:cNvPr id="3" name="TextBox 2">
            <a:extLst>
              <a:ext uri="{FF2B5EF4-FFF2-40B4-BE49-F238E27FC236}">
                <a16:creationId xmlns:a16="http://schemas.microsoft.com/office/drawing/2014/main" id="{395C7AFC-D3CB-6EE7-5907-633556F9CF19}"/>
              </a:ext>
            </a:extLst>
          </p:cNvPr>
          <p:cNvSpPr txBox="1"/>
          <p:nvPr/>
        </p:nvSpPr>
        <p:spPr>
          <a:xfrm>
            <a:off x="257146" y="0"/>
            <a:ext cx="432353" cy="369332"/>
          </a:xfrm>
          <a:prstGeom prst="rect">
            <a:avLst/>
          </a:prstGeom>
          <a:noFill/>
        </p:spPr>
        <p:txBody>
          <a:bodyPr wrap="square" rtlCol="0">
            <a:spAutoFit/>
          </a:bodyPr>
          <a:lstStyle/>
          <a:p>
            <a:r>
              <a:rPr lang="en-US" dirty="0">
                <a:solidFill>
                  <a:srgbClr val="5692CE"/>
                </a:solidFill>
              </a:rPr>
              <a:t>17</a:t>
            </a:r>
          </a:p>
        </p:txBody>
      </p:sp>
    </p:spTree>
    <p:extLst>
      <p:ext uri="{BB962C8B-B14F-4D97-AF65-F5344CB8AC3E}">
        <p14:creationId xmlns:p14="http://schemas.microsoft.com/office/powerpoint/2010/main" val="155131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5E3F9F8-A2F0-AA0F-C7FA-5EAE887BD508}"/>
              </a:ext>
            </a:extLst>
          </p:cNvPr>
          <p:cNvPicPr>
            <a:picLocks noGrp="1" noChangeAspect="1"/>
          </p:cNvPicPr>
          <p:nvPr>
            <p:ph type="pic" sz="quarter" idx="10"/>
          </p:nvPr>
        </p:nvPicPr>
        <p:blipFill>
          <a:blip r:embed="rId2"/>
          <a:srcRect t="3978" b="3978"/>
          <a:stretch>
            <a:fillRect/>
          </a:stretch>
        </p:blipFill>
        <p:spPr>
          <a:xfrm>
            <a:off x="0" y="0"/>
            <a:ext cx="12192000" cy="6371351"/>
          </a:xfrm>
        </p:spPr>
      </p:pic>
      <p:sp>
        <p:nvSpPr>
          <p:cNvPr id="10" name="TextBox 9">
            <a:extLst>
              <a:ext uri="{FF2B5EF4-FFF2-40B4-BE49-F238E27FC236}">
                <a16:creationId xmlns:a16="http://schemas.microsoft.com/office/drawing/2014/main" id="{6CE4A888-2B57-70D6-5A79-CD075EB1B506}"/>
              </a:ext>
            </a:extLst>
          </p:cNvPr>
          <p:cNvSpPr txBox="1"/>
          <p:nvPr/>
        </p:nvSpPr>
        <p:spPr>
          <a:xfrm>
            <a:off x="1385333" y="1560799"/>
            <a:ext cx="9421333" cy="3139321"/>
          </a:xfrm>
          <a:prstGeom prst="rect">
            <a:avLst/>
          </a:prstGeom>
          <a:noFill/>
        </p:spPr>
        <p:txBody>
          <a:bodyPr wrap="square">
            <a:spAutoFit/>
          </a:bodyPr>
          <a:lstStyle/>
          <a:p>
            <a:endParaRPr lang="en-US" b="1" dirty="0">
              <a:solidFill>
                <a:srgbClr val="5692CE"/>
              </a:solidFill>
            </a:endParaRPr>
          </a:p>
          <a:p>
            <a:endParaRPr lang="en-US" b="1" dirty="0">
              <a:solidFill>
                <a:srgbClr val="5692CE"/>
              </a:solidFill>
            </a:endParaRPr>
          </a:p>
          <a:p>
            <a:endParaRPr lang="en-US" dirty="0"/>
          </a:p>
          <a:p>
            <a:pPr marL="285750" indent="-285750">
              <a:buFont typeface="Wingdings" panose="05000000000000000000" pitchFamily="2" charset="2"/>
              <a:buChar char="Ø"/>
            </a:pPr>
            <a:r>
              <a:rPr lang="en-US" dirty="0"/>
              <a:t>CEMA provides technical assistance in drafting and aligning national maritime legislation with international legislation (including the EU acquis) on maritime affairs, connectivity and related fields in accordance with the best protocols and practices international goods.</a:t>
            </a:r>
          </a:p>
          <a:p>
            <a:endParaRPr lang="en-US" dirty="0"/>
          </a:p>
          <a:p>
            <a:endParaRPr lang="en-US" dirty="0"/>
          </a:p>
          <a:p>
            <a:pPr marL="285750" indent="-285750">
              <a:buFont typeface="Wingdings" panose="05000000000000000000" pitchFamily="2" charset="2"/>
              <a:buChar char="Ø"/>
            </a:pPr>
            <a:r>
              <a:rPr lang="en-US" dirty="0"/>
              <a:t>For Durres Port Authority it is very important to create a pool of professional lawyers specialized in Maritime Law, EU acquis and international maritime legislation </a:t>
            </a:r>
          </a:p>
          <a:p>
            <a:pPr marL="285750" indent="-285750">
              <a:buFont typeface="Wingdings" panose="05000000000000000000" pitchFamily="2" charset="2"/>
              <a:buChar char="Ø"/>
            </a:pPr>
            <a:endParaRPr lang="en-US" dirty="0"/>
          </a:p>
        </p:txBody>
      </p:sp>
      <p:cxnSp>
        <p:nvCxnSpPr>
          <p:cNvPr id="12" name="Straight Connector 11">
            <a:extLst>
              <a:ext uri="{FF2B5EF4-FFF2-40B4-BE49-F238E27FC236}">
                <a16:creationId xmlns:a16="http://schemas.microsoft.com/office/drawing/2014/main" id="{5534532F-00A6-E0C9-FB2D-81F3907878E5}"/>
              </a:ext>
            </a:extLst>
          </p:cNvPr>
          <p:cNvCxnSpPr/>
          <p:nvPr/>
        </p:nvCxnSpPr>
        <p:spPr>
          <a:xfrm>
            <a:off x="484207" y="732796"/>
            <a:ext cx="0" cy="5539563"/>
          </a:xfrm>
          <a:prstGeom prst="line">
            <a:avLst/>
          </a:prstGeom>
          <a:ln>
            <a:solidFill>
              <a:srgbClr val="5692CE"/>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1175F9-5CDF-41D5-8FEC-2E159155D96E}"/>
              </a:ext>
            </a:extLst>
          </p:cNvPr>
          <p:cNvSpPr txBox="1"/>
          <p:nvPr/>
        </p:nvSpPr>
        <p:spPr>
          <a:xfrm>
            <a:off x="1044647" y="884952"/>
            <a:ext cx="8341233" cy="3108543"/>
          </a:xfrm>
          <a:prstGeom prst="rect">
            <a:avLst/>
          </a:prstGeom>
          <a:noFill/>
        </p:spPr>
        <p:txBody>
          <a:bodyPr wrap="square">
            <a:spAutoFit/>
          </a:bodyPr>
          <a:lstStyle/>
          <a:p>
            <a:r>
              <a:rPr lang="en-US" sz="2800" b="1" dirty="0">
                <a:solidFill>
                  <a:srgbClr val="5692CE"/>
                </a:solidFill>
              </a:rPr>
              <a:t>2</a:t>
            </a:r>
            <a:r>
              <a:rPr lang="en-US" sz="2800" b="1" baseline="30000" dirty="0">
                <a:solidFill>
                  <a:srgbClr val="5692CE"/>
                </a:solidFill>
              </a:rPr>
              <a:t>nd</a:t>
            </a:r>
            <a:r>
              <a:rPr lang="en-US" sz="2800" b="1" dirty="0">
                <a:solidFill>
                  <a:srgbClr val="5692CE"/>
                </a:solidFill>
              </a:rPr>
              <a:t> Objective of CEMA for 2023 is: develop and update of the Albanian national maritime legislation</a:t>
            </a:r>
          </a:p>
          <a:p>
            <a:endParaRPr lang="en-US" sz="2800" b="1" dirty="0">
              <a:solidFill>
                <a:srgbClr val="5692CE"/>
              </a:solidFill>
            </a:endParaRPr>
          </a:p>
          <a:p>
            <a:endParaRPr lang="en-US" sz="2800" b="1" dirty="0">
              <a:solidFill>
                <a:srgbClr val="5692CE"/>
              </a:solidFill>
            </a:endParaRPr>
          </a:p>
          <a:p>
            <a:endParaRPr lang="en-US" sz="2800" b="1" dirty="0">
              <a:solidFill>
                <a:srgbClr val="5692CE"/>
              </a:solidFill>
            </a:endParaRPr>
          </a:p>
          <a:p>
            <a:endParaRPr lang="en-US" sz="2800" b="1" dirty="0">
              <a:solidFill>
                <a:srgbClr val="5692CE"/>
              </a:solidFill>
            </a:endParaRPr>
          </a:p>
          <a:p>
            <a:endParaRPr lang="en-US" sz="2800" b="1" dirty="0">
              <a:solidFill>
                <a:srgbClr val="5692CE"/>
              </a:solidFill>
            </a:endParaRPr>
          </a:p>
        </p:txBody>
      </p:sp>
      <p:pic>
        <p:nvPicPr>
          <p:cNvPr id="17" name="Picture 16">
            <a:extLst>
              <a:ext uri="{FF2B5EF4-FFF2-40B4-BE49-F238E27FC236}">
                <a16:creationId xmlns:a16="http://schemas.microsoft.com/office/drawing/2014/main" id="{7227FCC0-C5B9-066B-A14B-DB6235D5A6CF}"/>
              </a:ext>
            </a:extLst>
          </p:cNvPr>
          <p:cNvPicPr>
            <a:picLocks noChangeAspect="1"/>
          </p:cNvPicPr>
          <p:nvPr/>
        </p:nvPicPr>
        <p:blipFill>
          <a:blip r:embed="rId3"/>
          <a:stretch>
            <a:fillRect/>
          </a:stretch>
        </p:blipFill>
        <p:spPr>
          <a:xfrm>
            <a:off x="10262189" y="0"/>
            <a:ext cx="1915190" cy="941325"/>
          </a:xfrm>
          <a:prstGeom prst="rect">
            <a:avLst/>
          </a:prstGeom>
        </p:spPr>
      </p:pic>
      <p:sp>
        <p:nvSpPr>
          <p:cNvPr id="2" name="TextBox 1">
            <a:extLst>
              <a:ext uri="{FF2B5EF4-FFF2-40B4-BE49-F238E27FC236}">
                <a16:creationId xmlns:a16="http://schemas.microsoft.com/office/drawing/2014/main" id="{2D0FD0DA-22BC-2B05-87DA-533BECA7AC7F}"/>
              </a:ext>
            </a:extLst>
          </p:cNvPr>
          <p:cNvSpPr txBox="1"/>
          <p:nvPr/>
        </p:nvSpPr>
        <p:spPr>
          <a:xfrm>
            <a:off x="255607" y="181732"/>
            <a:ext cx="457199" cy="369332"/>
          </a:xfrm>
          <a:prstGeom prst="rect">
            <a:avLst/>
          </a:prstGeom>
          <a:noFill/>
        </p:spPr>
        <p:txBody>
          <a:bodyPr wrap="square" rtlCol="0">
            <a:spAutoFit/>
          </a:bodyPr>
          <a:lstStyle/>
          <a:p>
            <a:r>
              <a:rPr lang="en-US" dirty="0">
                <a:solidFill>
                  <a:srgbClr val="5692CE"/>
                </a:solidFill>
              </a:rPr>
              <a:t>18</a:t>
            </a:r>
          </a:p>
        </p:txBody>
      </p:sp>
    </p:spTree>
    <p:extLst>
      <p:ext uri="{BB962C8B-B14F-4D97-AF65-F5344CB8AC3E}">
        <p14:creationId xmlns:p14="http://schemas.microsoft.com/office/powerpoint/2010/main" val="354237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EF6A8D-1443-A7F5-0C90-4C425DEB551B}"/>
              </a:ext>
            </a:extLst>
          </p:cNvPr>
          <p:cNvPicPr>
            <a:picLocks noGrp="1" noChangeAspect="1"/>
          </p:cNvPicPr>
          <p:nvPr>
            <p:ph type="pic" sz="quarter" idx="10"/>
          </p:nvPr>
        </p:nvPicPr>
        <p:blipFill>
          <a:blip r:embed="rId3"/>
          <a:srcRect t="3978" b="3978"/>
          <a:stretch>
            <a:fillRect/>
          </a:stretch>
        </p:blipFill>
        <p:spPr>
          <a:xfrm>
            <a:off x="0" y="0"/>
            <a:ext cx="12192000" cy="6371351"/>
          </a:xfrm>
        </p:spPr>
      </p:pic>
      <p:cxnSp>
        <p:nvCxnSpPr>
          <p:cNvPr id="10" name="Straight Connector 9">
            <a:extLst>
              <a:ext uri="{FF2B5EF4-FFF2-40B4-BE49-F238E27FC236}">
                <a16:creationId xmlns:a16="http://schemas.microsoft.com/office/drawing/2014/main" id="{3FB50663-44D5-2B23-A518-A999A96932BE}"/>
              </a:ext>
            </a:extLst>
          </p:cNvPr>
          <p:cNvCxnSpPr>
            <a:cxnSpLocks/>
          </p:cNvCxnSpPr>
          <p:nvPr/>
        </p:nvCxnSpPr>
        <p:spPr>
          <a:xfrm>
            <a:off x="309834" y="631361"/>
            <a:ext cx="0" cy="5595277"/>
          </a:xfrm>
          <a:prstGeom prst="line">
            <a:avLst/>
          </a:prstGeom>
          <a:ln>
            <a:solidFill>
              <a:srgbClr val="5692C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B170E4A-E6AC-76FC-1C06-E38CB887AE33}"/>
              </a:ext>
            </a:extLst>
          </p:cNvPr>
          <p:cNvSpPr txBox="1"/>
          <p:nvPr/>
        </p:nvSpPr>
        <p:spPr>
          <a:xfrm>
            <a:off x="528785" y="108006"/>
            <a:ext cx="11453408" cy="7540526"/>
          </a:xfrm>
          <a:prstGeom prst="rect">
            <a:avLst/>
          </a:prstGeom>
          <a:noFill/>
        </p:spPr>
        <p:txBody>
          <a:bodyPr wrap="square">
            <a:spAutoFit/>
          </a:bodyPr>
          <a:lstStyle/>
          <a:p>
            <a:pPr lvl="1"/>
            <a:r>
              <a:rPr lang="en-US" b="1" dirty="0">
                <a:solidFill>
                  <a:srgbClr val="5692CE"/>
                </a:solidFill>
              </a:rPr>
              <a:t>         3</a:t>
            </a:r>
            <a:r>
              <a:rPr lang="en-US" b="1" baseline="30000" dirty="0">
                <a:solidFill>
                  <a:srgbClr val="5692CE"/>
                </a:solidFill>
              </a:rPr>
              <a:t>d</a:t>
            </a:r>
            <a:r>
              <a:rPr lang="en-US" b="1" dirty="0">
                <a:solidFill>
                  <a:srgbClr val="5692CE"/>
                </a:solidFill>
              </a:rPr>
              <a:t> Objective of CEMA is: provide R&amp;D and Innovation for Albanian maritime sector:</a:t>
            </a:r>
          </a:p>
          <a:p>
            <a:endParaRPr lang="en-US" b="1" dirty="0">
              <a:solidFill>
                <a:srgbClr val="5692CE"/>
              </a:solidFill>
            </a:endParaRPr>
          </a:p>
          <a:p>
            <a:endParaRPr lang="en-US" sz="1600" dirty="0"/>
          </a:p>
          <a:p>
            <a:pPr marL="285750" indent="-285750">
              <a:buFont typeface="Wingdings" panose="05000000000000000000" pitchFamily="2" charset="2"/>
              <a:buChar char="Ø"/>
            </a:pPr>
            <a:r>
              <a:rPr lang="en-US" sz="1600" dirty="0"/>
              <a:t>CEMA in cooperation with TRANSPORT COMMUNITY  and with full support from the Ministry of Infrastructure and Energy of Albania and all other relevant maritime institutions and stakeholders in Albania is working on Research Project: “</a:t>
            </a:r>
            <a:r>
              <a:rPr lang="en-US" sz="1600" b="1" dirty="0"/>
              <a:t>Revised Roadmap for improving Albania flag’s status in relation to Paris MoU on Port State control”</a:t>
            </a:r>
            <a:r>
              <a:rPr lang="en-US" sz="1600" dirty="0"/>
              <a:t>. </a:t>
            </a:r>
          </a:p>
          <a:p>
            <a:endParaRPr lang="en-US" sz="1600" b="1" dirty="0"/>
          </a:p>
          <a:p>
            <a:pPr marL="285750" indent="-285750">
              <a:buFont typeface="Wingdings" panose="05000000000000000000" pitchFamily="2" charset="2"/>
              <a:buChar char="Ø"/>
            </a:pPr>
            <a:r>
              <a:rPr lang="en-US" sz="1600" b="1" dirty="0"/>
              <a:t>In cooperation with UAMD, </a:t>
            </a:r>
            <a:r>
              <a:rPr lang="en-US" sz="1600" dirty="0"/>
              <a:t>the DPA is a partner in the Research Project: “</a:t>
            </a:r>
            <a:r>
              <a:rPr lang="en-US" sz="1600" b="1" dirty="0"/>
              <a:t>Use of renewable energy in the Marine Fisheries</a:t>
            </a:r>
            <a:r>
              <a:rPr lang="en-US" sz="1600" dirty="0"/>
              <a:t>”, financed by AKKSHI. This Research Project aims at resilience to climate change by providing alternative methods of clean energy and reducing CO2 emissions </a:t>
            </a:r>
          </a:p>
          <a:p>
            <a:pPr marL="285750" indent="-285750">
              <a:buFont typeface="Wingdings" panose="05000000000000000000" pitchFamily="2" charset="2"/>
              <a:buChar char="Ø"/>
            </a:pPr>
            <a:endParaRPr lang="en-US" sz="1600" b="1" dirty="0"/>
          </a:p>
          <a:p>
            <a:pPr marL="285750" indent="-285750">
              <a:buFont typeface="Wingdings" panose="05000000000000000000" pitchFamily="2" charset="2"/>
              <a:buChar char="Ø"/>
            </a:pPr>
            <a:r>
              <a:rPr lang="en-US" sz="1600" b="1" dirty="0"/>
              <a:t>In cooperation with UAMD</a:t>
            </a:r>
            <a:r>
              <a:rPr lang="en-US" sz="1600" dirty="0"/>
              <a:t>, the DPA is a partner in the Research Project: </a:t>
            </a:r>
            <a:r>
              <a:rPr lang="en-US" sz="1600" b="1" dirty="0"/>
              <a:t>Project: IoT Green Transformation for Academic Society and Business Oriented Ecosystem in Western Balkans Consortium.</a:t>
            </a:r>
          </a:p>
          <a:p>
            <a:endParaRPr lang="en-US" sz="1600" b="1" dirty="0"/>
          </a:p>
          <a:p>
            <a:pPr marL="285750" indent="-285750">
              <a:buFont typeface="Wingdings" panose="05000000000000000000" pitchFamily="2" charset="2"/>
              <a:buChar char="Ø"/>
            </a:pPr>
            <a:endParaRPr lang="en-US" sz="1600" b="1" dirty="0"/>
          </a:p>
          <a:p>
            <a:pPr marL="285750" indent="-285750">
              <a:buFont typeface="Wingdings" panose="05000000000000000000" pitchFamily="2" charset="2"/>
              <a:buChar char="Ø"/>
            </a:pPr>
            <a:r>
              <a:rPr lang="en-US" sz="1600" dirty="0"/>
              <a:t>DPA signed an Cooperation Agreement with </a:t>
            </a:r>
            <a:r>
              <a:rPr lang="en-US" sz="1600" b="1" dirty="0"/>
              <a:t>DIGIT SAPIENTS, </a:t>
            </a:r>
            <a:r>
              <a:rPr lang="en-US" sz="1600" dirty="0"/>
              <a:t>a private limited company</a:t>
            </a:r>
            <a:r>
              <a:rPr lang="en-US" sz="1600" b="1" dirty="0"/>
              <a:t>, </a:t>
            </a:r>
            <a:r>
              <a:rPr lang="en-US" sz="1600" dirty="0"/>
              <a:t>which</a:t>
            </a:r>
            <a:r>
              <a:rPr lang="en-US" sz="1600" b="1" dirty="0"/>
              <a:t> </a:t>
            </a:r>
            <a:r>
              <a:rPr lang="en-US" sz="1600" dirty="0"/>
              <a:t>will help CEMA and DPA to provide innovative solution for the improvements of the following operational port operations:</a:t>
            </a:r>
          </a:p>
          <a:p>
            <a:pPr marL="285750" indent="-285750">
              <a:buFont typeface="Wingdings" panose="05000000000000000000" pitchFamily="2" charset="2"/>
              <a:buChar char="Ø"/>
            </a:pPr>
            <a:endParaRPr lang="en-US" sz="1600" b="1" dirty="0"/>
          </a:p>
          <a:p>
            <a:pPr marL="2114550" lvl="4" indent="-285750">
              <a:buFont typeface="Wingdings" panose="05000000000000000000" pitchFamily="2" charset="2"/>
              <a:buChar char="§"/>
            </a:pPr>
            <a:r>
              <a:rPr lang="en-US" sz="1600" dirty="0"/>
              <a:t>make an assessment of what is needed for the improvement of work processes and automatization.</a:t>
            </a:r>
          </a:p>
          <a:p>
            <a:pPr marL="2114550" lvl="4" indent="-285750">
              <a:buFont typeface="Wingdings" panose="05000000000000000000" pitchFamily="2" charset="2"/>
              <a:buChar char="§"/>
            </a:pPr>
            <a:r>
              <a:rPr lang="en-US" sz="1600" dirty="0"/>
              <a:t>make an assessment of what is needed for the integration of </a:t>
            </a:r>
            <a:r>
              <a:rPr lang="en-US" sz="1600" b="1" dirty="0"/>
              <a:t>Port Community Systems </a:t>
            </a:r>
            <a:r>
              <a:rPr lang="en-US" sz="1600" dirty="0"/>
              <a:t>with </a:t>
            </a:r>
            <a:r>
              <a:rPr lang="en-US" sz="1600" b="1" dirty="0"/>
              <a:t>Terminal Operating Systems</a:t>
            </a:r>
            <a:r>
              <a:rPr lang="en-US" sz="1600" dirty="0"/>
              <a:t> and </a:t>
            </a:r>
            <a:r>
              <a:rPr lang="en-US" sz="1600" b="1" dirty="0"/>
              <a:t>Albanian customs</a:t>
            </a:r>
          </a:p>
          <a:p>
            <a:pPr marL="2114550" lvl="4" indent="-285750">
              <a:buFont typeface="Wingdings" panose="05000000000000000000" pitchFamily="2" charset="2"/>
              <a:buChar char="§"/>
            </a:pPr>
            <a:r>
              <a:rPr lang="en-US" sz="1600" dirty="0"/>
              <a:t>potential implementation of artificial intelligence AI instruments for intermodal and synchro modal transport operations</a:t>
            </a:r>
          </a:p>
          <a:p>
            <a:pPr marL="2114550" lvl="4" indent="-285750">
              <a:buFont typeface="Wingdings" panose="05000000000000000000" pitchFamily="2" charset="2"/>
              <a:buChar char="§"/>
            </a:pPr>
            <a:r>
              <a:rPr lang="en-US" sz="1600" dirty="0"/>
              <a:t>to develop specific tailor-made tech software for port operations</a:t>
            </a:r>
          </a:p>
          <a:p>
            <a:pPr lvl="4"/>
            <a:endParaRPr lang="en-US" sz="1600" dirty="0"/>
          </a:p>
          <a:p>
            <a:pPr marL="2114550" lvl="4" indent="-285750">
              <a:buFont typeface="Wingdings" panose="05000000000000000000" pitchFamily="2" charset="2"/>
              <a:buChar char="§"/>
            </a:pPr>
            <a:endParaRPr lang="en-US" sz="1600" b="1" dirty="0"/>
          </a:p>
          <a:p>
            <a:pPr marL="2114550" lvl="4" indent="-285750">
              <a:buFont typeface="Wingdings" panose="05000000000000000000" pitchFamily="2" charset="2"/>
              <a:buChar char="§"/>
            </a:pPr>
            <a:endParaRPr lang="en-US" sz="1600" dirty="0"/>
          </a:p>
          <a:p>
            <a:pPr marL="2114550" lvl="4" indent="-285750">
              <a:buFont typeface="Wingdings" panose="05000000000000000000" pitchFamily="2" charset="2"/>
              <a:buChar char="§"/>
            </a:pPr>
            <a:endParaRPr lang="en-US" sz="1600" dirty="0"/>
          </a:p>
          <a:p>
            <a:endParaRPr lang="en-US" sz="1600" dirty="0"/>
          </a:p>
          <a:p>
            <a:r>
              <a:rPr lang="en-US" sz="1600" dirty="0"/>
              <a:t>        	</a:t>
            </a:r>
          </a:p>
        </p:txBody>
      </p:sp>
      <p:pic>
        <p:nvPicPr>
          <p:cNvPr id="15" name="Picture 14">
            <a:extLst>
              <a:ext uri="{FF2B5EF4-FFF2-40B4-BE49-F238E27FC236}">
                <a16:creationId xmlns:a16="http://schemas.microsoft.com/office/drawing/2014/main" id="{86B1EFCE-4D24-FD55-7128-226B3F381E68}"/>
              </a:ext>
            </a:extLst>
          </p:cNvPr>
          <p:cNvPicPr>
            <a:picLocks noChangeAspect="1"/>
          </p:cNvPicPr>
          <p:nvPr/>
        </p:nvPicPr>
        <p:blipFill>
          <a:blip r:embed="rId4"/>
          <a:stretch>
            <a:fillRect/>
          </a:stretch>
        </p:blipFill>
        <p:spPr>
          <a:xfrm>
            <a:off x="10520265" y="-81694"/>
            <a:ext cx="1853561" cy="911034"/>
          </a:xfrm>
          <a:prstGeom prst="rect">
            <a:avLst/>
          </a:prstGeom>
        </p:spPr>
      </p:pic>
      <p:sp>
        <p:nvSpPr>
          <p:cNvPr id="3" name="TextBox 2">
            <a:extLst>
              <a:ext uri="{FF2B5EF4-FFF2-40B4-BE49-F238E27FC236}">
                <a16:creationId xmlns:a16="http://schemas.microsoft.com/office/drawing/2014/main" id="{87943AEC-FBD6-79EC-7C7C-AC7D05B26BA0}"/>
              </a:ext>
            </a:extLst>
          </p:cNvPr>
          <p:cNvSpPr txBox="1"/>
          <p:nvPr/>
        </p:nvSpPr>
        <p:spPr>
          <a:xfrm>
            <a:off x="137159" y="129441"/>
            <a:ext cx="466343" cy="369332"/>
          </a:xfrm>
          <a:prstGeom prst="rect">
            <a:avLst/>
          </a:prstGeom>
          <a:noFill/>
        </p:spPr>
        <p:txBody>
          <a:bodyPr wrap="square" rtlCol="0">
            <a:spAutoFit/>
          </a:bodyPr>
          <a:lstStyle/>
          <a:p>
            <a:r>
              <a:rPr lang="en-US" dirty="0">
                <a:solidFill>
                  <a:srgbClr val="5692CE"/>
                </a:solidFill>
              </a:rPr>
              <a:t>19</a:t>
            </a:r>
          </a:p>
        </p:txBody>
      </p:sp>
    </p:spTree>
    <p:extLst>
      <p:ext uri="{BB962C8B-B14F-4D97-AF65-F5344CB8AC3E}">
        <p14:creationId xmlns:p14="http://schemas.microsoft.com/office/powerpoint/2010/main" val="101073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3">
            <a:clrChange>
              <a:clrFrom>
                <a:srgbClr val="C1C0C6"/>
              </a:clrFrom>
              <a:clrTo>
                <a:srgbClr val="C1C0C6">
                  <a:alpha val="0"/>
                </a:srgbClr>
              </a:clrTo>
            </a:clrChange>
            <a:extLst>
              <a:ext uri="{BEBA8EAE-BF5A-486C-A8C5-ECC9F3942E4B}">
                <a14:imgProps xmlns:a14="http://schemas.microsoft.com/office/drawing/2010/main">
                  <a14:imgLayer r:embed="rId4">
                    <a14:imgEffect>
                      <a14:artisticBlur/>
                    </a14:imgEffect>
                  </a14:imgLayer>
                </a14:imgProps>
              </a:ext>
            </a:extLst>
          </a:blip>
          <a:srcRect/>
          <a:stretch/>
        </p:blipFill>
        <p:spPr>
          <a:xfrm>
            <a:off x="0" y="0"/>
            <a:ext cx="12265572" cy="6804025"/>
          </a:xfrm>
          <a:prstGeom prst="rect">
            <a:avLst/>
          </a:prstGeom>
          <a:ln>
            <a:noFill/>
          </a:ln>
          <a:effectLst>
            <a:outerShdw blurRad="292100" dist="139700" dir="2700000" algn="tl" rotWithShape="0">
              <a:srgbClr val="333333">
                <a:alpha val="65000"/>
              </a:srgbClr>
            </a:outerShdw>
          </a:effectLst>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a:xfrm>
            <a:off x="-99849" y="393527"/>
            <a:ext cx="12465269" cy="5812220"/>
          </a:xfrm>
          <a:noFill/>
          <a:ln w="9525" cap="flat" cmpd="sng" algn="ctr">
            <a:solidFill>
              <a:schemeClr val="accent1"/>
            </a:solidFill>
            <a:prstDash val="solid"/>
            <a:round/>
            <a:headEnd type="none" w="med" len="med"/>
            <a:tailEnd type="none" w="med" len="med"/>
          </a:ln>
          <a:effectLst>
            <a:softEdge rad="317500"/>
          </a:effectLst>
        </p:spPr>
        <p:style>
          <a:lnRef idx="0">
            <a:scrgbClr r="0" g="0" b="0"/>
          </a:lnRef>
          <a:fillRef idx="0">
            <a:scrgbClr r="0" g="0" b="0"/>
          </a:fillRef>
          <a:effectRef idx="0">
            <a:scrgbClr r="0" g="0" b="0"/>
          </a:effectRef>
          <a:fontRef idx="minor">
            <a:schemeClr val="accent1"/>
          </a:fontRef>
        </p:style>
        <p:txBody>
          <a:bodyPr/>
          <a:lstStyle/>
          <a:p>
            <a:pPr algn="ctr"/>
            <a:r>
              <a:rPr lang="en-US" sz="4000" dirty="0">
                <a:solidFill>
                  <a:srgbClr val="5692C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r>
              <a:rPr lang="en-US" sz="4400" dirty="0">
                <a:solidFill>
                  <a:srgbClr val="5692C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4400" dirty="0">
                <a:solidFill>
                  <a:srgbClr val="5692C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solidFill>
                  <a:srgbClr val="5692C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4000" dirty="0">
                <a:solidFill>
                  <a:srgbClr val="5692C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solidFill>
                  <a:srgbClr val="5692C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CENTRE OF EXCELLENCE FOR MARITIME AFFAIRS</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4504616" y="2982837"/>
            <a:ext cx="2910342" cy="316800"/>
          </a:xfrm>
          <a:solidFill>
            <a:srgbClr val="6699FF"/>
          </a:solidFill>
        </p:spPr>
        <p:txBody>
          <a:bodyPr/>
          <a:lstStyle/>
          <a:p>
            <a:r>
              <a:rPr lang="en-US" sz="1600" dirty="0"/>
              <a:t>L 1, Rr </a:t>
            </a:r>
            <a:r>
              <a:rPr lang="en-US" sz="1600" dirty="0" err="1"/>
              <a:t>Tregtare</a:t>
            </a:r>
            <a:r>
              <a:rPr lang="en-US" sz="1600" dirty="0"/>
              <a:t>, Durres Albania</a:t>
            </a:r>
          </a:p>
        </p:txBody>
      </p:sp>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4504616" y="3487568"/>
            <a:ext cx="2910342" cy="316800"/>
          </a:xfrm>
          <a:solidFill>
            <a:srgbClr val="FF9900"/>
          </a:solidFill>
        </p:spPr>
        <p:txBody>
          <a:bodyPr/>
          <a:lstStyle/>
          <a:p>
            <a:r>
              <a:rPr lang="en-US" sz="1600" dirty="0"/>
              <a:t>info@durresport.al</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497567" y="3551926"/>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xfrm>
            <a:off x="4504616" y="4025126"/>
            <a:ext cx="2910342" cy="316800"/>
          </a:xfrm>
          <a:solidFill>
            <a:srgbClr val="3399FF"/>
          </a:solidFill>
        </p:spPr>
        <p:txBody>
          <a:bodyPr/>
          <a:lstStyle/>
          <a:p>
            <a:r>
              <a:rPr lang="en-US" sz="1600" dirty="0"/>
              <a:t>www.durresport.al</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7514807" y="4054903"/>
            <a:ext cx="244786" cy="244786"/>
          </a:xfrm>
          <a:prstGeom prst="rect">
            <a:avLst/>
          </a:prstGeom>
        </p:spPr>
      </p:pic>
      <p:pic>
        <p:nvPicPr>
          <p:cNvPr id="3" name="Graphic 2" descr="Direction">
            <a:extLst>
              <a:ext uri="{FF2B5EF4-FFF2-40B4-BE49-F238E27FC236}">
                <a16:creationId xmlns:a16="http://schemas.microsoft.com/office/drawing/2014/main" id="{B9276549-6CA1-EAD5-4EDE-D22A6CBB12B1}"/>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497567" y="3030052"/>
            <a:ext cx="244787" cy="253224"/>
          </a:xfrm>
          <a:prstGeom prst="rect">
            <a:avLst/>
          </a:prstGeom>
        </p:spPr>
      </p:pic>
      <p:pic>
        <p:nvPicPr>
          <p:cNvPr id="5" name="Picture 4">
            <a:extLst>
              <a:ext uri="{FF2B5EF4-FFF2-40B4-BE49-F238E27FC236}">
                <a16:creationId xmlns:a16="http://schemas.microsoft.com/office/drawing/2014/main" id="{787908C3-DC5D-0A68-1FEC-3F3197F48B7B}"/>
              </a:ext>
            </a:extLst>
          </p:cNvPr>
          <p:cNvPicPr>
            <a:picLocks noChangeAspect="1"/>
          </p:cNvPicPr>
          <p:nvPr/>
        </p:nvPicPr>
        <p:blipFill>
          <a:blip r:embed="rId11"/>
          <a:stretch>
            <a:fillRect/>
          </a:stretch>
        </p:blipFill>
        <p:spPr>
          <a:xfrm>
            <a:off x="10299717" y="156870"/>
            <a:ext cx="2015779" cy="990765"/>
          </a:xfrm>
          <a:prstGeom prst="rect">
            <a:avLst/>
          </a:prstGeom>
        </p:spPr>
      </p:pic>
      <p:pic>
        <p:nvPicPr>
          <p:cNvPr id="8" name="Picture 7">
            <a:extLst>
              <a:ext uri="{FF2B5EF4-FFF2-40B4-BE49-F238E27FC236}">
                <a16:creationId xmlns:a16="http://schemas.microsoft.com/office/drawing/2014/main" id="{031E9950-D35A-BE96-4BD0-4B48527C2060}"/>
              </a:ext>
            </a:extLst>
          </p:cNvPr>
          <p:cNvPicPr>
            <a:picLocks noChangeAspect="1"/>
          </p:cNvPicPr>
          <p:nvPr/>
        </p:nvPicPr>
        <p:blipFill>
          <a:blip r:embed="rId12"/>
          <a:stretch>
            <a:fillRect/>
          </a:stretch>
        </p:blipFill>
        <p:spPr>
          <a:xfrm>
            <a:off x="399392" y="463668"/>
            <a:ext cx="2415177" cy="539641"/>
          </a:xfrm>
          <a:prstGeom prst="rect">
            <a:avLst/>
          </a:prstGeom>
        </p:spPr>
      </p:pic>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ACC0429-9680-8702-F533-2A7527E0D1B2}"/>
              </a:ext>
            </a:extLst>
          </p:cNvPr>
          <p:cNvPicPr>
            <a:picLocks noGrp="1" noChangeAspect="1"/>
          </p:cNvPicPr>
          <p:nvPr>
            <p:ph type="pic" sz="quarter" idx="14"/>
          </p:nvPr>
        </p:nvPicPr>
        <p:blipFill>
          <a:blip r:embed="rId2"/>
          <a:srcRect l="16142" r="16142"/>
          <a:stretch>
            <a:fillRect/>
          </a:stretch>
        </p:blipFill>
        <p:spPr>
          <a:xfrm>
            <a:off x="-72439" y="-1"/>
            <a:ext cx="12264439" cy="6422065"/>
          </a:xfrm>
        </p:spPr>
      </p:pic>
      <p:sp>
        <p:nvSpPr>
          <p:cNvPr id="12" name="TextBox 11">
            <a:extLst>
              <a:ext uri="{FF2B5EF4-FFF2-40B4-BE49-F238E27FC236}">
                <a16:creationId xmlns:a16="http://schemas.microsoft.com/office/drawing/2014/main" id="{93EB81B8-85EA-7F04-40F0-2E01585ECFBE}"/>
              </a:ext>
            </a:extLst>
          </p:cNvPr>
          <p:cNvSpPr txBox="1"/>
          <p:nvPr/>
        </p:nvSpPr>
        <p:spPr>
          <a:xfrm>
            <a:off x="2040732" y="2150924"/>
            <a:ext cx="7789068" cy="1200329"/>
          </a:xfrm>
          <a:prstGeom prst="rect">
            <a:avLst/>
          </a:prstGeom>
          <a:noFill/>
        </p:spPr>
        <p:txBody>
          <a:bodyPr wrap="square">
            <a:spAutoFit/>
          </a:bodyPr>
          <a:lstStyle/>
          <a:p>
            <a:pPr algn="ctr"/>
            <a:endParaRPr lang="en-US" sz="3600" b="1" dirty="0">
              <a:solidFill>
                <a:srgbClr val="5692CE"/>
              </a:solidFill>
            </a:endParaRPr>
          </a:p>
          <a:p>
            <a:pPr algn="ctr"/>
            <a:r>
              <a:rPr lang="en-US" sz="3600" b="1" dirty="0">
                <a:solidFill>
                  <a:srgbClr val="5692CE"/>
                </a:solidFill>
              </a:rPr>
              <a:t>The main highlights of CEMA in 2022</a:t>
            </a:r>
          </a:p>
        </p:txBody>
      </p:sp>
      <p:pic>
        <p:nvPicPr>
          <p:cNvPr id="14" name="Picture 13">
            <a:extLst>
              <a:ext uri="{FF2B5EF4-FFF2-40B4-BE49-F238E27FC236}">
                <a16:creationId xmlns:a16="http://schemas.microsoft.com/office/drawing/2014/main" id="{361C9E78-32DF-FA28-B1C4-72A1812669E7}"/>
              </a:ext>
            </a:extLst>
          </p:cNvPr>
          <p:cNvPicPr>
            <a:picLocks noChangeAspect="1"/>
          </p:cNvPicPr>
          <p:nvPr/>
        </p:nvPicPr>
        <p:blipFill>
          <a:blip r:embed="rId3"/>
          <a:stretch>
            <a:fillRect/>
          </a:stretch>
        </p:blipFill>
        <p:spPr>
          <a:xfrm>
            <a:off x="504826" y="123118"/>
            <a:ext cx="2178018" cy="486651"/>
          </a:xfrm>
          <a:prstGeom prst="rect">
            <a:avLst/>
          </a:prstGeom>
        </p:spPr>
      </p:pic>
      <p:pic>
        <p:nvPicPr>
          <p:cNvPr id="16" name="Picture 15">
            <a:extLst>
              <a:ext uri="{FF2B5EF4-FFF2-40B4-BE49-F238E27FC236}">
                <a16:creationId xmlns:a16="http://schemas.microsoft.com/office/drawing/2014/main" id="{670F82EB-F3DA-48DD-D4D7-62149EB897EB}"/>
              </a:ext>
            </a:extLst>
          </p:cNvPr>
          <p:cNvPicPr>
            <a:picLocks noChangeAspect="1"/>
          </p:cNvPicPr>
          <p:nvPr/>
        </p:nvPicPr>
        <p:blipFill>
          <a:blip r:embed="rId4"/>
          <a:stretch>
            <a:fillRect/>
          </a:stretch>
        </p:blipFill>
        <p:spPr>
          <a:xfrm>
            <a:off x="9964536" y="169"/>
            <a:ext cx="1821650" cy="895350"/>
          </a:xfrm>
          <a:prstGeom prst="rect">
            <a:avLst/>
          </a:prstGeom>
        </p:spPr>
      </p:pic>
      <p:pic>
        <p:nvPicPr>
          <p:cNvPr id="20" name="Picture 19">
            <a:extLst>
              <a:ext uri="{FF2B5EF4-FFF2-40B4-BE49-F238E27FC236}">
                <a16:creationId xmlns:a16="http://schemas.microsoft.com/office/drawing/2014/main" id="{794848A7-EA92-AF40-F99C-579BFBD53C00}"/>
              </a:ext>
            </a:extLst>
          </p:cNvPr>
          <p:cNvPicPr>
            <a:picLocks noChangeAspect="1"/>
          </p:cNvPicPr>
          <p:nvPr/>
        </p:nvPicPr>
        <p:blipFill>
          <a:blip r:embed="rId5"/>
          <a:stretch>
            <a:fillRect/>
          </a:stretch>
        </p:blipFill>
        <p:spPr>
          <a:xfrm>
            <a:off x="3586161" y="5740630"/>
            <a:ext cx="5019675" cy="457200"/>
          </a:xfrm>
          <a:prstGeom prst="rect">
            <a:avLst/>
          </a:prstGeom>
        </p:spPr>
      </p:pic>
      <p:sp>
        <p:nvSpPr>
          <p:cNvPr id="21" name="Rectangle 20">
            <a:extLst>
              <a:ext uri="{FF2B5EF4-FFF2-40B4-BE49-F238E27FC236}">
                <a16:creationId xmlns:a16="http://schemas.microsoft.com/office/drawing/2014/main" id="{A6811604-6660-A535-140B-CFD2994FDB48}"/>
              </a:ext>
              <a:ext uri="{C183D7F6-B498-43B3-948B-1728B52AA6E4}">
                <adec:decorative xmlns="" xmlns:adec="http://schemas.microsoft.com/office/drawing/2017/decorative" val="1"/>
              </a:ext>
            </a:extLst>
          </p:cNvPr>
          <p:cNvSpPr/>
          <p:nvPr/>
        </p:nvSpPr>
        <p:spPr>
          <a:xfrm>
            <a:off x="4327584" y="564050"/>
            <a:ext cx="3992212" cy="45719"/>
          </a:xfrm>
          <a:prstGeom prst="rect">
            <a:avLst/>
          </a:prstGeom>
          <a:solidFill>
            <a:srgbClr val="56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rgbClr val="5692CE"/>
              </a:solidFill>
            </a:endParaRPr>
          </a:p>
        </p:txBody>
      </p:sp>
    </p:spTree>
    <p:extLst>
      <p:ext uri="{BB962C8B-B14F-4D97-AF65-F5344CB8AC3E}">
        <p14:creationId xmlns:p14="http://schemas.microsoft.com/office/powerpoint/2010/main" val="220754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a:blip r:embed="rId3"/>
          <a:srcRect/>
          <a:stretch/>
        </p:blipFill>
        <p:spPr>
          <a:xfrm>
            <a:off x="0" y="0"/>
            <a:ext cx="12192000" cy="6371351"/>
          </a:xfrm>
          <a:ln>
            <a:solidFill>
              <a:schemeClr val="accent1">
                <a:lumMod val="60000"/>
                <a:lumOff val="40000"/>
              </a:schemeClr>
            </a:solidFill>
          </a:ln>
        </p:spPr>
      </p:pic>
      <p:sp>
        <p:nvSpPr>
          <p:cNvPr id="11" name="TextBox 10">
            <a:extLst>
              <a:ext uri="{FF2B5EF4-FFF2-40B4-BE49-F238E27FC236}">
                <a16:creationId xmlns:a16="http://schemas.microsoft.com/office/drawing/2014/main" id="{887FE066-4107-E110-646A-486CF545D1AB}"/>
              </a:ext>
            </a:extLst>
          </p:cNvPr>
          <p:cNvSpPr txBox="1"/>
          <p:nvPr/>
        </p:nvSpPr>
        <p:spPr>
          <a:xfrm>
            <a:off x="284030" y="133513"/>
            <a:ext cx="331694" cy="369332"/>
          </a:xfrm>
          <a:prstGeom prst="rect">
            <a:avLst/>
          </a:prstGeom>
          <a:noFill/>
        </p:spPr>
        <p:txBody>
          <a:bodyPr wrap="square" rtlCol="0">
            <a:spAutoFit/>
          </a:bodyPr>
          <a:lstStyle/>
          <a:p>
            <a:r>
              <a:rPr lang="en-US" dirty="0">
                <a:solidFill>
                  <a:srgbClr val="3366CC"/>
                </a:solidFill>
                <a:cs typeface="Arial" panose="020B0604020202020204" pitchFamily="34" charset="0"/>
              </a:rPr>
              <a:t>1</a:t>
            </a:r>
          </a:p>
        </p:txBody>
      </p:sp>
      <p:cxnSp>
        <p:nvCxnSpPr>
          <p:cNvPr id="13" name="Straight Connector 12">
            <a:extLst>
              <a:ext uri="{FF2B5EF4-FFF2-40B4-BE49-F238E27FC236}">
                <a16:creationId xmlns:a16="http://schemas.microsoft.com/office/drawing/2014/main" id="{1A8CA7CB-B0A5-457F-EAE8-41C3DDC9EA39}"/>
              </a:ext>
            </a:extLst>
          </p:cNvPr>
          <p:cNvCxnSpPr/>
          <p:nvPr/>
        </p:nvCxnSpPr>
        <p:spPr>
          <a:xfrm>
            <a:off x="407894" y="513544"/>
            <a:ext cx="0" cy="5501774"/>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7AB2140-5162-D4E4-5FA3-50563A0E64FC}"/>
              </a:ext>
            </a:extLst>
          </p:cNvPr>
          <p:cNvSpPr txBox="1"/>
          <p:nvPr/>
        </p:nvSpPr>
        <p:spPr>
          <a:xfrm rot="16200000">
            <a:off x="-1086708" y="4183213"/>
            <a:ext cx="3197174" cy="646331"/>
          </a:xfrm>
          <a:prstGeom prst="rect">
            <a:avLst/>
          </a:prstGeom>
          <a:noFill/>
        </p:spPr>
        <p:txBody>
          <a:bodyPr wrap="square" rtlCol="0">
            <a:spAutoFit/>
          </a:bodyPr>
          <a:lstStyle/>
          <a:p>
            <a:pPr marL="12700" marR="5080" lvl="0" indent="0" algn="l" defTabSz="914400" rtl="0" eaLnBrk="1" fontAlgn="auto" latinLnBrk="0" hangingPunct="1">
              <a:lnSpc>
                <a:spcPct val="100000"/>
              </a:lnSpc>
              <a:spcBef>
                <a:spcPts val="365"/>
              </a:spcBef>
              <a:spcAft>
                <a:spcPts val="0"/>
              </a:spcAft>
              <a:buClrTx/>
              <a:buSzTx/>
              <a:buFontTx/>
              <a:buNone/>
              <a:tabLst/>
              <a:defRPr/>
            </a:pPr>
            <a:r>
              <a:rPr kumimoji="0" lang="en-US" b="1" i="0" u="none" strike="noStrike" kern="1200" cap="none" spc="-35" normalizeH="0" baseline="0" noProof="0" dirty="0">
                <a:ln>
                  <a:noFill/>
                </a:ln>
                <a:solidFill>
                  <a:srgbClr val="3366CC"/>
                </a:solidFill>
                <a:effectLst/>
                <a:uLnTx/>
                <a:uFillTx/>
                <a:latin typeface="Arial"/>
                <a:ea typeface="+mn-ea"/>
                <a:cs typeface="Arial"/>
              </a:rPr>
              <a:t>Building </a:t>
            </a:r>
            <a:r>
              <a:rPr kumimoji="0" lang="en-US" b="1" i="0" u="none" strike="noStrike" kern="1200" cap="none" spc="-10" normalizeH="0" baseline="0" noProof="0" dirty="0">
                <a:ln>
                  <a:noFill/>
                </a:ln>
                <a:solidFill>
                  <a:srgbClr val="3366CC"/>
                </a:solidFill>
                <a:effectLst/>
                <a:uLnTx/>
                <a:uFillTx/>
                <a:latin typeface="Arial"/>
                <a:ea typeface="+mn-ea"/>
                <a:cs typeface="Arial"/>
              </a:rPr>
              <a:t>Capacity  </a:t>
            </a:r>
            <a:r>
              <a:rPr kumimoji="0" lang="en-US" b="1" i="0" u="none" strike="noStrike" kern="1200" cap="none" spc="-25" normalizeH="0" baseline="0" noProof="0" dirty="0">
                <a:ln>
                  <a:noFill/>
                </a:ln>
                <a:solidFill>
                  <a:srgbClr val="3366CC"/>
                </a:solidFill>
                <a:effectLst/>
                <a:uLnTx/>
                <a:uFillTx/>
                <a:latin typeface="Arial"/>
                <a:ea typeface="+mn-ea"/>
                <a:cs typeface="Arial"/>
              </a:rPr>
              <a:t>through </a:t>
            </a:r>
            <a:r>
              <a:rPr kumimoji="0" lang="en-US" b="1" i="0" u="none" strike="noStrike" kern="1200" cap="none" spc="-35" normalizeH="0" baseline="0" noProof="0" dirty="0">
                <a:ln>
                  <a:noFill/>
                </a:ln>
                <a:solidFill>
                  <a:srgbClr val="3366CC"/>
                </a:solidFill>
                <a:effectLst/>
                <a:uLnTx/>
                <a:uFillTx/>
                <a:latin typeface="Arial"/>
                <a:ea typeface="+mn-ea"/>
                <a:cs typeface="Arial"/>
              </a:rPr>
              <a:t>Training and Qualifications</a:t>
            </a:r>
            <a:endParaRPr kumimoji="0" lang="en-US" b="0" i="0" u="none" strike="noStrike" kern="1200" cap="none" spc="0" normalizeH="0" baseline="0" noProof="0" dirty="0">
              <a:ln>
                <a:noFill/>
              </a:ln>
              <a:solidFill>
                <a:srgbClr val="3366CC"/>
              </a:solidFill>
              <a:effectLst/>
              <a:uLnTx/>
              <a:uFillTx/>
              <a:latin typeface="Arial"/>
              <a:ea typeface="+mn-ea"/>
              <a:cs typeface="Arial"/>
            </a:endParaRPr>
          </a:p>
        </p:txBody>
      </p:sp>
      <p:sp>
        <p:nvSpPr>
          <p:cNvPr id="18" name="TextBox 17">
            <a:extLst>
              <a:ext uri="{FF2B5EF4-FFF2-40B4-BE49-F238E27FC236}">
                <a16:creationId xmlns:a16="http://schemas.microsoft.com/office/drawing/2014/main" id="{D86476A5-DD21-D3CF-5563-4C3904BE1857}"/>
              </a:ext>
            </a:extLst>
          </p:cNvPr>
          <p:cNvSpPr txBox="1"/>
          <p:nvPr/>
        </p:nvSpPr>
        <p:spPr>
          <a:xfrm>
            <a:off x="1282156" y="1021346"/>
            <a:ext cx="2083646" cy="369332"/>
          </a:xfrm>
          <a:prstGeom prst="rect">
            <a:avLst/>
          </a:prstGeom>
          <a:noFill/>
        </p:spPr>
        <p:txBody>
          <a:bodyPr wrap="square" rtlCol="0">
            <a:spAutoFit/>
          </a:bodyPr>
          <a:lstStyle/>
          <a:p>
            <a:endParaRPr lang="en-US" sz="900" b="1" dirty="0">
              <a:solidFill>
                <a:schemeClr val="bg1"/>
              </a:solidFill>
            </a:endParaRPr>
          </a:p>
          <a:p>
            <a:endParaRPr lang="en-US" sz="900" b="1" dirty="0">
              <a:solidFill>
                <a:schemeClr val="bg1"/>
              </a:solidFill>
            </a:endParaRPr>
          </a:p>
        </p:txBody>
      </p:sp>
      <p:sp>
        <p:nvSpPr>
          <p:cNvPr id="21" name="TextBox 20">
            <a:extLst>
              <a:ext uri="{FF2B5EF4-FFF2-40B4-BE49-F238E27FC236}">
                <a16:creationId xmlns:a16="http://schemas.microsoft.com/office/drawing/2014/main" id="{A2015644-CB6D-3522-D1AD-B058BA4B4B37}"/>
              </a:ext>
            </a:extLst>
          </p:cNvPr>
          <p:cNvSpPr txBox="1"/>
          <p:nvPr/>
        </p:nvSpPr>
        <p:spPr>
          <a:xfrm>
            <a:off x="511879" y="76408"/>
            <a:ext cx="679417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66CC"/>
                </a:solidFill>
                <a:uLnTx/>
                <a:uFillTx/>
                <a:cs typeface="Arial" panose="020B0604020202020204" pitchFamily="34" charset="0"/>
              </a:rPr>
              <a:t>During the 2022, CEMA has conducted</a:t>
            </a:r>
            <a:r>
              <a:rPr kumimoji="0" lang="en-US" sz="1600" b="1" i="0" u="none" strike="noStrike" kern="1200" cap="none" spc="0" normalizeH="0" noProof="0" dirty="0">
                <a:ln>
                  <a:noFill/>
                </a:ln>
                <a:solidFill>
                  <a:srgbClr val="3366CC"/>
                </a:solidFill>
                <a:uLnTx/>
                <a:uFillTx/>
                <a:cs typeface="Arial" panose="020B0604020202020204" pitchFamily="34" charset="0"/>
              </a:rPr>
              <a:t> a total of: </a:t>
            </a:r>
            <a:r>
              <a:rPr kumimoji="0" lang="en-US" sz="1600" b="1" i="0" u="none" strike="noStrike" kern="1200" cap="none" spc="0" normalizeH="0" baseline="0" noProof="0" dirty="0">
                <a:ln>
                  <a:noFill/>
                </a:ln>
                <a:solidFill>
                  <a:srgbClr val="3366CC"/>
                </a:solidFill>
                <a:uLnTx/>
                <a:uFillTx/>
                <a:cs typeface="Arial" panose="020B0604020202020204" pitchFamily="34" charset="0"/>
              </a:rPr>
              <a:t>32 trainings/conferences/workshops/provided</a:t>
            </a:r>
            <a:r>
              <a:rPr kumimoji="0" lang="en-US" sz="1600" b="1" i="0" u="none" strike="noStrike" kern="1200" cap="none" spc="0" normalizeH="0" noProof="0" dirty="0">
                <a:ln>
                  <a:noFill/>
                </a:ln>
                <a:solidFill>
                  <a:srgbClr val="3366CC"/>
                </a:solidFill>
                <a:uLnTx/>
                <a:uFillTx/>
                <a:cs typeface="Arial" panose="020B0604020202020204" pitchFamily="34" charset="0"/>
              </a:rPr>
              <a:t> </a:t>
            </a:r>
            <a:r>
              <a:rPr kumimoji="0" lang="en-US" sz="1600" b="1" i="0" u="none" strike="noStrike" kern="1200" cap="none" spc="0" normalizeH="0" baseline="0" noProof="0" dirty="0">
                <a:ln>
                  <a:noFill/>
                </a:ln>
                <a:solidFill>
                  <a:srgbClr val="3366CC"/>
                </a:solidFill>
                <a:uLnTx/>
                <a:uFillTx/>
                <a:cs typeface="Arial" panose="020B0604020202020204" pitchFamily="34" charset="0"/>
              </a:rPr>
              <a:t>Postgraduate </a:t>
            </a:r>
            <a:r>
              <a:rPr lang="en-US" sz="1600" b="1" dirty="0">
                <a:solidFill>
                  <a:srgbClr val="3366CC"/>
                </a:solidFill>
                <a:cs typeface="Arial" panose="020B0604020202020204" pitchFamily="34" charset="0"/>
              </a:rPr>
              <a:t>M</a:t>
            </a:r>
            <a:r>
              <a:rPr kumimoji="0" lang="en-US" sz="1600" b="1" i="0" u="none" strike="noStrike" kern="1200" cap="none" spc="0" normalizeH="0" baseline="0" noProof="0" dirty="0">
                <a:ln>
                  <a:noFill/>
                </a:ln>
                <a:solidFill>
                  <a:srgbClr val="3366CC"/>
                </a:solidFill>
                <a:uLnTx/>
                <a:uFillTx/>
                <a:cs typeface="Arial" panose="020B0604020202020204" pitchFamily="34" charset="0"/>
              </a:rPr>
              <a:t>aster’s</a:t>
            </a:r>
            <a:r>
              <a:rPr lang="sq-AL" sz="1600" b="1" dirty="0">
                <a:solidFill>
                  <a:srgbClr val="3366CC"/>
                </a:solidFill>
                <a:cs typeface="Arial" panose="020B0604020202020204" pitchFamily="34" charset="0"/>
              </a:rPr>
              <a:t> Degrees</a:t>
            </a:r>
            <a:r>
              <a:rPr kumimoji="0" lang="en-US" sz="1600" b="1" i="0" u="none" strike="noStrike" kern="1200" cap="none" spc="0" normalizeH="0" baseline="0" noProof="0" dirty="0">
                <a:ln>
                  <a:noFill/>
                </a:ln>
                <a:solidFill>
                  <a:srgbClr val="3366CC"/>
                </a:solidFill>
                <a:uLnTx/>
                <a:uFillTx/>
                <a:cs typeface="Arial" panose="020B0604020202020204" pitchFamily="34" charset="0"/>
              </a:rPr>
              <a:t> for its staff). Among the most important, we list:</a:t>
            </a:r>
          </a:p>
        </p:txBody>
      </p:sp>
      <p:sp>
        <p:nvSpPr>
          <p:cNvPr id="28" name="TextBox 27">
            <a:extLst>
              <a:ext uri="{FF2B5EF4-FFF2-40B4-BE49-F238E27FC236}">
                <a16:creationId xmlns:a16="http://schemas.microsoft.com/office/drawing/2014/main" id="{3AEC1097-3004-E3D4-8F6A-CA1CC1C8A5D5}"/>
              </a:ext>
            </a:extLst>
          </p:cNvPr>
          <p:cNvSpPr txBox="1"/>
          <p:nvPr/>
        </p:nvSpPr>
        <p:spPr>
          <a:xfrm>
            <a:off x="11784106" y="117317"/>
            <a:ext cx="237557" cy="369332"/>
          </a:xfrm>
          <a:prstGeom prst="rect">
            <a:avLst/>
          </a:prstGeom>
          <a:noFill/>
        </p:spPr>
        <p:txBody>
          <a:bodyPr wrap="square" rtlCol="0">
            <a:spAutoFit/>
          </a:bodyPr>
          <a:lstStyle/>
          <a:p>
            <a:r>
              <a:rPr lang="en-US" dirty="0">
                <a:solidFill>
                  <a:srgbClr val="3366CC"/>
                </a:solidFill>
                <a:cs typeface="Arial" panose="020B0604020202020204" pitchFamily="34" charset="0"/>
              </a:rPr>
              <a:t>2</a:t>
            </a:r>
          </a:p>
        </p:txBody>
      </p:sp>
      <p:cxnSp>
        <p:nvCxnSpPr>
          <p:cNvPr id="30" name="Straight Connector 29">
            <a:extLst>
              <a:ext uri="{FF2B5EF4-FFF2-40B4-BE49-F238E27FC236}">
                <a16:creationId xmlns:a16="http://schemas.microsoft.com/office/drawing/2014/main" id="{B2028857-C8A6-E727-244F-EC308805DA1A}"/>
              </a:ext>
            </a:extLst>
          </p:cNvPr>
          <p:cNvCxnSpPr>
            <a:cxnSpLocks/>
          </p:cNvCxnSpPr>
          <p:nvPr/>
        </p:nvCxnSpPr>
        <p:spPr>
          <a:xfrm>
            <a:off x="11929780" y="608562"/>
            <a:ext cx="0" cy="5496404"/>
          </a:xfrm>
          <a:prstGeom prst="line">
            <a:avLst/>
          </a:prstGeom>
          <a:ln>
            <a:solidFill>
              <a:srgbClr val="3366CC"/>
            </a:solidFill>
          </a:ln>
        </p:spPr>
        <p:style>
          <a:lnRef idx="1">
            <a:schemeClr val="accent6"/>
          </a:lnRef>
          <a:fillRef idx="0">
            <a:schemeClr val="accent6"/>
          </a:fillRef>
          <a:effectRef idx="0">
            <a:schemeClr val="accent6"/>
          </a:effectRef>
          <a:fontRef idx="minor">
            <a:schemeClr val="tx1"/>
          </a:fontRef>
        </p:style>
      </p:cxnSp>
      <p:graphicFrame>
        <p:nvGraphicFramePr>
          <p:cNvPr id="3" name="Chart 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063130947"/>
              </p:ext>
            </p:extLst>
          </p:nvPr>
        </p:nvGraphicFramePr>
        <p:xfrm>
          <a:off x="6381094" y="2037245"/>
          <a:ext cx="5564832" cy="305120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05066BAA-A881-5AAD-E980-C5417E02861B}"/>
              </a:ext>
            </a:extLst>
          </p:cNvPr>
          <p:cNvSpPr txBox="1"/>
          <p:nvPr/>
        </p:nvSpPr>
        <p:spPr>
          <a:xfrm>
            <a:off x="708089" y="786480"/>
            <a:ext cx="6119770" cy="5678478"/>
          </a:xfrm>
          <a:prstGeom prst="rect">
            <a:avLst/>
          </a:prstGeom>
          <a:noFill/>
        </p:spPr>
        <p:txBody>
          <a:bodyPr wrap="square">
            <a:spAutoFit/>
          </a:bodyPr>
          <a:lstStyle/>
          <a:p>
            <a:pPr>
              <a:lnSpc>
                <a:spcPct val="150000"/>
              </a:lnSpc>
            </a:pPr>
            <a:r>
              <a:rPr lang="en-US" sz="1400" b="1" dirty="0">
                <a:solidFill>
                  <a:schemeClr val="bg2">
                    <a:lumMod val="25000"/>
                  </a:schemeClr>
                </a:solidFill>
              </a:rPr>
              <a:t>• 4-day training from Siemens Simatic company</a:t>
            </a:r>
          </a:p>
          <a:p>
            <a:pPr>
              <a:lnSpc>
                <a:spcPct val="150000"/>
              </a:lnSpc>
            </a:pPr>
            <a:r>
              <a:rPr lang="en-US" sz="1400" b="1" dirty="0">
                <a:solidFill>
                  <a:schemeClr val="bg2">
                    <a:lumMod val="25000"/>
                  </a:schemeClr>
                </a:solidFill>
              </a:rPr>
              <a:t>• 1-month course from OSCE-BMSC</a:t>
            </a:r>
          </a:p>
          <a:p>
            <a:pPr>
              <a:lnSpc>
                <a:spcPct val="150000"/>
              </a:lnSpc>
            </a:pPr>
            <a:r>
              <a:rPr lang="en-US" sz="1400" b="1" dirty="0">
                <a:solidFill>
                  <a:schemeClr val="bg2">
                    <a:lumMod val="25000"/>
                  </a:schemeClr>
                </a:solidFill>
              </a:rPr>
              <a:t>• IMO Training on "International Convention for the Control of Harmful #AFS </a:t>
            </a:r>
            <a:r>
              <a:rPr lang="en-US" sz="1400" b="1" dirty="0"/>
              <a:t>Anti-Fouling Systems </a:t>
            </a:r>
            <a:r>
              <a:rPr lang="en-US" sz="1400" b="1" dirty="0">
                <a:solidFill>
                  <a:schemeClr val="bg2">
                    <a:lumMod val="25000"/>
                  </a:schemeClr>
                </a:solidFill>
              </a:rPr>
              <a:t>on Ships"</a:t>
            </a:r>
          </a:p>
          <a:p>
            <a:pPr>
              <a:lnSpc>
                <a:spcPct val="150000"/>
              </a:lnSpc>
            </a:pPr>
            <a:r>
              <a:rPr lang="en-US" sz="1400" b="1" dirty="0">
                <a:solidFill>
                  <a:schemeClr val="bg2">
                    <a:lumMod val="25000"/>
                  </a:schemeClr>
                </a:solidFill>
              </a:rPr>
              <a:t>• Hydrographic Survey Category B</a:t>
            </a:r>
          </a:p>
          <a:p>
            <a:pPr>
              <a:lnSpc>
                <a:spcPct val="150000"/>
              </a:lnSpc>
            </a:pPr>
            <a:r>
              <a:rPr lang="en-US" sz="1400" b="1" dirty="0">
                <a:solidFill>
                  <a:schemeClr val="bg2">
                    <a:lumMod val="25000"/>
                  </a:schemeClr>
                </a:solidFill>
              </a:rPr>
              <a:t>• 4 Master's Degrees in different</a:t>
            </a:r>
            <a:r>
              <a:rPr lang="sq-AL" sz="1400" b="1" dirty="0">
                <a:solidFill>
                  <a:schemeClr val="bg2">
                    <a:lumMod val="25000"/>
                  </a:schemeClr>
                </a:solidFill>
              </a:rPr>
              <a:t> disciplines</a:t>
            </a:r>
            <a:r>
              <a:rPr lang="en-US" sz="1400" b="1" dirty="0">
                <a:solidFill>
                  <a:schemeClr val="bg2">
                    <a:lumMod val="25000"/>
                  </a:schemeClr>
                </a:solidFill>
              </a:rPr>
              <a:t> for APD employees at </a:t>
            </a:r>
            <a:r>
              <a:rPr lang="en-US" sz="1400" b="1" dirty="0" err="1">
                <a:solidFill>
                  <a:schemeClr val="bg2">
                    <a:lumMod val="25000"/>
                  </a:schemeClr>
                </a:solidFill>
              </a:rPr>
              <a:t>Aleksandër</a:t>
            </a:r>
            <a:r>
              <a:rPr lang="en-US" sz="1400" b="1" dirty="0">
                <a:solidFill>
                  <a:schemeClr val="bg2">
                    <a:lumMod val="25000"/>
                  </a:schemeClr>
                </a:solidFill>
              </a:rPr>
              <a:t> </a:t>
            </a:r>
            <a:r>
              <a:rPr lang="en-US" sz="1400" b="1" dirty="0" err="1">
                <a:solidFill>
                  <a:schemeClr val="bg2">
                    <a:lumMod val="25000"/>
                  </a:schemeClr>
                </a:solidFill>
              </a:rPr>
              <a:t>Moisiu</a:t>
            </a:r>
            <a:r>
              <a:rPr lang="en-US" sz="1400" b="1" dirty="0">
                <a:solidFill>
                  <a:schemeClr val="bg2">
                    <a:lumMod val="25000"/>
                  </a:schemeClr>
                </a:solidFill>
              </a:rPr>
              <a:t> University - </a:t>
            </a:r>
            <a:r>
              <a:rPr lang="en-US" sz="1400" b="1" dirty="0" err="1">
                <a:solidFill>
                  <a:schemeClr val="bg2">
                    <a:lumMod val="25000"/>
                  </a:schemeClr>
                </a:solidFill>
              </a:rPr>
              <a:t>Durrës</a:t>
            </a:r>
            <a:r>
              <a:rPr lang="en-US" sz="1400" b="1" dirty="0">
                <a:solidFill>
                  <a:schemeClr val="bg2">
                    <a:lumMod val="25000"/>
                  </a:schemeClr>
                </a:solidFill>
              </a:rPr>
              <a:t>.</a:t>
            </a:r>
          </a:p>
          <a:p>
            <a:pPr>
              <a:lnSpc>
                <a:spcPct val="150000"/>
              </a:lnSpc>
            </a:pPr>
            <a:r>
              <a:rPr lang="en-US" sz="1400" b="1" dirty="0">
                <a:solidFill>
                  <a:schemeClr val="bg2">
                    <a:lumMod val="25000"/>
                  </a:schemeClr>
                </a:solidFill>
              </a:rPr>
              <a:t>• 8 trainings conducted at APEC - Port Training Centre, Belgium.</a:t>
            </a:r>
          </a:p>
          <a:p>
            <a:pPr>
              <a:lnSpc>
                <a:spcPct val="150000"/>
              </a:lnSpc>
            </a:pPr>
            <a:r>
              <a:rPr lang="en-US" sz="1400" b="1" dirty="0">
                <a:solidFill>
                  <a:schemeClr val="bg2">
                    <a:lumMod val="25000"/>
                  </a:schemeClr>
                </a:solidFill>
              </a:rPr>
              <a:t>• Smart Digital Ports of the future 2022 Conference</a:t>
            </a:r>
          </a:p>
          <a:p>
            <a:pPr>
              <a:lnSpc>
                <a:spcPct val="150000"/>
              </a:lnSpc>
            </a:pPr>
            <a:r>
              <a:rPr lang="en-US" sz="1400" b="1" dirty="0">
                <a:solidFill>
                  <a:schemeClr val="bg2">
                    <a:lumMod val="25000"/>
                  </a:schemeClr>
                </a:solidFill>
              </a:rPr>
              <a:t>• Conference Empowering Europe’s Ports</a:t>
            </a:r>
          </a:p>
          <a:p>
            <a:pPr>
              <a:lnSpc>
                <a:spcPct val="150000"/>
              </a:lnSpc>
            </a:pPr>
            <a:r>
              <a:rPr lang="en-US" sz="1400" b="1" dirty="0">
                <a:solidFill>
                  <a:schemeClr val="bg2">
                    <a:lumMod val="25000"/>
                  </a:schemeClr>
                </a:solidFill>
              </a:rPr>
              <a:t>• Meeting with EUWB6_TCT, Antwerp, Belgium</a:t>
            </a:r>
          </a:p>
          <a:p>
            <a:pPr>
              <a:lnSpc>
                <a:spcPct val="150000"/>
              </a:lnSpc>
            </a:pPr>
            <a:r>
              <a:rPr lang="en-US" sz="1400" b="1" dirty="0">
                <a:solidFill>
                  <a:schemeClr val="bg2">
                    <a:lumMod val="25000"/>
                  </a:schemeClr>
                </a:solidFill>
              </a:rPr>
              <a:t>• Meeting with EUWB6_TCT, Belgrade, Serbia</a:t>
            </a:r>
          </a:p>
          <a:p>
            <a:pPr>
              <a:lnSpc>
                <a:spcPct val="150000"/>
              </a:lnSpc>
            </a:pPr>
            <a:r>
              <a:rPr lang="en-US" sz="1400" b="1" dirty="0">
                <a:solidFill>
                  <a:schemeClr val="bg2">
                    <a:lumMod val="25000"/>
                  </a:schemeClr>
                </a:solidFill>
              </a:rPr>
              <a:t>• Forum of the Adriatic Sea, Bari, Italy </a:t>
            </a:r>
          </a:p>
          <a:p>
            <a:pPr>
              <a:lnSpc>
                <a:spcPct val="150000"/>
              </a:lnSpc>
            </a:pPr>
            <a:r>
              <a:rPr lang="en-US" sz="1400" b="1" dirty="0">
                <a:solidFill>
                  <a:schemeClr val="bg2">
                    <a:lumMod val="25000"/>
                  </a:schemeClr>
                </a:solidFill>
              </a:rPr>
              <a:t>• Risk in Maritime Sector - Conference</a:t>
            </a:r>
          </a:p>
          <a:p>
            <a:pPr>
              <a:lnSpc>
                <a:spcPct val="150000"/>
              </a:lnSpc>
            </a:pPr>
            <a:r>
              <a:rPr lang="en-US" sz="1400" b="1" dirty="0">
                <a:solidFill>
                  <a:schemeClr val="bg2">
                    <a:lumMod val="25000"/>
                  </a:schemeClr>
                </a:solidFill>
              </a:rPr>
              <a:t>• Anticorruption Conference</a:t>
            </a:r>
          </a:p>
          <a:p>
            <a:pPr>
              <a:lnSpc>
                <a:spcPct val="150000"/>
              </a:lnSpc>
            </a:pPr>
            <a:r>
              <a:rPr lang="en-US" sz="1400" b="1" dirty="0">
                <a:solidFill>
                  <a:schemeClr val="bg2">
                    <a:lumMod val="25000"/>
                  </a:schemeClr>
                </a:solidFill>
              </a:rPr>
              <a:t>• Inter-institutional training on the formation of institutions, reforms, review and administrative procedures</a:t>
            </a:r>
          </a:p>
        </p:txBody>
      </p:sp>
      <p:cxnSp>
        <p:nvCxnSpPr>
          <p:cNvPr id="24" name="Straight Connector 23">
            <a:extLst>
              <a:ext uri="{FF2B5EF4-FFF2-40B4-BE49-F238E27FC236}">
                <a16:creationId xmlns:a16="http://schemas.microsoft.com/office/drawing/2014/main" id="{0BEB0FEA-17FF-A2CC-C329-2C50E21D0576}"/>
              </a:ext>
            </a:extLst>
          </p:cNvPr>
          <p:cNvCxnSpPr>
            <a:cxnSpLocks/>
          </p:cNvCxnSpPr>
          <p:nvPr/>
        </p:nvCxnSpPr>
        <p:spPr>
          <a:xfrm>
            <a:off x="6381094" y="0"/>
            <a:ext cx="0" cy="6371351"/>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2098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0D5577F-D153-20FA-FADC-FAF8F867E220}"/>
              </a:ext>
            </a:extLst>
          </p:cNvPr>
          <p:cNvPicPr>
            <a:picLocks noGrp="1" noChangeAspect="1"/>
          </p:cNvPicPr>
          <p:nvPr>
            <p:ph type="pic" sz="quarter" idx="14"/>
          </p:nvPr>
        </p:nvPicPr>
        <p:blipFill>
          <a:blip r:embed="rId2"/>
          <a:srcRect l="16142" r="16142"/>
          <a:stretch>
            <a:fillRect/>
          </a:stretch>
        </p:blipFill>
        <p:spPr>
          <a:xfrm>
            <a:off x="0" y="10509"/>
            <a:ext cx="12192000" cy="6371351"/>
          </a:xfrm>
        </p:spPr>
      </p:pic>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864341815"/>
              </p:ext>
            </p:extLst>
          </p:nvPr>
        </p:nvGraphicFramePr>
        <p:xfrm>
          <a:off x="277220" y="1128713"/>
          <a:ext cx="6670115" cy="4252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538480560"/>
              </p:ext>
            </p:extLst>
          </p:nvPr>
        </p:nvGraphicFramePr>
        <p:xfrm>
          <a:off x="6225767" y="1197169"/>
          <a:ext cx="5966233" cy="3754182"/>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a:extLst>
              <a:ext uri="{FF2B5EF4-FFF2-40B4-BE49-F238E27FC236}">
                <a16:creationId xmlns:a16="http://schemas.microsoft.com/office/drawing/2014/main" id="{C777BF42-3B20-44A1-B7EE-2FAE02B7B465}"/>
              </a:ext>
            </a:extLst>
          </p:cNvPr>
          <p:cNvCxnSpPr/>
          <p:nvPr/>
        </p:nvCxnSpPr>
        <p:spPr>
          <a:xfrm>
            <a:off x="432000" y="431999"/>
            <a:ext cx="0" cy="5644289"/>
          </a:xfrm>
          <a:prstGeom prst="line">
            <a:avLst/>
          </a:prstGeom>
          <a:ln>
            <a:solidFill>
              <a:srgbClr val="6699F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DFBB0DD-A8FD-9797-0640-A2C801FB0CD9}"/>
              </a:ext>
            </a:extLst>
          </p:cNvPr>
          <p:cNvSpPr txBox="1"/>
          <p:nvPr/>
        </p:nvSpPr>
        <p:spPr>
          <a:xfrm rot="16200000">
            <a:off x="-471226" y="4767538"/>
            <a:ext cx="1806452" cy="584775"/>
          </a:xfrm>
          <a:prstGeom prst="rect">
            <a:avLst/>
          </a:prstGeom>
          <a:noFill/>
        </p:spPr>
        <p:txBody>
          <a:bodyPr wrap="square" rtlCol="0">
            <a:spAutoFit/>
          </a:bodyPr>
          <a:lstStyle/>
          <a:p>
            <a:r>
              <a:rPr lang="en-US" sz="3200" b="1" dirty="0">
                <a:solidFill>
                  <a:srgbClr val="6699FF"/>
                </a:solidFill>
              </a:rPr>
              <a:t>CHARTS</a:t>
            </a:r>
          </a:p>
        </p:txBody>
      </p:sp>
      <p:sp>
        <p:nvSpPr>
          <p:cNvPr id="15" name="TextBox 14">
            <a:extLst>
              <a:ext uri="{FF2B5EF4-FFF2-40B4-BE49-F238E27FC236}">
                <a16:creationId xmlns:a16="http://schemas.microsoft.com/office/drawing/2014/main" id="{BC4AF977-29DD-A362-790C-1E9E0F49FEE8}"/>
              </a:ext>
            </a:extLst>
          </p:cNvPr>
          <p:cNvSpPr txBox="1"/>
          <p:nvPr/>
        </p:nvSpPr>
        <p:spPr>
          <a:xfrm>
            <a:off x="277221" y="28355"/>
            <a:ext cx="309556" cy="369332"/>
          </a:xfrm>
          <a:prstGeom prst="rect">
            <a:avLst/>
          </a:prstGeom>
          <a:noFill/>
        </p:spPr>
        <p:txBody>
          <a:bodyPr wrap="square" rtlCol="0">
            <a:spAutoFit/>
          </a:bodyPr>
          <a:lstStyle/>
          <a:p>
            <a:r>
              <a:rPr lang="en-US" dirty="0">
                <a:solidFill>
                  <a:srgbClr val="6699FF"/>
                </a:solidFill>
              </a:rPr>
              <a:t>3</a:t>
            </a:r>
          </a:p>
        </p:txBody>
      </p:sp>
    </p:spTree>
    <p:extLst>
      <p:ext uri="{BB962C8B-B14F-4D97-AF65-F5344CB8AC3E}">
        <p14:creationId xmlns:p14="http://schemas.microsoft.com/office/powerpoint/2010/main" val="243710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8E45305-DFA7-9C02-82DA-24C53FB9FE48}"/>
              </a:ext>
            </a:extLst>
          </p:cNvPr>
          <p:cNvPicPr>
            <a:picLocks noGrp="1" noChangeAspect="1"/>
          </p:cNvPicPr>
          <p:nvPr>
            <p:ph type="pic" sz="quarter" idx="14"/>
          </p:nvPr>
        </p:nvPicPr>
        <p:blipFill>
          <a:blip r:embed="rId3"/>
          <a:srcRect t="13077" b="13077"/>
          <a:stretch/>
        </p:blipFill>
        <p:spPr>
          <a:xfrm>
            <a:off x="0" y="0"/>
            <a:ext cx="12192000" cy="6371351"/>
          </a:xfrm>
        </p:spPr>
      </p:pic>
      <p:sp>
        <p:nvSpPr>
          <p:cNvPr id="10" name="TextBox 9">
            <a:extLst>
              <a:ext uri="{FF2B5EF4-FFF2-40B4-BE49-F238E27FC236}">
                <a16:creationId xmlns:a16="http://schemas.microsoft.com/office/drawing/2014/main" id="{2653703E-2658-5C4F-2884-40D21A9F1A16}"/>
              </a:ext>
            </a:extLst>
          </p:cNvPr>
          <p:cNvSpPr txBox="1"/>
          <p:nvPr/>
        </p:nvSpPr>
        <p:spPr>
          <a:xfrm>
            <a:off x="216848" y="1377543"/>
            <a:ext cx="5943694" cy="4257961"/>
          </a:xfrm>
          <a:prstGeom prst="rect">
            <a:avLst/>
          </a:prstGeom>
          <a:noFill/>
        </p:spPr>
        <p:txBody>
          <a:bodyPr wrap="square" rtlCol="0">
            <a:spAutoFit/>
          </a:bodyPr>
          <a:lstStyle/>
          <a:p>
            <a:pPr marR="0" algn="ctr">
              <a:lnSpc>
                <a:spcPct val="107000"/>
              </a:lnSpc>
              <a:spcBef>
                <a:spcPts val="0"/>
              </a:spcBef>
              <a:spcAft>
                <a:spcPts val="800"/>
              </a:spcAft>
            </a:pPr>
            <a:r>
              <a:rPr lang="en-US" sz="1400" b="1" dirty="0">
                <a:solidFill>
                  <a:srgbClr val="3366CC"/>
                </a:solidFill>
                <a:ea typeface="Calibri" panose="020F0502020204030204" pitchFamily="34" charset="0"/>
                <a:cs typeface="Times New Roman" panose="02020603050405020304" pitchFamily="18" charset="0"/>
              </a:rPr>
              <a:t>            A national workshop to assist Albania in the implementation of the IMO Convention on Anti-Fouling Systems (AFS</a:t>
            </a:r>
            <a:r>
              <a:rPr lang="sq-AL" sz="1400" b="1" dirty="0">
                <a:solidFill>
                  <a:srgbClr val="3366CC"/>
                </a:solidFill>
                <a:ea typeface="Calibri" panose="020F0502020204030204" pitchFamily="34" charset="0"/>
                <a:cs typeface="Times New Roman" panose="02020603050405020304" pitchFamily="18" charset="0"/>
              </a:rPr>
              <a:t>) was held at the Port</a:t>
            </a:r>
            <a:r>
              <a:rPr lang="en-US" sz="1400" b="1" dirty="0">
                <a:solidFill>
                  <a:srgbClr val="3366CC"/>
                </a:solidFill>
                <a:ea typeface="Calibri" panose="020F0502020204030204" pitchFamily="34" charset="0"/>
                <a:cs typeface="Times New Roman" panose="02020603050405020304" pitchFamily="18" charset="0"/>
              </a:rPr>
              <a:t> of Durres on 28</a:t>
            </a:r>
            <a:r>
              <a:rPr lang="en-US" sz="1400" b="1" baseline="30000" dirty="0">
                <a:solidFill>
                  <a:srgbClr val="3366CC"/>
                </a:solidFill>
                <a:ea typeface="Calibri" panose="020F0502020204030204" pitchFamily="34" charset="0"/>
                <a:cs typeface="Times New Roman" panose="02020603050405020304" pitchFamily="18" charset="0"/>
              </a:rPr>
              <a:t>th</a:t>
            </a:r>
            <a:r>
              <a:rPr lang="en-US" sz="1400" b="1" dirty="0">
                <a:solidFill>
                  <a:srgbClr val="3366CC"/>
                </a:solidFill>
                <a:ea typeface="Calibri" panose="020F0502020204030204" pitchFamily="34" charset="0"/>
                <a:cs typeface="Times New Roman" panose="02020603050405020304" pitchFamily="18" charset="0"/>
              </a:rPr>
              <a:t>-29</a:t>
            </a:r>
            <a:r>
              <a:rPr lang="en-US" sz="1400" b="1" baseline="30000" dirty="0">
                <a:solidFill>
                  <a:srgbClr val="3366CC"/>
                </a:solidFill>
                <a:ea typeface="Calibri" panose="020F0502020204030204" pitchFamily="34" charset="0"/>
                <a:cs typeface="Times New Roman" panose="02020603050405020304" pitchFamily="18" charset="0"/>
              </a:rPr>
              <a:t>th</a:t>
            </a:r>
            <a:r>
              <a:rPr lang="en-US" sz="1400" b="1" dirty="0">
                <a:solidFill>
                  <a:srgbClr val="3366CC"/>
                </a:solidFill>
                <a:ea typeface="Calibri" panose="020F0502020204030204" pitchFamily="34" charset="0"/>
                <a:cs typeface="Times New Roman" panose="02020603050405020304" pitchFamily="18" charset="0"/>
              </a:rPr>
              <a:t> of September 2022.</a:t>
            </a:r>
            <a:endParaRPr lang="en-US" sz="1400" b="1" dirty="0">
              <a:solidFill>
                <a:srgbClr val="FF0000"/>
              </a:solidFill>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endParaRPr lang="en-US" sz="1400" b="1" dirty="0">
              <a:solidFill>
                <a:srgbClr val="3366CC"/>
              </a:solidFill>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1400" b="1" dirty="0">
              <a:solidFill>
                <a:srgbClr val="3366CC"/>
              </a:solidFill>
              <a:ea typeface="Calibri" panose="020F0502020204030204" pitchFamily="34" charset="0"/>
              <a:cs typeface="Times New Roman" panose="02020603050405020304" pitchFamily="18" charset="0"/>
            </a:endParaRPr>
          </a:p>
          <a:p>
            <a:pPr marR="0" algn="ctr">
              <a:lnSpc>
                <a:spcPct val="107000"/>
              </a:lnSpc>
              <a:spcBef>
                <a:spcPts val="0"/>
              </a:spcBef>
              <a:spcAft>
                <a:spcPts val="800"/>
              </a:spcAft>
            </a:pPr>
            <a:r>
              <a:rPr lang="en-US" sz="1400" b="1" dirty="0">
                <a:solidFill>
                  <a:srgbClr val="3366CC"/>
                </a:solidFill>
                <a:ea typeface="Calibri" panose="020F0502020204030204" pitchFamily="34" charset="0"/>
                <a:cs typeface="Times New Roman" panose="02020603050405020304" pitchFamily="18" charset="0"/>
              </a:rPr>
              <a:t>      The AFS Convention established the means of control</a:t>
            </a:r>
            <a:r>
              <a:rPr lang="en-US" sz="1400" b="1" dirty="0">
                <a:solidFill>
                  <a:srgbClr val="FF0000"/>
                </a:solidFill>
                <a:ea typeface="Calibri" panose="020F0502020204030204" pitchFamily="34" charset="0"/>
                <a:cs typeface="Times New Roman" panose="02020603050405020304" pitchFamily="18" charset="0"/>
              </a:rPr>
              <a:t> </a:t>
            </a:r>
            <a:r>
              <a:rPr lang="en-US" sz="1400" b="1" dirty="0">
                <a:solidFill>
                  <a:srgbClr val="3366CC"/>
                </a:solidFill>
                <a:ea typeface="Calibri" panose="020F0502020204030204" pitchFamily="34" charset="0"/>
                <a:cs typeface="Times New Roman" panose="02020603050405020304" pitchFamily="18" charset="0"/>
              </a:rPr>
              <a:t>for several harmful substances in anti-fouling systems, including organotin compounds (TBT) and, from 2023, </a:t>
            </a:r>
            <a:r>
              <a:rPr lang="en-US" sz="1400" b="1" dirty="0" err="1">
                <a:solidFill>
                  <a:srgbClr val="3366CC"/>
                </a:solidFill>
                <a:ea typeface="Calibri" panose="020F0502020204030204" pitchFamily="34" charset="0"/>
                <a:cs typeface="Times New Roman" panose="02020603050405020304" pitchFamily="18" charset="0"/>
              </a:rPr>
              <a:t>cybutrine</a:t>
            </a:r>
            <a:r>
              <a:rPr lang="en-US" sz="1400" b="1" dirty="0">
                <a:solidFill>
                  <a:srgbClr val="3366CC"/>
                </a:solidFill>
                <a:ea typeface="Calibri" panose="020F0502020204030204" pitchFamily="34" charset="0"/>
                <a:cs typeface="Times New Roman" panose="02020603050405020304" pitchFamily="18" charset="0"/>
              </a:rPr>
              <a:t>. The lectures were conducted through the IMO's Integrated Technical Cooperation Program (ITCP).</a:t>
            </a:r>
          </a:p>
          <a:p>
            <a:pPr marL="0" marR="0">
              <a:lnSpc>
                <a:spcPct val="107000"/>
              </a:lnSpc>
              <a:spcBef>
                <a:spcPts val="0"/>
              </a:spcBef>
              <a:spcAft>
                <a:spcPts val="800"/>
              </a:spcAft>
            </a:pPr>
            <a:endParaRPr lang="en-US" sz="1400" b="1" dirty="0">
              <a:solidFill>
                <a:srgbClr val="3366CC"/>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solidFill>
                  <a:srgbClr val="3366CC"/>
                </a:solidFill>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1400" b="1" dirty="0">
                <a:solidFill>
                  <a:srgbClr val="3366CC"/>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3366CC"/>
                </a:solidFill>
              </a:rPr>
              <a:t>About 20 government officials were made aware on the actions that Albania needs to take at the national level to  fully implement the ILO Convention.</a:t>
            </a:r>
            <a:endParaRPr lang="en-US" sz="1400" b="1" dirty="0">
              <a:solidFill>
                <a:srgbClr val="3366CC"/>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u="sng" dirty="0">
              <a:solidFill>
                <a:srgbClr val="3366CC"/>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7BCB500A-1B08-6F33-6F8A-2F0FF67D589C}"/>
              </a:ext>
            </a:extLst>
          </p:cNvPr>
          <p:cNvPicPr>
            <a:picLocks noChangeAspect="1"/>
          </p:cNvPicPr>
          <p:nvPr/>
        </p:nvPicPr>
        <p:blipFill>
          <a:blip r:embed="rId4"/>
          <a:stretch>
            <a:fillRect/>
          </a:stretch>
        </p:blipFill>
        <p:spPr>
          <a:xfrm>
            <a:off x="6072624" y="2833576"/>
            <a:ext cx="2464558" cy="1531783"/>
          </a:xfrm>
          <a:prstGeom prst="rect">
            <a:avLst/>
          </a:prstGeom>
          <a:ln>
            <a:noFill/>
          </a:ln>
          <a:effectLst>
            <a:outerShdw blurRad="190500" dist="228600" dir="2700000" algn="ctr">
              <a:srgbClr val="000000">
                <a:alpha val="30000"/>
              </a:srgbClr>
            </a:outerShdw>
            <a:softEdge rad="317500"/>
          </a:effectLst>
          <a:scene3d>
            <a:camera prst="orthographicFront">
              <a:rot lat="0" lon="0" rev="0"/>
            </a:camera>
            <a:lightRig rig="glow" dir="t">
              <a:rot lat="0" lon="0" rev="4800000"/>
            </a:lightRig>
          </a:scene3d>
          <a:sp3d prstMaterial="matte">
            <a:bevelT w="127000" h="63500"/>
          </a:sp3d>
        </p:spPr>
      </p:pic>
      <p:cxnSp>
        <p:nvCxnSpPr>
          <p:cNvPr id="16" name="Straight Connector 15">
            <a:extLst>
              <a:ext uri="{FF2B5EF4-FFF2-40B4-BE49-F238E27FC236}">
                <a16:creationId xmlns:a16="http://schemas.microsoft.com/office/drawing/2014/main" id="{F5DF74BB-A2AF-F452-9C9D-15FDC8A7E2FC}"/>
              </a:ext>
            </a:extLst>
          </p:cNvPr>
          <p:cNvCxnSpPr>
            <a:stCxn id="9" idx="0"/>
            <a:endCxn id="9" idx="2"/>
          </p:cNvCxnSpPr>
          <p:nvPr/>
        </p:nvCxnSpPr>
        <p:spPr>
          <a:xfrm>
            <a:off x="6096000" y="0"/>
            <a:ext cx="0" cy="637135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57BD663-565C-9352-B561-43FCF83BCDE4}"/>
              </a:ext>
            </a:extLst>
          </p:cNvPr>
          <p:cNvCxnSpPr/>
          <p:nvPr/>
        </p:nvCxnSpPr>
        <p:spPr>
          <a:xfrm>
            <a:off x="273012" y="674657"/>
            <a:ext cx="0" cy="561092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03D00F1-B48C-E1A1-A901-4AD8401F34CC}"/>
              </a:ext>
            </a:extLst>
          </p:cNvPr>
          <p:cNvSpPr txBox="1"/>
          <p:nvPr/>
        </p:nvSpPr>
        <p:spPr>
          <a:xfrm>
            <a:off x="125507" y="235367"/>
            <a:ext cx="306486" cy="369332"/>
          </a:xfrm>
          <a:prstGeom prst="rect">
            <a:avLst/>
          </a:prstGeom>
          <a:noFill/>
        </p:spPr>
        <p:txBody>
          <a:bodyPr wrap="square" rtlCol="0">
            <a:spAutoFit/>
          </a:bodyPr>
          <a:lstStyle/>
          <a:p>
            <a:r>
              <a:rPr lang="en-US" b="1" dirty="0">
                <a:solidFill>
                  <a:schemeClr val="tx1">
                    <a:lumMod val="75000"/>
                    <a:lumOff val="25000"/>
                  </a:schemeClr>
                </a:solidFill>
              </a:rPr>
              <a:t>4</a:t>
            </a:r>
          </a:p>
        </p:txBody>
      </p:sp>
      <p:sp>
        <p:nvSpPr>
          <p:cNvPr id="21" name="TextBox 20">
            <a:extLst>
              <a:ext uri="{FF2B5EF4-FFF2-40B4-BE49-F238E27FC236}">
                <a16:creationId xmlns:a16="http://schemas.microsoft.com/office/drawing/2014/main" id="{E4E6FAB6-8D8A-C23D-8795-4205A6CBAD33}"/>
              </a:ext>
            </a:extLst>
          </p:cNvPr>
          <p:cNvSpPr txBox="1"/>
          <p:nvPr/>
        </p:nvSpPr>
        <p:spPr>
          <a:xfrm rot="16200000">
            <a:off x="-799742" y="5018125"/>
            <a:ext cx="2056241" cy="461665"/>
          </a:xfrm>
          <a:prstGeom prst="rect">
            <a:avLst/>
          </a:prstGeom>
          <a:noFill/>
        </p:spPr>
        <p:txBody>
          <a:bodyPr wrap="square" rtlCol="0">
            <a:spAutoFit/>
          </a:bodyPr>
          <a:lstStyle/>
          <a:p>
            <a:r>
              <a:rPr lang="en-US" sz="2400" b="1" dirty="0">
                <a:solidFill>
                  <a:srgbClr val="3366CC"/>
                </a:solidFill>
              </a:rPr>
              <a:t>WORKSHOP</a:t>
            </a:r>
          </a:p>
        </p:txBody>
      </p:sp>
      <p:sp>
        <p:nvSpPr>
          <p:cNvPr id="22" name="TextBox 21">
            <a:extLst>
              <a:ext uri="{FF2B5EF4-FFF2-40B4-BE49-F238E27FC236}">
                <a16:creationId xmlns:a16="http://schemas.microsoft.com/office/drawing/2014/main" id="{D092FBA4-22F9-46F1-B1FB-C7CD65D69C7C}"/>
              </a:ext>
            </a:extLst>
          </p:cNvPr>
          <p:cNvSpPr txBox="1"/>
          <p:nvPr/>
        </p:nvSpPr>
        <p:spPr>
          <a:xfrm>
            <a:off x="6652840" y="650645"/>
            <a:ext cx="4765473" cy="954107"/>
          </a:xfrm>
          <a:prstGeom prst="rect">
            <a:avLst/>
          </a:prstGeom>
          <a:noFill/>
        </p:spPr>
        <p:txBody>
          <a:bodyPr wrap="square" rtlCol="0">
            <a:spAutoFit/>
          </a:bodyPr>
          <a:lstStyle/>
          <a:p>
            <a:pPr algn="ctr"/>
            <a:r>
              <a:rPr lang="en-US" sz="1400" b="1" dirty="0">
                <a:solidFill>
                  <a:srgbClr val="3366CC"/>
                </a:solidFill>
              </a:rPr>
              <a:t>     The seminar covered the technical and regulatory aspects of anti-pollution systems and assessed whether Albania has an appropriate national legal framework that allows the implementation of the AFS Convention. </a:t>
            </a:r>
          </a:p>
        </p:txBody>
      </p:sp>
      <p:cxnSp>
        <p:nvCxnSpPr>
          <p:cNvPr id="24" name="Straight Connector 23">
            <a:extLst>
              <a:ext uri="{FF2B5EF4-FFF2-40B4-BE49-F238E27FC236}">
                <a16:creationId xmlns:a16="http://schemas.microsoft.com/office/drawing/2014/main" id="{03DBF62E-53EA-094F-53C8-DADB98203D80}"/>
              </a:ext>
            </a:extLst>
          </p:cNvPr>
          <p:cNvCxnSpPr/>
          <p:nvPr/>
        </p:nvCxnSpPr>
        <p:spPr>
          <a:xfrm>
            <a:off x="11975153" y="572413"/>
            <a:ext cx="63600" cy="5713173"/>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19D9FB6-E204-E3CF-159F-A8AB322BF34B}"/>
              </a:ext>
            </a:extLst>
          </p:cNvPr>
          <p:cNvSpPr txBox="1"/>
          <p:nvPr/>
        </p:nvSpPr>
        <p:spPr>
          <a:xfrm>
            <a:off x="11865165" y="176241"/>
            <a:ext cx="161365" cy="369332"/>
          </a:xfrm>
          <a:prstGeom prst="rect">
            <a:avLst/>
          </a:prstGeom>
          <a:noFill/>
        </p:spPr>
        <p:txBody>
          <a:bodyPr wrap="square" rtlCol="0">
            <a:spAutoFit/>
          </a:bodyPr>
          <a:lstStyle/>
          <a:p>
            <a:r>
              <a:rPr lang="en-US" b="1" dirty="0">
                <a:solidFill>
                  <a:srgbClr val="3366CC"/>
                </a:solidFill>
              </a:rPr>
              <a:t>5</a:t>
            </a:r>
          </a:p>
        </p:txBody>
      </p:sp>
      <p:pic>
        <p:nvPicPr>
          <p:cNvPr id="3" name="Graphic 2" descr="Lighthouse scene">
            <a:extLst>
              <a:ext uri="{FF2B5EF4-FFF2-40B4-BE49-F238E27FC236}">
                <a16:creationId xmlns:a16="http://schemas.microsoft.com/office/drawing/2014/main" id="{5790C8E2-C259-BF09-B90D-C39A61F49D0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16200000">
            <a:off x="8357" y="4200767"/>
            <a:ext cx="329184" cy="329184"/>
          </a:xfrm>
          <a:prstGeom prst="rect">
            <a:avLst/>
          </a:prstGeom>
        </p:spPr>
      </p:pic>
      <p:pic>
        <p:nvPicPr>
          <p:cNvPr id="4" name="Graphic 3" descr="Lighthouse scene">
            <a:extLst>
              <a:ext uri="{FF2B5EF4-FFF2-40B4-BE49-F238E27FC236}">
                <a16:creationId xmlns:a16="http://schemas.microsoft.com/office/drawing/2014/main" id="{5A0AFD11-E686-90C9-4E02-18B5F5E16A3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28433" y="1356703"/>
            <a:ext cx="306484" cy="312955"/>
          </a:xfrm>
          <a:prstGeom prst="rect">
            <a:avLst/>
          </a:prstGeom>
        </p:spPr>
      </p:pic>
      <p:pic>
        <p:nvPicPr>
          <p:cNvPr id="5" name="Graphic 4" descr="Lighthouse scene">
            <a:extLst>
              <a:ext uri="{FF2B5EF4-FFF2-40B4-BE49-F238E27FC236}">
                <a16:creationId xmlns:a16="http://schemas.microsoft.com/office/drawing/2014/main" id="{DE6BC54D-9DA7-99F5-FAE1-97E299DD724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14543" y="2800827"/>
            <a:ext cx="306484" cy="325846"/>
          </a:xfrm>
          <a:prstGeom prst="rect">
            <a:avLst/>
          </a:prstGeom>
        </p:spPr>
      </p:pic>
      <p:pic>
        <p:nvPicPr>
          <p:cNvPr id="8" name="Graphic 7" descr="Lighthouse scene">
            <a:extLst>
              <a:ext uri="{FF2B5EF4-FFF2-40B4-BE49-F238E27FC236}">
                <a16:creationId xmlns:a16="http://schemas.microsoft.com/office/drawing/2014/main" id="{B804C865-E095-0CE3-2D8B-16EBDAFD5EE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17824" y="4455704"/>
            <a:ext cx="329184" cy="329184"/>
          </a:xfrm>
          <a:prstGeom prst="rect">
            <a:avLst/>
          </a:prstGeom>
        </p:spPr>
      </p:pic>
      <p:pic>
        <p:nvPicPr>
          <p:cNvPr id="11" name="Graphic 10" descr="Lighthouse scene">
            <a:extLst>
              <a:ext uri="{FF2B5EF4-FFF2-40B4-BE49-F238E27FC236}">
                <a16:creationId xmlns:a16="http://schemas.microsoft.com/office/drawing/2014/main" id="{BC08568F-990B-9C78-EC28-F6ECA4D9AFF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588298" y="600437"/>
            <a:ext cx="329184" cy="329184"/>
          </a:xfrm>
          <a:prstGeom prst="rect">
            <a:avLst/>
          </a:prstGeom>
        </p:spPr>
      </p:pic>
      <p:sp>
        <p:nvSpPr>
          <p:cNvPr id="2" name="Rectangle 1">
            <a:extLst>
              <a:ext uri="{FF2B5EF4-FFF2-40B4-BE49-F238E27FC236}">
                <a16:creationId xmlns:a16="http://schemas.microsoft.com/office/drawing/2014/main" id="{3712F679-416E-25EF-D73F-61B1121D1FB9}"/>
              </a:ext>
              <a:ext uri="{C183D7F6-B498-43B3-948B-1728B52AA6E4}">
                <adec:decorative xmlns="" xmlns:adec="http://schemas.microsoft.com/office/drawing/2017/decorative" val="1"/>
              </a:ext>
            </a:extLst>
          </p:cNvPr>
          <p:cNvSpPr/>
          <p:nvPr/>
        </p:nvSpPr>
        <p:spPr>
          <a:xfrm flipV="1">
            <a:off x="6697924" y="5865370"/>
            <a:ext cx="4960676" cy="45719"/>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7" name="Picture 6">
            <a:extLst>
              <a:ext uri="{FF2B5EF4-FFF2-40B4-BE49-F238E27FC236}">
                <a16:creationId xmlns:a16="http://schemas.microsoft.com/office/drawing/2014/main" id="{C14D7254-7AF2-8821-0EEC-F1B91933AEA2}"/>
              </a:ext>
            </a:extLst>
          </p:cNvPr>
          <p:cNvPicPr>
            <a:picLocks noChangeAspect="1"/>
          </p:cNvPicPr>
          <p:nvPr/>
        </p:nvPicPr>
        <p:blipFill>
          <a:blip r:embed="rId7"/>
          <a:stretch>
            <a:fillRect/>
          </a:stretch>
        </p:blipFill>
        <p:spPr>
          <a:xfrm>
            <a:off x="8711431" y="1562954"/>
            <a:ext cx="2736600" cy="1823260"/>
          </a:xfrm>
          <a:prstGeom prst="rect">
            <a:avLst/>
          </a:prstGeom>
        </p:spPr>
      </p:pic>
      <p:pic>
        <p:nvPicPr>
          <p:cNvPr id="14" name="Picture 13">
            <a:extLst>
              <a:ext uri="{FF2B5EF4-FFF2-40B4-BE49-F238E27FC236}">
                <a16:creationId xmlns:a16="http://schemas.microsoft.com/office/drawing/2014/main" id="{C25851FE-377C-9C93-AC7D-9526430041F3}"/>
              </a:ext>
            </a:extLst>
          </p:cNvPr>
          <p:cNvPicPr>
            <a:picLocks noChangeAspect="1"/>
          </p:cNvPicPr>
          <p:nvPr/>
        </p:nvPicPr>
        <p:blipFill>
          <a:blip r:embed="rId8"/>
          <a:stretch>
            <a:fillRect/>
          </a:stretch>
        </p:blipFill>
        <p:spPr>
          <a:xfrm>
            <a:off x="8661161" y="3690221"/>
            <a:ext cx="2848423" cy="1897763"/>
          </a:xfrm>
          <a:prstGeom prst="rect">
            <a:avLst/>
          </a:prstGeom>
        </p:spPr>
      </p:pic>
    </p:spTree>
    <p:extLst>
      <p:ext uri="{BB962C8B-B14F-4D97-AF65-F5344CB8AC3E}">
        <p14:creationId xmlns:p14="http://schemas.microsoft.com/office/powerpoint/2010/main" val="2160799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1A11174-4B20-6A5F-34B2-F03BC4121AEE}"/>
              </a:ext>
            </a:extLst>
          </p:cNvPr>
          <p:cNvPicPr>
            <a:picLocks noGrp="1" noChangeAspect="1"/>
          </p:cNvPicPr>
          <p:nvPr>
            <p:ph type="pic" sz="quarter" idx="14"/>
          </p:nvPr>
        </p:nvPicPr>
        <p:blipFill>
          <a:blip r:embed="rId2"/>
          <a:srcRect t="13077" b="13077"/>
          <a:stretch/>
        </p:blipFill>
        <p:spPr>
          <a:xfrm>
            <a:off x="0" y="8964"/>
            <a:ext cx="12192000" cy="6371351"/>
          </a:xfrm>
          <a:ln>
            <a:solidFill>
              <a:srgbClr val="0066CC"/>
            </a:solidFill>
          </a:ln>
        </p:spPr>
      </p:pic>
      <p:pic>
        <p:nvPicPr>
          <p:cNvPr id="12" name="Picture 11">
            <a:extLst>
              <a:ext uri="{FF2B5EF4-FFF2-40B4-BE49-F238E27FC236}">
                <a16:creationId xmlns:a16="http://schemas.microsoft.com/office/drawing/2014/main" id="{338B0D53-0326-C5F9-30BB-6593A18BCA26}"/>
              </a:ext>
            </a:extLst>
          </p:cNvPr>
          <p:cNvPicPr>
            <a:picLocks noChangeAspect="1"/>
          </p:cNvPicPr>
          <p:nvPr/>
        </p:nvPicPr>
        <p:blipFill>
          <a:blip r:embed="rId3"/>
          <a:stretch>
            <a:fillRect/>
          </a:stretch>
        </p:blipFill>
        <p:spPr>
          <a:xfrm>
            <a:off x="167741" y="3328938"/>
            <a:ext cx="4303674" cy="2200063"/>
          </a:xfrm>
          <a:prstGeom prst="rect">
            <a:avLst/>
          </a:prstGeom>
        </p:spPr>
      </p:pic>
      <p:cxnSp>
        <p:nvCxnSpPr>
          <p:cNvPr id="14" name="Straight Connector 13">
            <a:extLst>
              <a:ext uri="{FF2B5EF4-FFF2-40B4-BE49-F238E27FC236}">
                <a16:creationId xmlns:a16="http://schemas.microsoft.com/office/drawing/2014/main" id="{8AFE4F67-34E3-41EF-9F7E-35A020EBC647}"/>
              </a:ext>
            </a:extLst>
          </p:cNvPr>
          <p:cNvCxnSpPr>
            <a:cxnSpLocks/>
            <a:stCxn id="9" idx="0"/>
            <a:endCxn id="9" idx="2"/>
          </p:cNvCxnSpPr>
          <p:nvPr/>
        </p:nvCxnSpPr>
        <p:spPr>
          <a:xfrm>
            <a:off x="6096000" y="8964"/>
            <a:ext cx="0" cy="6371351"/>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DCE96C97-3F97-5580-AB69-F88244475332}"/>
              </a:ext>
            </a:extLst>
          </p:cNvPr>
          <p:cNvPicPr>
            <a:picLocks noChangeAspect="1"/>
          </p:cNvPicPr>
          <p:nvPr/>
        </p:nvPicPr>
        <p:blipFill>
          <a:blip r:embed="rId4"/>
          <a:stretch>
            <a:fillRect/>
          </a:stretch>
        </p:blipFill>
        <p:spPr>
          <a:xfrm>
            <a:off x="6131859" y="0"/>
            <a:ext cx="6060140" cy="6371350"/>
          </a:xfrm>
          <a:prstGeom prst="rect">
            <a:avLst/>
          </a:prstGeom>
        </p:spPr>
      </p:pic>
      <p:cxnSp>
        <p:nvCxnSpPr>
          <p:cNvPr id="4" name="Straight Connector 3">
            <a:extLst>
              <a:ext uri="{FF2B5EF4-FFF2-40B4-BE49-F238E27FC236}">
                <a16:creationId xmlns:a16="http://schemas.microsoft.com/office/drawing/2014/main" id="{264C4B60-F997-8914-59F0-7A65E582DA31}"/>
              </a:ext>
            </a:extLst>
          </p:cNvPr>
          <p:cNvCxnSpPr/>
          <p:nvPr/>
        </p:nvCxnSpPr>
        <p:spPr>
          <a:xfrm>
            <a:off x="338328" y="594360"/>
            <a:ext cx="0" cy="5413248"/>
          </a:xfrm>
          <a:prstGeom prst="line">
            <a:avLst/>
          </a:prstGeom>
          <a:ln>
            <a:solidFill>
              <a:srgbClr val="3399FF"/>
            </a:solidFill>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BB16685D-D252-D1A2-AF32-2EB00C87BBE1}"/>
              </a:ext>
            </a:extLst>
          </p:cNvPr>
          <p:cNvSpPr txBox="1"/>
          <p:nvPr/>
        </p:nvSpPr>
        <p:spPr>
          <a:xfrm>
            <a:off x="182931" y="182073"/>
            <a:ext cx="347471" cy="369332"/>
          </a:xfrm>
          <a:prstGeom prst="rect">
            <a:avLst/>
          </a:prstGeom>
          <a:noFill/>
        </p:spPr>
        <p:txBody>
          <a:bodyPr wrap="square" rtlCol="0">
            <a:spAutoFit/>
          </a:bodyPr>
          <a:lstStyle/>
          <a:p>
            <a:r>
              <a:rPr lang="en-US" dirty="0">
                <a:solidFill>
                  <a:srgbClr val="3399FF"/>
                </a:solidFill>
              </a:rPr>
              <a:t>6</a:t>
            </a:r>
          </a:p>
        </p:txBody>
      </p:sp>
      <p:sp>
        <p:nvSpPr>
          <p:cNvPr id="7" name="TextBox 6">
            <a:extLst>
              <a:ext uri="{FF2B5EF4-FFF2-40B4-BE49-F238E27FC236}">
                <a16:creationId xmlns:a16="http://schemas.microsoft.com/office/drawing/2014/main" id="{99D5B65D-726F-DC90-7D79-9969033F3266}"/>
              </a:ext>
            </a:extLst>
          </p:cNvPr>
          <p:cNvSpPr txBox="1"/>
          <p:nvPr/>
        </p:nvSpPr>
        <p:spPr>
          <a:xfrm>
            <a:off x="605029" y="198613"/>
            <a:ext cx="4885942" cy="923330"/>
          </a:xfrm>
          <a:prstGeom prst="rect">
            <a:avLst/>
          </a:prstGeom>
          <a:noFill/>
        </p:spPr>
        <p:txBody>
          <a:bodyPr wrap="square" rtlCol="0">
            <a:spAutoFit/>
          </a:bodyPr>
          <a:lstStyle/>
          <a:p>
            <a:r>
              <a:rPr lang="en-US" b="1" dirty="0">
                <a:solidFill>
                  <a:srgbClr val="3399FF"/>
                </a:solidFill>
              </a:rPr>
              <a:t>CEMA certifies the 10 intern specialists of the Program of Specialization and Professional Practices in Durres Port Authority</a:t>
            </a:r>
          </a:p>
        </p:txBody>
      </p:sp>
      <p:cxnSp>
        <p:nvCxnSpPr>
          <p:cNvPr id="11" name="Straight Connector 10">
            <a:extLst>
              <a:ext uri="{FF2B5EF4-FFF2-40B4-BE49-F238E27FC236}">
                <a16:creationId xmlns:a16="http://schemas.microsoft.com/office/drawing/2014/main" id="{A8FF243D-26AE-34F5-180C-F46408CE6829}"/>
              </a:ext>
            </a:extLst>
          </p:cNvPr>
          <p:cNvCxnSpPr>
            <a:cxnSpLocks/>
          </p:cNvCxnSpPr>
          <p:nvPr/>
        </p:nvCxnSpPr>
        <p:spPr>
          <a:xfrm>
            <a:off x="11750040" y="486650"/>
            <a:ext cx="9961" cy="5639830"/>
          </a:xfrm>
          <a:prstGeom prst="line">
            <a:avLst/>
          </a:prstGeom>
          <a:ln>
            <a:solidFill>
              <a:srgbClr val="3399FF"/>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44F99E0-AA5C-C163-40D9-22BFF07CAD9D}"/>
              </a:ext>
            </a:extLst>
          </p:cNvPr>
          <p:cNvSpPr txBox="1"/>
          <p:nvPr/>
        </p:nvSpPr>
        <p:spPr>
          <a:xfrm rot="16200000">
            <a:off x="9776804" y="4042201"/>
            <a:ext cx="3371796" cy="830997"/>
          </a:xfrm>
          <a:prstGeom prst="rect">
            <a:avLst/>
          </a:prstGeom>
          <a:noFill/>
        </p:spPr>
        <p:txBody>
          <a:bodyPr wrap="square" rtlCol="0">
            <a:spAutoFit/>
          </a:bodyPr>
          <a:lstStyle/>
          <a:p>
            <a:r>
              <a:rPr lang="en-US" sz="2400" b="1" dirty="0">
                <a:solidFill>
                  <a:srgbClr val="6699FF"/>
                </a:solidFill>
              </a:rPr>
              <a:t>CERTIFICATIONS &amp; TRAININGS</a:t>
            </a:r>
          </a:p>
        </p:txBody>
      </p:sp>
      <p:graphicFrame>
        <p:nvGraphicFramePr>
          <p:cNvPr id="2" name="Diagram 1">
            <a:extLst>
              <a:ext uri="{FF2B5EF4-FFF2-40B4-BE49-F238E27FC236}">
                <a16:creationId xmlns:a16="http://schemas.microsoft.com/office/drawing/2014/main" id="{451587A6-2AA3-B56E-181C-D9F7DAF63271}"/>
              </a:ext>
            </a:extLst>
          </p:cNvPr>
          <p:cNvGraphicFramePr/>
          <p:nvPr>
            <p:extLst>
              <p:ext uri="{D42A27DB-BD31-4B8C-83A1-F6EECF244321}">
                <p14:modId xmlns:p14="http://schemas.microsoft.com/office/powerpoint/2010/main" val="107492720"/>
              </p:ext>
            </p:extLst>
          </p:nvPr>
        </p:nvGraphicFramePr>
        <p:xfrm>
          <a:off x="665815" y="1169512"/>
          <a:ext cx="4526285" cy="18290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Arrow: Right 2">
            <a:extLst>
              <a:ext uri="{FF2B5EF4-FFF2-40B4-BE49-F238E27FC236}">
                <a16:creationId xmlns:a16="http://schemas.microsoft.com/office/drawing/2014/main" id="{49C4B141-C2A8-F249-C08F-5B0C7B30946A}"/>
              </a:ext>
            </a:extLst>
          </p:cNvPr>
          <p:cNvSpPr/>
          <p:nvPr/>
        </p:nvSpPr>
        <p:spPr>
          <a:xfrm>
            <a:off x="431999" y="1667435"/>
            <a:ext cx="196812" cy="197224"/>
          </a:xfrm>
          <a:prstGeom prst="rightArrow">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1946AA31-A845-F0C7-3477-A7784891FFDC}"/>
              </a:ext>
            </a:extLst>
          </p:cNvPr>
          <p:cNvSpPr/>
          <p:nvPr/>
        </p:nvSpPr>
        <p:spPr>
          <a:xfrm>
            <a:off x="431999" y="2465294"/>
            <a:ext cx="196806" cy="197224"/>
          </a:xfrm>
          <a:prstGeom prst="rightArrow">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27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733D14E-74A1-123D-E21F-FCCD63F2AA7B}"/>
              </a:ext>
            </a:extLst>
          </p:cNvPr>
          <p:cNvPicPr>
            <a:picLocks noGrp="1" noChangeAspect="1"/>
          </p:cNvPicPr>
          <p:nvPr>
            <p:ph type="pic" sz="quarter" idx="14"/>
          </p:nvPr>
        </p:nvPicPr>
        <p:blipFill>
          <a:blip r:embed="rId2"/>
          <a:srcRect t="13077" b="13077"/>
          <a:stretch/>
        </p:blipFill>
        <p:spPr>
          <a:xfrm>
            <a:off x="0" y="-80893"/>
            <a:ext cx="12192000" cy="6461208"/>
          </a:xfrm>
          <a:ln>
            <a:noFill/>
          </a:ln>
        </p:spPr>
      </p:pic>
      <p:sp>
        <p:nvSpPr>
          <p:cNvPr id="10" name="TextBox 9">
            <a:extLst>
              <a:ext uri="{FF2B5EF4-FFF2-40B4-BE49-F238E27FC236}">
                <a16:creationId xmlns:a16="http://schemas.microsoft.com/office/drawing/2014/main" id="{6FF0D344-7383-251E-6C2B-C797E5581617}"/>
              </a:ext>
            </a:extLst>
          </p:cNvPr>
          <p:cNvSpPr txBox="1"/>
          <p:nvPr/>
        </p:nvSpPr>
        <p:spPr>
          <a:xfrm>
            <a:off x="457200" y="116268"/>
            <a:ext cx="5631939" cy="671915"/>
          </a:xfrm>
          <a:prstGeom prst="rect">
            <a:avLst/>
          </a:prstGeom>
          <a:noFill/>
        </p:spPr>
        <p:txBody>
          <a:bodyPr wrap="square" rtlCol="0">
            <a:spAutoFit/>
          </a:bodyPr>
          <a:lstStyle/>
          <a:p>
            <a:pPr marR="0" lvl="0" algn="ctr">
              <a:lnSpc>
                <a:spcPct val="107000"/>
              </a:lnSpc>
              <a:spcBef>
                <a:spcPts val="0"/>
              </a:spcBef>
              <a:spcAft>
                <a:spcPts val="800"/>
              </a:spcAft>
            </a:pPr>
            <a:r>
              <a:rPr lang="en-US" b="1" i="1" dirty="0">
                <a:solidFill>
                  <a:srgbClr val="5692CE"/>
                </a:solidFill>
                <a:effectLst/>
                <a:ea typeface="Calibri" panose="020F0502020204030204" pitchFamily="34" charset="0"/>
                <a:cs typeface="Times New Roman" panose="02020603050405020304" pitchFamily="18" charset="0"/>
              </a:rPr>
              <a:t>Certification of the trainees who successfully complete the training as</a:t>
            </a:r>
            <a:r>
              <a:rPr lang="en-US" b="1" i="1" dirty="0">
                <a:solidFill>
                  <a:srgbClr val="5692CE"/>
                </a:solidFill>
                <a:ea typeface="Calibri" panose="020F0502020204030204" pitchFamily="34" charset="0"/>
                <a:cs typeface="Times New Roman" panose="02020603050405020304" pitchFamily="18" charset="0"/>
              </a:rPr>
              <a:t>:</a:t>
            </a:r>
            <a:r>
              <a:rPr lang="en-US" b="1" i="1" dirty="0">
                <a:solidFill>
                  <a:srgbClr val="5692CE"/>
                </a:solidFill>
                <a:effectLst/>
                <a:ea typeface="Calibri" panose="020F0502020204030204" pitchFamily="34" charset="0"/>
                <a:cs typeface="Times New Roman" panose="02020603050405020304" pitchFamily="18" charset="0"/>
              </a:rPr>
              <a:t> Port </a:t>
            </a:r>
            <a:r>
              <a:rPr lang="en-US" b="1" i="1" dirty="0">
                <a:solidFill>
                  <a:srgbClr val="5692CE"/>
                </a:solidFill>
                <a:ea typeface="Calibri" panose="020F0502020204030204" pitchFamily="34" charset="0"/>
                <a:cs typeface="Times New Roman" panose="02020603050405020304" pitchFamily="18" charset="0"/>
              </a:rPr>
              <a:t>C</a:t>
            </a:r>
            <a:r>
              <a:rPr lang="en-US" b="1" i="1" dirty="0">
                <a:solidFill>
                  <a:srgbClr val="5692CE"/>
                </a:solidFill>
                <a:effectLst/>
                <a:ea typeface="Calibri" panose="020F0502020204030204" pitchFamily="34" charset="0"/>
                <a:cs typeface="Times New Roman" panose="02020603050405020304" pitchFamily="18" charset="0"/>
              </a:rPr>
              <a:t>rane Operator</a:t>
            </a:r>
          </a:p>
        </p:txBody>
      </p:sp>
      <p:pic>
        <p:nvPicPr>
          <p:cNvPr id="13" name="Picture 12">
            <a:extLst>
              <a:ext uri="{FF2B5EF4-FFF2-40B4-BE49-F238E27FC236}">
                <a16:creationId xmlns:a16="http://schemas.microsoft.com/office/drawing/2014/main" id="{80E717C1-2076-300E-678A-AFF1084B4E66}"/>
              </a:ext>
            </a:extLst>
          </p:cNvPr>
          <p:cNvPicPr>
            <a:picLocks noChangeAspect="1"/>
          </p:cNvPicPr>
          <p:nvPr/>
        </p:nvPicPr>
        <p:blipFill>
          <a:blip r:embed="rId3"/>
          <a:stretch>
            <a:fillRect/>
          </a:stretch>
        </p:blipFill>
        <p:spPr>
          <a:xfrm>
            <a:off x="1826990" y="3429000"/>
            <a:ext cx="3837011" cy="2431482"/>
          </a:xfrm>
          <a:prstGeom prst="rect">
            <a:avLst/>
          </a:prstGeom>
        </p:spPr>
      </p:pic>
      <p:cxnSp>
        <p:nvCxnSpPr>
          <p:cNvPr id="5" name="Straight Connector 4">
            <a:extLst>
              <a:ext uri="{FF2B5EF4-FFF2-40B4-BE49-F238E27FC236}">
                <a16:creationId xmlns:a16="http://schemas.microsoft.com/office/drawing/2014/main" id="{BF863B7D-96A0-FA9A-EFD1-DDFCE817DE54}"/>
              </a:ext>
            </a:extLst>
          </p:cNvPr>
          <p:cNvCxnSpPr/>
          <p:nvPr/>
        </p:nvCxnSpPr>
        <p:spPr>
          <a:xfrm>
            <a:off x="228600" y="486650"/>
            <a:ext cx="0" cy="5794843"/>
          </a:xfrm>
          <a:prstGeom prst="line">
            <a:avLst/>
          </a:prstGeom>
          <a:ln>
            <a:solidFill>
              <a:srgbClr val="3399F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F2A497D-69B7-C8DE-00DA-41CC38DF2627}"/>
              </a:ext>
            </a:extLst>
          </p:cNvPr>
          <p:cNvSpPr txBox="1"/>
          <p:nvPr/>
        </p:nvSpPr>
        <p:spPr>
          <a:xfrm>
            <a:off x="64011" y="58659"/>
            <a:ext cx="393188" cy="369332"/>
          </a:xfrm>
          <a:prstGeom prst="rect">
            <a:avLst/>
          </a:prstGeom>
          <a:noFill/>
        </p:spPr>
        <p:txBody>
          <a:bodyPr wrap="square" rtlCol="0">
            <a:spAutoFit/>
          </a:bodyPr>
          <a:lstStyle/>
          <a:p>
            <a:r>
              <a:rPr lang="en-US" dirty="0">
                <a:solidFill>
                  <a:srgbClr val="5692CE"/>
                </a:solidFill>
              </a:rPr>
              <a:t>7</a:t>
            </a:r>
          </a:p>
        </p:txBody>
      </p:sp>
      <p:cxnSp>
        <p:nvCxnSpPr>
          <p:cNvPr id="17" name="Straight Connector 16">
            <a:extLst>
              <a:ext uri="{FF2B5EF4-FFF2-40B4-BE49-F238E27FC236}">
                <a16:creationId xmlns:a16="http://schemas.microsoft.com/office/drawing/2014/main" id="{3E73D2FD-267B-D485-739C-6DB9A521CBDC}"/>
              </a:ext>
            </a:extLst>
          </p:cNvPr>
          <p:cNvCxnSpPr>
            <a:cxnSpLocks/>
            <a:stCxn id="9" idx="0"/>
            <a:endCxn id="9" idx="2"/>
          </p:cNvCxnSpPr>
          <p:nvPr/>
        </p:nvCxnSpPr>
        <p:spPr>
          <a:xfrm>
            <a:off x="6096000" y="-80893"/>
            <a:ext cx="0" cy="6461208"/>
          </a:xfrm>
          <a:prstGeom prst="line">
            <a:avLst/>
          </a:prstGeom>
          <a:ln>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51DC85-BAA5-EAAB-A6D1-4FF16B79C544}"/>
              </a:ext>
            </a:extLst>
          </p:cNvPr>
          <p:cNvCxnSpPr/>
          <p:nvPr/>
        </p:nvCxnSpPr>
        <p:spPr>
          <a:xfrm>
            <a:off x="11760000" y="486650"/>
            <a:ext cx="0" cy="5676017"/>
          </a:xfrm>
          <a:prstGeom prst="line">
            <a:avLst/>
          </a:prstGeom>
          <a:ln>
            <a:solidFill>
              <a:srgbClr val="3399FF"/>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9332F3-DEDF-86B6-CE75-228981401203}"/>
              </a:ext>
            </a:extLst>
          </p:cNvPr>
          <p:cNvSpPr txBox="1"/>
          <p:nvPr/>
        </p:nvSpPr>
        <p:spPr>
          <a:xfrm>
            <a:off x="11612625" y="49118"/>
            <a:ext cx="423037" cy="369332"/>
          </a:xfrm>
          <a:prstGeom prst="rect">
            <a:avLst/>
          </a:prstGeom>
          <a:noFill/>
        </p:spPr>
        <p:txBody>
          <a:bodyPr wrap="square" rtlCol="0">
            <a:spAutoFit/>
          </a:bodyPr>
          <a:lstStyle/>
          <a:p>
            <a:r>
              <a:rPr lang="en-US" dirty="0">
                <a:solidFill>
                  <a:srgbClr val="5692CE"/>
                </a:solidFill>
              </a:rPr>
              <a:t>8</a:t>
            </a:r>
          </a:p>
        </p:txBody>
      </p:sp>
      <p:graphicFrame>
        <p:nvGraphicFramePr>
          <p:cNvPr id="2" name="Diagram 1">
            <a:extLst>
              <a:ext uri="{FF2B5EF4-FFF2-40B4-BE49-F238E27FC236}">
                <a16:creationId xmlns:a16="http://schemas.microsoft.com/office/drawing/2014/main" id="{A5F60A25-B7DF-18C7-B49C-9D13CF695658}"/>
              </a:ext>
            </a:extLst>
          </p:cNvPr>
          <p:cNvGraphicFramePr/>
          <p:nvPr>
            <p:extLst>
              <p:ext uri="{D42A27DB-BD31-4B8C-83A1-F6EECF244321}">
                <p14:modId xmlns:p14="http://schemas.microsoft.com/office/powerpoint/2010/main" val="3532202453"/>
              </p:ext>
            </p:extLst>
          </p:nvPr>
        </p:nvGraphicFramePr>
        <p:xfrm>
          <a:off x="331249" y="1219094"/>
          <a:ext cx="5621759" cy="2431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1C8949CD-4B38-E80B-9B0D-8E9EFD2A1AA8}"/>
              </a:ext>
            </a:extLst>
          </p:cNvPr>
          <p:cNvSpPr txBox="1"/>
          <p:nvPr/>
        </p:nvSpPr>
        <p:spPr>
          <a:xfrm rot="16200000">
            <a:off x="9836158" y="4016033"/>
            <a:ext cx="3757577" cy="954107"/>
          </a:xfrm>
          <a:prstGeom prst="rect">
            <a:avLst/>
          </a:prstGeom>
          <a:noFill/>
        </p:spPr>
        <p:txBody>
          <a:bodyPr wrap="square">
            <a:spAutoFit/>
          </a:bodyPr>
          <a:lstStyle/>
          <a:p>
            <a:r>
              <a:rPr lang="en-US" sz="2800" b="1" dirty="0">
                <a:solidFill>
                  <a:srgbClr val="5692CE"/>
                </a:solidFill>
              </a:rPr>
              <a:t>Educational &amp; Professional Practice</a:t>
            </a:r>
          </a:p>
        </p:txBody>
      </p:sp>
      <p:pic>
        <p:nvPicPr>
          <p:cNvPr id="7" name="Picture 6">
            <a:extLst>
              <a:ext uri="{FF2B5EF4-FFF2-40B4-BE49-F238E27FC236}">
                <a16:creationId xmlns:a16="http://schemas.microsoft.com/office/drawing/2014/main" id="{10C4ECE3-E168-16DE-087E-7421C3EEB5CD}"/>
              </a:ext>
            </a:extLst>
          </p:cNvPr>
          <p:cNvPicPr>
            <a:picLocks noChangeAspect="1"/>
          </p:cNvPicPr>
          <p:nvPr/>
        </p:nvPicPr>
        <p:blipFill>
          <a:blip r:embed="rId9"/>
          <a:stretch>
            <a:fillRect/>
          </a:stretch>
        </p:blipFill>
        <p:spPr>
          <a:xfrm>
            <a:off x="6276271" y="559159"/>
            <a:ext cx="5336354" cy="2009659"/>
          </a:xfrm>
          <a:prstGeom prst="rect">
            <a:avLst/>
          </a:prstGeom>
        </p:spPr>
      </p:pic>
      <p:pic>
        <p:nvPicPr>
          <p:cNvPr id="12" name="Picture 11">
            <a:extLst>
              <a:ext uri="{FF2B5EF4-FFF2-40B4-BE49-F238E27FC236}">
                <a16:creationId xmlns:a16="http://schemas.microsoft.com/office/drawing/2014/main" id="{5BA07B0C-F347-F830-9C98-0C0A41FDC6F3}"/>
              </a:ext>
            </a:extLst>
          </p:cNvPr>
          <p:cNvPicPr>
            <a:picLocks noChangeAspect="1"/>
          </p:cNvPicPr>
          <p:nvPr/>
        </p:nvPicPr>
        <p:blipFill>
          <a:blip r:embed="rId10"/>
          <a:stretch>
            <a:fillRect/>
          </a:stretch>
        </p:blipFill>
        <p:spPr>
          <a:xfrm>
            <a:off x="6735665" y="3248180"/>
            <a:ext cx="4682134" cy="2840982"/>
          </a:xfrm>
          <a:prstGeom prst="rect">
            <a:avLst/>
          </a:prstGeom>
        </p:spPr>
      </p:pic>
      <p:pic>
        <p:nvPicPr>
          <p:cNvPr id="14" name="Picture 13">
            <a:extLst>
              <a:ext uri="{FF2B5EF4-FFF2-40B4-BE49-F238E27FC236}">
                <a16:creationId xmlns:a16="http://schemas.microsoft.com/office/drawing/2014/main" id="{DB476C13-D663-0568-017C-88A577A264B4}"/>
              </a:ext>
            </a:extLst>
          </p:cNvPr>
          <p:cNvPicPr>
            <a:picLocks noChangeAspect="1"/>
          </p:cNvPicPr>
          <p:nvPr/>
        </p:nvPicPr>
        <p:blipFill>
          <a:blip r:embed="rId11"/>
          <a:stretch>
            <a:fillRect/>
          </a:stretch>
        </p:blipFill>
        <p:spPr>
          <a:xfrm>
            <a:off x="6238400" y="4001101"/>
            <a:ext cx="652329" cy="1335140"/>
          </a:xfrm>
          <a:prstGeom prst="rect">
            <a:avLst/>
          </a:prstGeom>
        </p:spPr>
      </p:pic>
    </p:spTree>
    <p:extLst>
      <p:ext uri="{BB962C8B-B14F-4D97-AF65-F5344CB8AC3E}">
        <p14:creationId xmlns:p14="http://schemas.microsoft.com/office/powerpoint/2010/main" val="777625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81FD98B-C8E3-EE7F-1E07-120C5F9E7C96}"/>
              </a:ext>
            </a:extLst>
          </p:cNvPr>
          <p:cNvPicPr>
            <a:picLocks noGrp="1" noChangeAspect="1"/>
          </p:cNvPicPr>
          <p:nvPr>
            <p:ph type="pic" sz="quarter" idx="14"/>
          </p:nvPr>
        </p:nvPicPr>
        <p:blipFill>
          <a:blip r:embed="rId3"/>
          <a:srcRect t="13077" b="13077"/>
          <a:stretch/>
        </p:blipFill>
        <p:spPr>
          <a:xfrm>
            <a:off x="0" y="0"/>
            <a:ext cx="12192000" cy="6371351"/>
          </a:xfrm>
        </p:spPr>
      </p:pic>
      <p:sp>
        <p:nvSpPr>
          <p:cNvPr id="11" name="TextBox 10">
            <a:extLst>
              <a:ext uri="{FF2B5EF4-FFF2-40B4-BE49-F238E27FC236}">
                <a16:creationId xmlns:a16="http://schemas.microsoft.com/office/drawing/2014/main" id="{7CA7D9C4-012F-21C8-1E59-BE659A8FEE75}"/>
              </a:ext>
            </a:extLst>
          </p:cNvPr>
          <p:cNvSpPr txBox="1"/>
          <p:nvPr/>
        </p:nvSpPr>
        <p:spPr>
          <a:xfrm>
            <a:off x="640080" y="486650"/>
            <a:ext cx="5175504" cy="738664"/>
          </a:xfrm>
          <a:prstGeom prst="rect">
            <a:avLst/>
          </a:prstGeom>
          <a:noFill/>
        </p:spPr>
        <p:txBody>
          <a:bodyPr wrap="square" rtlCol="0">
            <a:spAutoFit/>
          </a:bodyPr>
          <a:lstStyle/>
          <a:p>
            <a:pPr marL="171450" indent="-171450">
              <a:buFont typeface="Arial" panose="020B0604020202020204" pitchFamily="34" charset="0"/>
              <a:buChar char="•"/>
            </a:pPr>
            <a:r>
              <a:rPr lang="en-US" sz="1400" b="1" dirty="0">
                <a:solidFill>
                  <a:srgbClr val="3366CC"/>
                </a:solidFill>
              </a:rPr>
              <a:t>During the 2022, 26 activities with different subjects were developed at the </a:t>
            </a:r>
            <a:r>
              <a:rPr lang="en-US" sz="1400" b="1" dirty="0" err="1">
                <a:solidFill>
                  <a:srgbClr val="3366CC"/>
                </a:solidFill>
              </a:rPr>
              <a:t>Durrës</a:t>
            </a:r>
            <a:r>
              <a:rPr lang="en-US" sz="1400" b="1" dirty="0">
                <a:solidFill>
                  <a:srgbClr val="3366CC"/>
                </a:solidFill>
              </a:rPr>
              <a:t> Port Authority under the supervision of CEMA, among the main ones we list:</a:t>
            </a:r>
          </a:p>
        </p:txBody>
      </p:sp>
      <p:cxnSp>
        <p:nvCxnSpPr>
          <p:cNvPr id="3" name="Straight Connector 2">
            <a:extLst>
              <a:ext uri="{FF2B5EF4-FFF2-40B4-BE49-F238E27FC236}">
                <a16:creationId xmlns:a16="http://schemas.microsoft.com/office/drawing/2014/main" id="{2B50D3BB-8010-6FEF-B5EE-17373E71FA25}"/>
              </a:ext>
            </a:extLst>
          </p:cNvPr>
          <p:cNvCxnSpPr/>
          <p:nvPr/>
        </p:nvCxnSpPr>
        <p:spPr>
          <a:xfrm>
            <a:off x="484632" y="731520"/>
            <a:ext cx="0" cy="5157216"/>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5251693-BFD8-D9AB-5E88-F717DB2F47C3}"/>
              </a:ext>
            </a:extLst>
          </p:cNvPr>
          <p:cNvSpPr txBox="1"/>
          <p:nvPr/>
        </p:nvSpPr>
        <p:spPr>
          <a:xfrm rot="16200000">
            <a:off x="-732087" y="4490271"/>
            <a:ext cx="2066436" cy="523220"/>
          </a:xfrm>
          <a:prstGeom prst="rect">
            <a:avLst/>
          </a:prstGeom>
          <a:noFill/>
        </p:spPr>
        <p:txBody>
          <a:bodyPr wrap="square" rtlCol="0">
            <a:spAutoFit/>
          </a:bodyPr>
          <a:lstStyle/>
          <a:p>
            <a:r>
              <a:rPr lang="en-US" sz="2800" b="1" dirty="0">
                <a:solidFill>
                  <a:srgbClr val="3366CC"/>
                </a:solidFill>
              </a:rPr>
              <a:t>ACTIVITIES</a:t>
            </a:r>
          </a:p>
        </p:txBody>
      </p:sp>
      <p:graphicFrame>
        <p:nvGraphicFramePr>
          <p:cNvPr id="7" name="Diagram 6">
            <a:extLst>
              <a:ext uri="{FF2B5EF4-FFF2-40B4-BE49-F238E27FC236}">
                <a16:creationId xmlns:a16="http://schemas.microsoft.com/office/drawing/2014/main" id="{12684889-F375-026B-6C7C-3C49E307CFCB}"/>
              </a:ext>
            </a:extLst>
          </p:cNvPr>
          <p:cNvGraphicFramePr/>
          <p:nvPr>
            <p:extLst>
              <p:ext uri="{D42A27DB-BD31-4B8C-83A1-F6EECF244321}">
                <p14:modId xmlns:p14="http://schemas.microsoft.com/office/powerpoint/2010/main" val="3667681250"/>
              </p:ext>
            </p:extLst>
          </p:nvPr>
        </p:nvGraphicFramePr>
        <p:xfrm>
          <a:off x="765049" y="1451078"/>
          <a:ext cx="6666991" cy="43735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68DD8CE8-5696-65AA-1FBA-6E802CA70A6D}"/>
              </a:ext>
            </a:extLst>
          </p:cNvPr>
          <p:cNvSpPr txBox="1"/>
          <p:nvPr/>
        </p:nvSpPr>
        <p:spPr>
          <a:xfrm>
            <a:off x="6580633" y="280939"/>
            <a:ext cx="4315968" cy="677108"/>
          </a:xfrm>
          <a:prstGeom prst="rect">
            <a:avLst/>
          </a:prstGeom>
          <a:noFill/>
        </p:spPr>
        <p:txBody>
          <a:bodyPr wrap="square" rtlCol="0">
            <a:spAutoFit/>
          </a:bodyPr>
          <a:lstStyle/>
          <a:p>
            <a:pPr algn="ctr"/>
            <a:r>
              <a:rPr lang="en-GB" sz="2000" b="1" u="sng" dirty="0">
                <a:solidFill>
                  <a:srgbClr val="3366CC"/>
                </a:solidFill>
                <a:effectLst/>
                <a:latin typeface="Calibri" panose="020F0502020204030204" pitchFamily="34" charset="0"/>
                <a:ea typeface="Calibri" panose="020F0502020204030204" pitchFamily="34" charset="0"/>
                <a:cs typeface="Times New Roman" panose="02020603050405020304" pitchFamily="18" charset="0"/>
              </a:rPr>
              <a:t>Empowering Europe Ports Conference</a:t>
            </a:r>
            <a:endParaRPr lang="en-US" sz="2000" u="sng" dirty="0">
              <a:solidFill>
                <a:srgbClr val="3366CC"/>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14" name="Diagram 13">
            <a:extLst>
              <a:ext uri="{FF2B5EF4-FFF2-40B4-BE49-F238E27FC236}">
                <a16:creationId xmlns:a16="http://schemas.microsoft.com/office/drawing/2014/main" id="{22948E40-27C1-1DC3-D49D-6E49F0E5531F}"/>
              </a:ext>
            </a:extLst>
          </p:cNvPr>
          <p:cNvGraphicFramePr/>
          <p:nvPr>
            <p:extLst>
              <p:ext uri="{D42A27DB-BD31-4B8C-83A1-F6EECF244321}">
                <p14:modId xmlns:p14="http://schemas.microsoft.com/office/powerpoint/2010/main" val="3916943806"/>
              </p:ext>
            </p:extLst>
          </p:nvPr>
        </p:nvGraphicFramePr>
        <p:xfrm>
          <a:off x="6376417" y="904346"/>
          <a:ext cx="5154471" cy="34508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TextBox 14">
            <a:extLst>
              <a:ext uri="{FF2B5EF4-FFF2-40B4-BE49-F238E27FC236}">
                <a16:creationId xmlns:a16="http://schemas.microsoft.com/office/drawing/2014/main" id="{7392776A-68EA-866E-D286-F9E4400D2E2D}"/>
              </a:ext>
            </a:extLst>
          </p:cNvPr>
          <p:cNvSpPr txBox="1"/>
          <p:nvPr/>
        </p:nvSpPr>
        <p:spPr>
          <a:xfrm>
            <a:off x="2705493" y="3809948"/>
            <a:ext cx="1168462" cy="1446550"/>
          </a:xfrm>
          <a:prstGeom prst="rect">
            <a:avLst/>
          </a:prstGeom>
          <a:noFill/>
        </p:spPr>
        <p:txBody>
          <a:bodyPr wrap="square" rtlCol="0">
            <a:spAutoFit/>
          </a:bodyPr>
          <a:lstStyle/>
          <a:p>
            <a:pPr lvl="0"/>
            <a:r>
              <a:rPr lang="en-US" sz="1000" dirty="0">
                <a:solidFill>
                  <a:schemeClr val="bg1"/>
                </a:solidFill>
              </a:rPr>
              <a:t>Cooperation Agreement between the Security Academy and the Center of Excellence for Maritime Affairs.</a:t>
            </a:r>
          </a:p>
          <a:p>
            <a:endParaRPr lang="en-US" dirty="0">
              <a:solidFill>
                <a:schemeClr val="bg1"/>
              </a:solidFill>
            </a:endParaRPr>
          </a:p>
        </p:txBody>
      </p:sp>
      <p:pic>
        <p:nvPicPr>
          <p:cNvPr id="17" name="Picture 16">
            <a:extLst>
              <a:ext uri="{FF2B5EF4-FFF2-40B4-BE49-F238E27FC236}">
                <a16:creationId xmlns:a16="http://schemas.microsoft.com/office/drawing/2014/main" id="{A4B1DF73-E003-F5C6-FF1E-E9147989432A}"/>
              </a:ext>
            </a:extLst>
          </p:cNvPr>
          <p:cNvPicPr>
            <a:picLocks noChangeAspect="1"/>
          </p:cNvPicPr>
          <p:nvPr/>
        </p:nvPicPr>
        <p:blipFill>
          <a:blip r:embed="rId14"/>
          <a:stretch>
            <a:fillRect/>
          </a:stretch>
        </p:blipFill>
        <p:spPr>
          <a:xfrm>
            <a:off x="6024134" y="4546704"/>
            <a:ext cx="2644378" cy="1720435"/>
          </a:xfrm>
          <a:prstGeom prst="rect">
            <a:avLst/>
          </a:prstGeom>
        </p:spPr>
      </p:pic>
      <p:cxnSp>
        <p:nvCxnSpPr>
          <p:cNvPr id="13" name="Straight Connector 12">
            <a:extLst>
              <a:ext uri="{FF2B5EF4-FFF2-40B4-BE49-F238E27FC236}">
                <a16:creationId xmlns:a16="http://schemas.microsoft.com/office/drawing/2014/main" id="{699E8996-62C5-5F27-9D8B-BD5123EE5936}"/>
              </a:ext>
            </a:extLst>
          </p:cNvPr>
          <p:cNvCxnSpPr>
            <a:cxnSpLocks/>
            <a:stCxn id="9" idx="0"/>
          </p:cNvCxnSpPr>
          <p:nvPr/>
        </p:nvCxnSpPr>
        <p:spPr>
          <a:xfrm>
            <a:off x="6096000" y="0"/>
            <a:ext cx="0" cy="6371351"/>
          </a:xfrm>
          <a:prstGeom prst="line">
            <a:avLst/>
          </a:prstGeom>
          <a:ln>
            <a:solidFill>
              <a:srgbClr val="5692CE"/>
            </a:solidFill>
          </a:ln>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id="{9E7D68FA-8DEA-436B-F6FE-25BFA81ED00C}"/>
              </a:ext>
            </a:extLst>
          </p:cNvPr>
          <p:cNvCxnSpPr>
            <a:stCxn id="5" idx="1"/>
          </p:cNvCxnSpPr>
          <p:nvPr/>
        </p:nvCxnSpPr>
        <p:spPr>
          <a:xfrm rot="16200000" flipH="1">
            <a:off x="2748620" y="3337609"/>
            <a:ext cx="265285" cy="5160263"/>
          </a:xfrm>
          <a:prstGeom prst="bentConnector2">
            <a:avLst/>
          </a:prstGeom>
          <a:ln>
            <a:solidFill>
              <a:srgbClr val="3366CC"/>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0FE7710-7782-E77F-3964-A3C6F762B232}"/>
              </a:ext>
            </a:extLst>
          </p:cNvPr>
          <p:cNvSpPr txBox="1"/>
          <p:nvPr/>
        </p:nvSpPr>
        <p:spPr>
          <a:xfrm>
            <a:off x="326194" y="258361"/>
            <a:ext cx="438855" cy="369332"/>
          </a:xfrm>
          <a:prstGeom prst="rect">
            <a:avLst/>
          </a:prstGeom>
          <a:noFill/>
        </p:spPr>
        <p:txBody>
          <a:bodyPr wrap="square" rtlCol="0">
            <a:spAutoFit/>
          </a:bodyPr>
          <a:lstStyle/>
          <a:p>
            <a:r>
              <a:rPr lang="en-US" b="1" dirty="0">
                <a:solidFill>
                  <a:srgbClr val="3366CC"/>
                </a:solidFill>
              </a:rPr>
              <a:t>9</a:t>
            </a:r>
          </a:p>
        </p:txBody>
      </p:sp>
    </p:spTree>
    <p:extLst>
      <p:ext uri="{BB962C8B-B14F-4D97-AF65-F5344CB8AC3E}">
        <p14:creationId xmlns:p14="http://schemas.microsoft.com/office/powerpoint/2010/main" val="1437025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5A0EC-06CE-3B76-75AE-846F16E956A2}"/>
              </a:ext>
            </a:extLst>
          </p:cNvPr>
          <p:cNvPicPr>
            <a:picLocks noChangeAspect="1"/>
          </p:cNvPicPr>
          <p:nvPr/>
        </p:nvPicPr>
        <p:blipFill>
          <a:blip r:embed="rId2"/>
          <a:srcRect/>
          <a:stretch/>
        </p:blipFill>
        <p:spPr>
          <a:xfrm>
            <a:off x="0" y="-1"/>
            <a:ext cx="12192000" cy="6425591"/>
          </a:xfrm>
          <a:prstGeom prst="rect">
            <a:avLst/>
          </a:prstGeom>
        </p:spPr>
      </p:pic>
      <p:sp>
        <p:nvSpPr>
          <p:cNvPr id="9" name="TextBox 8">
            <a:extLst>
              <a:ext uri="{FF2B5EF4-FFF2-40B4-BE49-F238E27FC236}">
                <a16:creationId xmlns:a16="http://schemas.microsoft.com/office/drawing/2014/main" id="{02917F8B-88DB-E81F-4A90-1D9BFC56F20F}"/>
              </a:ext>
            </a:extLst>
          </p:cNvPr>
          <p:cNvSpPr txBox="1"/>
          <p:nvPr/>
        </p:nvSpPr>
        <p:spPr>
          <a:xfrm>
            <a:off x="1635964" y="486835"/>
            <a:ext cx="3609648" cy="584775"/>
          </a:xfrm>
          <a:prstGeom prst="rect">
            <a:avLst/>
          </a:prstGeom>
          <a:noFill/>
        </p:spPr>
        <p:txBody>
          <a:bodyPr wrap="square" rtlCol="0">
            <a:spAutoFit/>
          </a:bodyPr>
          <a:lstStyle/>
          <a:p>
            <a:pPr algn="ctr"/>
            <a:r>
              <a:rPr lang="en-US" sz="3200" b="1" dirty="0">
                <a:solidFill>
                  <a:srgbClr val="5692CE"/>
                </a:solidFill>
              </a:rPr>
              <a:t>MARITIME WEEK</a:t>
            </a:r>
          </a:p>
        </p:txBody>
      </p:sp>
      <p:pic>
        <p:nvPicPr>
          <p:cNvPr id="12" name="Picture 11">
            <a:extLst>
              <a:ext uri="{FF2B5EF4-FFF2-40B4-BE49-F238E27FC236}">
                <a16:creationId xmlns:a16="http://schemas.microsoft.com/office/drawing/2014/main" id="{CBFAFCB1-1E3D-2625-FD9E-D0E2C2B23B60}"/>
              </a:ext>
            </a:extLst>
          </p:cNvPr>
          <p:cNvPicPr>
            <a:picLocks noChangeAspect="1"/>
          </p:cNvPicPr>
          <p:nvPr/>
        </p:nvPicPr>
        <p:blipFill>
          <a:blip r:embed="rId3"/>
          <a:stretch>
            <a:fillRect/>
          </a:stretch>
        </p:blipFill>
        <p:spPr>
          <a:xfrm>
            <a:off x="6410980" y="415809"/>
            <a:ext cx="2784817" cy="1854368"/>
          </a:xfrm>
          <a:prstGeom prst="rect">
            <a:avLst/>
          </a:prstGeom>
        </p:spPr>
      </p:pic>
      <p:pic>
        <p:nvPicPr>
          <p:cNvPr id="18" name="Picture 17">
            <a:extLst>
              <a:ext uri="{FF2B5EF4-FFF2-40B4-BE49-F238E27FC236}">
                <a16:creationId xmlns:a16="http://schemas.microsoft.com/office/drawing/2014/main" id="{B9114A18-F406-E43E-C8AA-1DE66130EFC0}"/>
              </a:ext>
            </a:extLst>
          </p:cNvPr>
          <p:cNvPicPr>
            <a:picLocks noChangeAspect="1"/>
          </p:cNvPicPr>
          <p:nvPr/>
        </p:nvPicPr>
        <p:blipFill>
          <a:blip r:embed="rId4"/>
          <a:stretch>
            <a:fillRect/>
          </a:stretch>
        </p:blipFill>
        <p:spPr>
          <a:xfrm>
            <a:off x="9321330" y="2000688"/>
            <a:ext cx="2493328" cy="1660270"/>
          </a:xfrm>
          <a:prstGeom prst="rect">
            <a:avLst/>
          </a:prstGeom>
        </p:spPr>
      </p:pic>
      <p:pic>
        <p:nvPicPr>
          <p:cNvPr id="20" name="Picture 19">
            <a:extLst>
              <a:ext uri="{FF2B5EF4-FFF2-40B4-BE49-F238E27FC236}">
                <a16:creationId xmlns:a16="http://schemas.microsoft.com/office/drawing/2014/main" id="{AC413836-570F-B564-7024-9E492BFE718F}"/>
              </a:ext>
            </a:extLst>
          </p:cNvPr>
          <p:cNvPicPr>
            <a:picLocks noChangeAspect="1"/>
          </p:cNvPicPr>
          <p:nvPr/>
        </p:nvPicPr>
        <p:blipFill>
          <a:blip r:embed="rId5"/>
          <a:stretch>
            <a:fillRect/>
          </a:stretch>
        </p:blipFill>
        <p:spPr>
          <a:xfrm>
            <a:off x="6621234" y="3895344"/>
            <a:ext cx="3243501" cy="2159799"/>
          </a:xfrm>
          <a:prstGeom prst="rect">
            <a:avLst/>
          </a:prstGeom>
        </p:spPr>
      </p:pic>
      <p:sp>
        <p:nvSpPr>
          <p:cNvPr id="3" name="TextBox 2">
            <a:extLst>
              <a:ext uri="{FF2B5EF4-FFF2-40B4-BE49-F238E27FC236}">
                <a16:creationId xmlns:a16="http://schemas.microsoft.com/office/drawing/2014/main" id="{A40A997D-62B4-0411-84BE-F83EC09A7CC4}"/>
              </a:ext>
            </a:extLst>
          </p:cNvPr>
          <p:cNvSpPr txBox="1"/>
          <p:nvPr/>
        </p:nvSpPr>
        <p:spPr>
          <a:xfrm>
            <a:off x="66789" y="1435608"/>
            <a:ext cx="1700176" cy="2585323"/>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5692CE"/>
                </a:solidFill>
              </a:rPr>
              <a:t>A full week dedicated to industry and maritime transport has gathered in the Port of </a:t>
            </a:r>
            <a:r>
              <a:rPr lang="en-US" b="1" dirty="0" err="1">
                <a:solidFill>
                  <a:srgbClr val="5692CE"/>
                </a:solidFill>
              </a:rPr>
              <a:t>Durrës</a:t>
            </a:r>
            <a:r>
              <a:rPr lang="en-US" b="1" dirty="0">
                <a:solidFill>
                  <a:srgbClr val="5692CE"/>
                </a:solidFill>
              </a:rPr>
              <a:t>:</a:t>
            </a:r>
          </a:p>
        </p:txBody>
      </p:sp>
      <p:graphicFrame>
        <p:nvGraphicFramePr>
          <p:cNvPr id="4" name="Diagram 3">
            <a:extLst>
              <a:ext uri="{FF2B5EF4-FFF2-40B4-BE49-F238E27FC236}">
                <a16:creationId xmlns:a16="http://schemas.microsoft.com/office/drawing/2014/main" id="{4A5D5268-0CEA-0964-EC2D-342535E0F1D9}"/>
              </a:ext>
            </a:extLst>
          </p:cNvPr>
          <p:cNvGraphicFramePr/>
          <p:nvPr>
            <p:extLst>
              <p:ext uri="{D42A27DB-BD31-4B8C-83A1-F6EECF244321}">
                <p14:modId xmlns:p14="http://schemas.microsoft.com/office/powerpoint/2010/main" val="3467229906"/>
              </p:ext>
            </p:extLst>
          </p:nvPr>
        </p:nvGraphicFramePr>
        <p:xfrm>
          <a:off x="1766965" y="3046079"/>
          <a:ext cx="3846866" cy="33795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7" name="Straight Connector 16">
            <a:extLst>
              <a:ext uri="{FF2B5EF4-FFF2-40B4-BE49-F238E27FC236}">
                <a16:creationId xmlns:a16="http://schemas.microsoft.com/office/drawing/2014/main" id="{80D05E7B-108D-7D5E-CF5E-AD470B7F2DF1}"/>
              </a:ext>
            </a:extLst>
          </p:cNvPr>
          <p:cNvCxnSpPr/>
          <p:nvPr/>
        </p:nvCxnSpPr>
        <p:spPr>
          <a:xfrm>
            <a:off x="11941806" y="415808"/>
            <a:ext cx="0" cy="5760081"/>
          </a:xfrm>
          <a:prstGeom prst="line">
            <a:avLst/>
          </a:prstGeom>
          <a:ln>
            <a:solidFill>
              <a:srgbClr val="3366CC"/>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FDE34C3-FEBE-4172-A247-22E5CD836316}"/>
              </a:ext>
            </a:extLst>
          </p:cNvPr>
          <p:cNvSpPr txBox="1"/>
          <p:nvPr/>
        </p:nvSpPr>
        <p:spPr>
          <a:xfrm rot="16200000">
            <a:off x="10576500" y="4733155"/>
            <a:ext cx="2243866" cy="400110"/>
          </a:xfrm>
          <a:prstGeom prst="rect">
            <a:avLst/>
          </a:prstGeom>
          <a:noFill/>
        </p:spPr>
        <p:txBody>
          <a:bodyPr wrap="square" rtlCol="0">
            <a:spAutoFit/>
          </a:bodyPr>
          <a:lstStyle/>
          <a:p>
            <a:r>
              <a:rPr lang="en-US" sz="2000" b="1" dirty="0">
                <a:solidFill>
                  <a:srgbClr val="5692CE"/>
                </a:solidFill>
              </a:rPr>
              <a:t>MARITIME</a:t>
            </a:r>
            <a:r>
              <a:rPr lang="en-US" sz="2000" dirty="0">
                <a:solidFill>
                  <a:srgbClr val="5692CE"/>
                </a:solidFill>
              </a:rPr>
              <a:t> </a:t>
            </a:r>
            <a:r>
              <a:rPr lang="en-US" sz="2000" b="1" dirty="0">
                <a:solidFill>
                  <a:srgbClr val="5692CE"/>
                </a:solidFill>
              </a:rPr>
              <a:t>WEEK</a:t>
            </a:r>
          </a:p>
        </p:txBody>
      </p:sp>
      <p:sp>
        <p:nvSpPr>
          <p:cNvPr id="21" name="object 24">
            <a:extLst>
              <a:ext uri="{FF2B5EF4-FFF2-40B4-BE49-F238E27FC236}">
                <a16:creationId xmlns:a16="http://schemas.microsoft.com/office/drawing/2014/main" id="{9A732BED-A048-21C4-82A9-03ABAA53C9D3}"/>
              </a:ext>
            </a:extLst>
          </p:cNvPr>
          <p:cNvSpPr/>
          <p:nvPr/>
        </p:nvSpPr>
        <p:spPr>
          <a:xfrm>
            <a:off x="1267748" y="415808"/>
            <a:ext cx="4346080" cy="45719"/>
          </a:xfrm>
          <a:custGeom>
            <a:avLst/>
            <a:gdLst/>
            <a:ahLst/>
            <a:cxnLst/>
            <a:rect l="l" t="t" r="r" b="b"/>
            <a:pathLst>
              <a:path w="870585">
                <a:moveTo>
                  <a:pt x="0" y="0"/>
                </a:moveTo>
                <a:lnTo>
                  <a:pt x="870000" y="0"/>
                </a:lnTo>
              </a:path>
            </a:pathLst>
          </a:custGeom>
          <a:ln w="63500">
            <a:solidFill>
              <a:srgbClr val="5692CE"/>
            </a:solidFill>
          </a:ln>
        </p:spPr>
        <p:txBody>
          <a:bodyPr wrap="square" lIns="0" tIns="0" rIns="0" bIns="0" rtlCol="0"/>
          <a:lstStyle/>
          <a:p>
            <a:endParaRPr/>
          </a:p>
        </p:txBody>
      </p:sp>
      <p:sp>
        <p:nvSpPr>
          <p:cNvPr id="25" name="Arrow: Curved Left 24">
            <a:extLst>
              <a:ext uri="{FF2B5EF4-FFF2-40B4-BE49-F238E27FC236}">
                <a16:creationId xmlns:a16="http://schemas.microsoft.com/office/drawing/2014/main" id="{9ED569DA-3B81-1842-6539-0470E59143C0}"/>
              </a:ext>
            </a:extLst>
          </p:cNvPr>
          <p:cNvSpPr/>
          <p:nvPr/>
        </p:nvSpPr>
        <p:spPr>
          <a:xfrm>
            <a:off x="3081528" y="1230652"/>
            <a:ext cx="1106424" cy="1815427"/>
          </a:xfrm>
          <a:prstGeom prst="curvedLeftArrow">
            <a:avLst/>
          </a:prstGeom>
          <a:solidFill>
            <a:srgbClr val="56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F9D54F6D-782D-D323-D654-2EDEC1994A82}"/>
              </a:ext>
            </a:extLst>
          </p:cNvPr>
          <p:cNvSpPr txBox="1"/>
          <p:nvPr/>
        </p:nvSpPr>
        <p:spPr>
          <a:xfrm>
            <a:off x="11721892" y="45361"/>
            <a:ext cx="400110" cy="369332"/>
          </a:xfrm>
          <a:prstGeom prst="rect">
            <a:avLst/>
          </a:prstGeom>
          <a:noFill/>
        </p:spPr>
        <p:txBody>
          <a:bodyPr wrap="square" rtlCol="0">
            <a:spAutoFit/>
          </a:bodyPr>
          <a:lstStyle/>
          <a:p>
            <a:r>
              <a:rPr lang="en-US" b="1" dirty="0">
                <a:solidFill>
                  <a:srgbClr val="5692CE"/>
                </a:solidFill>
              </a:rPr>
              <a:t>10</a:t>
            </a:r>
          </a:p>
        </p:txBody>
      </p:sp>
      <p:cxnSp>
        <p:nvCxnSpPr>
          <p:cNvPr id="6" name="Straight Arrow Connector 5">
            <a:extLst>
              <a:ext uri="{FF2B5EF4-FFF2-40B4-BE49-F238E27FC236}">
                <a16:creationId xmlns:a16="http://schemas.microsoft.com/office/drawing/2014/main" id="{6ADDFE2C-7B79-CA95-1840-71BEB1080AB2}"/>
              </a:ext>
            </a:extLst>
          </p:cNvPr>
          <p:cNvCxnSpPr>
            <a:stCxn id="8" idx="0"/>
            <a:endCxn id="8" idx="2"/>
          </p:cNvCxnSpPr>
          <p:nvPr/>
        </p:nvCxnSpPr>
        <p:spPr>
          <a:xfrm>
            <a:off x="6096000" y="-1"/>
            <a:ext cx="0" cy="6425591"/>
          </a:xfrm>
          <a:prstGeom prst="straightConnector1">
            <a:avLst/>
          </a:prstGeom>
          <a:ln>
            <a:solidFill>
              <a:srgbClr val="3366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082383"/>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00F07EC-B350-49E7-B6F3-FED47ED1C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F4CCF4-D450-4896-9D26-824C258C6A9C}">
  <ds:schemaRefs>
    <ds:schemaRef ds:uri="http://schemas.microsoft.com/sharepoint/v3/contenttype/forms"/>
  </ds:schemaRefs>
</ds:datastoreItem>
</file>

<file path=customXml/itemProps3.xml><?xml version="1.0" encoding="utf-8"?>
<ds:datastoreItem xmlns:ds="http://schemas.openxmlformats.org/officeDocument/2006/customXml" ds:itemID="{C389EDE6-EADC-4C51-A618-17CCFAE3C12F}">
  <ds:schemaRefs>
    <ds:schemaRef ds:uri="http://schemas.microsoft.com/office/2006/metadata/properties"/>
    <ds:schemaRef ds:uri="http://schemas.microsoft.com/office/2006/documentManagement/types"/>
    <ds:schemaRef ds:uri="http://purl.org/dc/elements/1.1/"/>
    <ds:schemaRef ds:uri="http://purl.org/dc/terms/"/>
    <ds:schemaRef ds:uri="http://purl.org/dc/dcmitype/"/>
    <ds:schemaRef ds:uri="16c05727-aa75-4e4a-9b5f-8a80a1165891"/>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TF16411250</Template>
  <TotalTime>3208</TotalTime>
  <Words>1703</Words>
  <Application>Microsoft Office PowerPoint</Application>
  <PresentationFormat>Widescreen</PresentationFormat>
  <Paragraphs>219</Paragraphs>
  <Slides>18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Candara</vt:lpstr>
      <vt:lpstr>Corbel</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CENTRE OF EXCELLENCE FOR MARITIME AFFAIRS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Esnaida Mullaj</dc:creator>
  <cp:lastModifiedBy>Endrit Pollo</cp:lastModifiedBy>
  <cp:revision>241</cp:revision>
  <cp:lastPrinted>2023-03-05T13:43:21Z</cp:lastPrinted>
  <dcterms:created xsi:type="dcterms:W3CDTF">2023-01-23T12:35:40Z</dcterms:created>
  <dcterms:modified xsi:type="dcterms:W3CDTF">2023-03-06T07:59:03Z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