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2"/>
  </p:notesMasterIdLst>
  <p:handoutMasterIdLst>
    <p:handoutMasterId r:id="rId13"/>
  </p:handoutMasterIdLst>
  <p:sldIdLst>
    <p:sldId id="256" r:id="rId4"/>
    <p:sldId id="275" r:id="rId5"/>
    <p:sldId id="277" r:id="rId6"/>
    <p:sldId id="273" r:id="rId7"/>
    <p:sldId id="274" r:id="rId8"/>
    <p:sldId id="268" r:id="rId9"/>
    <p:sldId id="278" r:id="rId10"/>
    <p:sldId id="269" r:id="rId11"/>
  </p:sldIdLst>
  <p:sldSz cx="12192000" cy="6858000"/>
  <p:notesSz cx="9940925" cy="68087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817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30892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858D8-8051-4647-9175-79E60AF7CEB0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67168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30892" y="6467168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A089-7960-4920-9A91-C3D78F75B2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346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30863" y="1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887BE-8A66-4F9F-BC6E-6C90D0B856AD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3776" y="3276600"/>
            <a:ext cx="7953375" cy="2681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67476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30863" y="6467476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F9F30-7F32-4520-9548-43EDD82591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28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63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63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63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63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EC17CA-CC12-4E4E-8BD9-9A068624BD6C}" type="slidenum">
              <a:rPr lang="en-US" altLang="it-IT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7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63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63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63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63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87DBF-9127-4CBD-884D-466372E08203}" type="slidenum">
              <a:rPr lang="en-US" altLang="it-IT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7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E88-1636-4EA5-B0FC-1F1EE6A0B02D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FAFF-9F86-4EC6-8110-520CA232F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89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E88-1636-4EA5-B0FC-1F1EE6A0B02D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FAFF-9F86-4EC6-8110-520CA232F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8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E88-1636-4EA5-B0FC-1F1EE6A0B02D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FAFF-9F86-4EC6-8110-520CA232F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88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E36B4-E918-4BA7-BBD0-3399CA34A9ED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4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F7691-144E-4ACB-9CD0-1E8B614E8E96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41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A9831-2EEF-4BCD-B625-699E5B260F16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7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E63A2-D47B-4A6F-9894-CEFC061B2F1E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1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148FC-5A03-49BE-8B44-43B11C861F3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6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D22FA-812D-48FF-A87E-58E5F622E802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4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4C51D-7639-49D9-9284-A75D593E28D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1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47A7-B8B5-4B83-8BB0-0492DA4EB301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4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E88-1636-4EA5-B0FC-1F1EE6A0B02D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FAFF-9F86-4EC6-8110-520CA232F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300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97F93-A045-4BAC-A706-11E5EA8C60B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2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75CEA-05D3-44B0-A4B2-D1078770C11D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15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9FD77-75DA-431B-BA0D-CAA7F8AEEEE6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5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6952B-AFF2-4186-AC89-B1F7F5179A2D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5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E9DA3-4141-4B05-9FE6-AEE2B1A12BBA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41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E36B4-E918-4BA7-BBD0-3399CA34A9ED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80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F7691-144E-4ACB-9CD0-1E8B614E8E96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42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A9831-2EEF-4BCD-B625-699E5B260F16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18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E63A2-D47B-4A6F-9894-CEFC061B2F1E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81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148FC-5A03-49BE-8B44-43B11C861F3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5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E88-1636-4EA5-B0FC-1F1EE6A0B02D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FAFF-9F86-4EC6-8110-520CA232F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89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D22FA-812D-48FF-A87E-58E5F622E802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11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4C51D-7639-49D9-9284-A75D593E28D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9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47A7-B8B5-4B83-8BB0-0492DA4EB301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61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97F93-A045-4BAC-A706-11E5EA8C60B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87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75CEA-05D3-44B0-A4B2-D1078770C11D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57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9FD77-75DA-431B-BA0D-CAA7F8AEEEE6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62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6952B-AFF2-4186-AC89-B1F7F5179A2D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73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E9DA3-4141-4B05-9FE6-AEE2B1A12BBA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E88-1636-4EA5-B0FC-1F1EE6A0B02D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FAFF-9F86-4EC6-8110-520CA232F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99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E88-1636-4EA5-B0FC-1F1EE6A0B02D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FAFF-9F86-4EC6-8110-520CA232F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2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E88-1636-4EA5-B0FC-1F1EE6A0B02D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FAFF-9F86-4EC6-8110-520CA232F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47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E88-1636-4EA5-B0FC-1F1EE6A0B02D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FAFF-9F86-4EC6-8110-520CA232F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2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E88-1636-4EA5-B0FC-1F1EE6A0B02D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FAFF-9F86-4EC6-8110-520CA232F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1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E88-1636-4EA5-B0FC-1F1EE6A0B02D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FAFF-9F86-4EC6-8110-520CA232F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72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4E88-1636-4EA5-B0FC-1F1EE6A0B02D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FAFF-9F86-4EC6-8110-520CA232F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44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3120D1-43F4-4EC2-A94E-3255B709E67F}" type="slidenum">
              <a:rPr lang="en-US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0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3120D1-43F4-4EC2-A94E-3255B709E67F}" type="slidenum">
              <a:rPr lang="en-US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5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8" y="5149512"/>
            <a:ext cx="2103815" cy="156103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4" t="-14685" r="18694" b="14685"/>
          <a:stretch/>
        </p:blipFill>
        <p:spPr>
          <a:xfrm>
            <a:off x="8615938" y="4655803"/>
            <a:ext cx="3251091" cy="205474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1940085"/>
            <a:ext cx="12173712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Development of Port </a:t>
            </a:r>
            <a:r>
              <a:rPr lang="en-GB" sz="3600" b="1" dirty="0" smtClean="0">
                <a:solidFill>
                  <a:schemeClr val="bg1"/>
                </a:solidFill>
              </a:rPr>
              <a:t>Infrastructure 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and TEN-T Compliance Indicators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0961" y="3201969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Polytechnic University of Tirana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Tirana, March 21, 2023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860" y="240658"/>
            <a:ext cx="6107320" cy="163787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144" y="4009232"/>
            <a:ext cx="1225296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DIVING INTO THE PORTO ROMANO PORT: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PORTO ROMANO </a:t>
            </a:r>
            <a:r>
              <a:rPr lang="en-US" sz="2800" dirty="0" smtClean="0">
                <a:solidFill>
                  <a:schemeClr val="bg1"/>
                </a:solidFill>
              </a:rPr>
              <a:t>IN THE FRAMEWORK OF </a:t>
            </a:r>
            <a:r>
              <a:rPr lang="en-US" sz="2800" b="1" dirty="0" smtClean="0">
                <a:solidFill>
                  <a:schemeClr val="bg1"/>
                </a:solidFill>
              </a:rPr>
              <a:t>CORRIDOR VIII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524001" y="3035886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524001" y="3035886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1524001" y="3059698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0245" name="Picture 19" descr="Corridoio8-grig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75" y="-54560"/>
            <a:ext cx="9144000" cy="6858000"/>
          </a:xfrm>
          <a:solidFill>
            <a:srgbClr val="DDDDDD"/>
          </a:solidFill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531938" y="625740"/>
            <a:ext cx="9144000" cy="708025"/>
          </a:xfrm>
          <a:prstGeom prst="rect">
            <a:avLst/>
          </a:prstGeom>
          <a:solidFill>
            <a:srgbClr val="C0C0C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PAN-EUROPEAN CORRIDOR </a:t>
            </a: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VIII</a:t>
            </a: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3079" name="Picture 27" descr="Presentazione-Intestazione vuo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524000" y="4572000"/>
            <a:ext cx="9144000" cy="585788"/>
          </a:xfrm>
          <a:prstGeom prst="rect">
            <a:avLst/>
          </a:prstGeom>
          <a:solidFill>
            <a:srgbClr val="C0C0C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Roadway: km 960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524000" y="5715000"/>
            <a:ext cx="9144000" cy="585788"/>
          </a:xfrm>
          <a:prstGeom prst="rect">
            <a:avLst/>
          </a:prstGeom>
          <a:solidFill>
            <a:srgbClr val="C0C0C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Railway:  km 1,270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381876" y="38100"/>
            <a:ext cx="785813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Italian</a:t>
            </a:r>
            <a:endParaRPr lang="it-IT" sz="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Government</a:t>
            </a:r>
            <a:endParaRPr lang="it-IT" sz="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1524000" y="5143500"/>
            <a:ext cx="91440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>
                <a:solidFill>
                  <a:srgbClr val="FF0000"/>
                </a:solidFill>
                <a:latin typeface="Calibri" panose="020F0502020204030204" pitchFamily="34" charset="0"/>
              </a:rPr>
              <a:t>BOTTLENECKS IN ALBANIA  AND MACEDONIA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1524000" y="6227050"/>
            <a:ext cx="91440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>
                <a:solidFill>
                  <a:srgbClr val="FF0000"/>
                </a:solidFill>
                <a:latin typeface="Calibri" panose="020F0502020204030204" pitchFamily="34" charset="0"/>
              </a:rPr>
              <a:t>MISSING LINKS IN ALBANIA  AND MACEDONIA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531938" y="21974"/>
            <a:ext cx="9144000" cy="708528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BACK TO THE ROOTS!</a:t>
            </a: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5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/>
      <p:bldP spid="8" grpId="0" animBg="1"/>
      <p:bldP spid="9" grpId="0" animBg="1"/>
      <p:bldP spid="11" grpId="0" animBg="1"/>
      <p:bldP spid="12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42938"/>
          </a:xfrm>
          <a:solidFill>
            <a:srgbClr val="FF0000"/>
          </a:solidFill>
        </p:spPr>
        <p:txBody>
          <a:bodyPr/>
          <a:lstStyle/>
          <a:p>
            <a:r>
              <a:rPr lang="it-IT" altLang="it-IT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3 STUDIES ON THE </a:t>
            </a:r>
            <a:r>
              <a:rPr lang="it-IT" altLang="it-IT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C8 TRANSPORT </a:t>
            </a:r>
            <a:r>
              <a:rPr lang="it-IT" altLang="it-IT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SYSTEM</a:t>
            </a:r>
          </a:p>
        </p:txBody>
      </p:sp>
      <p:pic>
        <p:nvPicPr>
          <p:cNvPr id="5" name="Immagine 4" descr="Scan settembre 2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12" y="2075656"/>
            <a:ext cx="2220912" cy="3173413"/>
          </a:xfrm>
          <a:prstGeom prst="rect">
            <a:avLst/>
          </a:prstGeom>
          <a:effectLst>
            <a:outerShdw blurRad="317500" dist="431800" dir="2700000" algn="tl" rotWithShape="0">
              <a:prstClr val="black">
                <a:alpha val="68000"/>
              </a:prstClr>
            </a:outerShdw>
          </a:effectLst>
        </p:spPr>
      </p:pic>
      <p:pic>
        <p:nvPicPr>
          <p:cNvPr id="6" name="Immagine 5" descr="Scan novembre 2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555" y="2048669"/>
            <a:ext cx="2266950" cy="3227388"/>
          </a:xfrm>
          <a:prstGeom prst="rect">
            <a:avLst/>
          </a:prstGeom>
          <a:effectLst>
            <a:outerShdw blurRad="317500" dist="431800" dir="270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7" name="Immagine 6" descr="Scan dicembre 2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7636" y="2082007"/>
            <a:ext cx="2165721" cy="3214686"/>
          </a:xfrm>
          <a:prstGeom prst="rect">
            <a:avLst/>
          </a:prstGeom>
          <a:effectLst>
            <a:outerShdw blurRad="317500" dist="431800" dir="2700000" algn="ctr" rotWithShape="0">
              <a:srgbClr val="000000">
                <a:alpha val="6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0" y="642938"/>
            <a:ext cx="12192000" cy="89255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Carried out by the Technical Secretariat of C8,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it-IT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including </a:t>
            </a:r>
            <a:r>
              <a:rPr lang="en-GB" altLang="it-IT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R</a:t>
            </a:r>
            <a:r>
              <a:rPr lang="en-GB" altLang="it-IT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epresentatives of the Ministries of Transport of Italy, Albania, Macedonia and Bulgaria</a:t>
            </a:r>
            <a:endParaRPr lang="en-GB" altLang="it-IT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178168" y="5370574"/>
            <a:ext cx="9835661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1: Study on the development of the Railway Axis, 2007</a:t>
            </a:r>
            <a:endParaRPr lang="it-IT" altLang="it-IT" sz="2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178167" y="5872818"/>
            <a:ext cx="9835661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2: Technical assessment of the Road Infrastructure System, 2008</a:t>
            </a:r>
            <a:endParaRPr lang="it-IT" altLang="it-IT" sz="2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1178168" y="6334780"/>
            <a:ext cx="983566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3: Technical assessment of the Ports and Logistic System, 2009</a:t>
            </a:r>
            <a:endParaRPr lang="it-IT" altLang="it-IT" sz="2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71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-4" y="1993645"/>
            <a:ext cx="12192000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>
                <a:latin typeface="Arial Narrow" panose="020B0606020202030204" pitchFamily="34" charset="0"/>
              </a:rPr>
              <a:t>LOGISTIC</a:t>
            </a:r>
          </a:p>
          <a:p>
            <a:pPr algn="ctr"/>
            <a:r>
              <a:rPr lang="en-US" dirty="0" smtClean="0">
                <a:latin typeface="Arial Narrow" panose="020B0606020202030204" pitchFamily="34" charset="0"/>
              </a:rPr>
              <a:t>The management </a:t>
            </a:r>
            <a:r>
              <a:rPr lang="en-US" dirty="0">
                <a:latin typeface="Arial Narrow" panose="020B0606020202030204" pitchFamily="34" charset="0"/>
              </a:rPr>
              <a:t>of the Durres-Skopje-Sofia section </a:t>
            </a:r>
            <a:r>
              <a:rPr lang="en-US" dirty="0" smtClean="0">
                <a:latin typeface="Arial Narrow" panose="020B0606020202030204" pitchFamily="34" charset="0"/>
              </a:rPr>
              <a:t>will breakeven </a:t>
            </a:r>
          </a:p>
          <a:p>
            <a:pPr algn="ctr"/>
            <a:r>
              <a:rPr lang="en-US" dirty="0" smtClean="0">
                <a:latin typeface="Arial Narrow" panose="020B0606020202030204" pitchFamily="34" charset="0"/>
              </a:rPr>
              <a:t>by transporting </a:t>
            </a:r>
            <a:r>
              <a:rPr lang="en-US" dirty="0">
                <a:latin typeface="Arial Narrow" panose="020B0606020202030204" pitchFamily="34" charset="0"/>
              </a:rPr>
              <a:t>1.5-2 million tons of freight for an average distance </a:t>
            </a:r>
            <a:r>
              <a:rPr lang="en-US" dirty="0" smtClean="0">
                <a:latin typeface="Arial Narrow" panose="020B0606020202030204" pitchFamily="34" charset="0"/>
              </a:rPr>
              <a:t>of 500 </a:t>
            </a:r>
            <a:r>
              <a:rPr lang="en-US" dirty="0">
                <a:latin typeface="Arial Narrow" panose="020B0606020202030204" pitchFamily="34" charset="0"/>
              </a:rPr>
              <a:t>km.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-4" y="3547353"/>
            <a:ext cx="12192000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ECONOMIC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C8 DSS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Rail Project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brings a huge impact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the socio-economic integration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South Balkans, as well as important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economic </a:t>
            </a:r>
            <a:r>
              <a:rPr lang="en-GB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impacts </a:t>
            </a:r>
            <a:r>
              <a:rPr lang="en-GB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national economies.</a:t>
            </a:r>
            <a:endParaRPr lang="it-IT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-4" y="-6129"/>
            <a:ext cx="12192000" cy="184665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FINDINGS BY THE C8 SECRETARIAT </a:t>
            </a:r>
          </a:p>
          <a:p>
            <a:pPr algn="ctr"/>
            <a:r>
              <a:rPr lang="en-GB" sz="2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“C8 DSS </a:t>
            </a:r>
            <a:r>
              <a:rPr lang="en-GB" sz="2600" b="1" dirty="0">
                <a:solidFill>
                  <a:srgbClr val="FFFF00"/>
                </a:solidFill>
                <a:latin typeface="Arial Narrow" panose="020B0606020202030204" pitchFamily="34" charset="0"/>
              </a:rPr>
              <a:t>Rail </a:t>
            </a:r>
            <a:r>
              <a:rPr lang="en-GB" sz="2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Project”: Railway Axis Durres-Skopje-Sofija </a:t>
            </a:r>
          </a:p>
          <a:p>
            <a:pPr algn="ctr"/>
            <a:r>
              <a:rPr lang="en-GB" sz="2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Technical support: 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RFI </a:t>
            </a:r>
            <a:r>
              <a:rPr lang="en-US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- Italian Rail Network </a:t>
            </a:r>
            <a:r>
              <a:rPr lang="en-US" sz="2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Infrastructure / ITALFERR - </a:t>
            </a:r>
            <a:r>
              <a:rPr lang="en-US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Italian National Railroad Engineering </a:t>
            </a:r>
            <a:r>
              <a:rPr lang="en-US" sz="2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Company</a:t>
            </a:r>
            <a:endParaRPr lang="en-GB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5151582"/>
            <a:ext cx="12192000" cy="1384995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POLITICAL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C8 DSS Rail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roject contributes to pursue the stabilization and integration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the South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alkans, fostering the intraregional development of the area.</a:t>
            </a:r>
            <a:endParaRPr lang="it-IT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-73152"/>
            <a:ext cx="12239309" cy="6858000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6" name="CasellaDiTesto 5"/>
          <p:cNvSpPr txBox="1"/>
          <p:nvPr/>
        </p:nvSpPr>
        <p:spPr>
          <a:xfrm>
            <a:off x="40877" y="-131132"/>
            <a:ext cx="12216720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“Porto Romano will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be a function of a common regional market, which integrates the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Durrës-Prishtina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railway and the dry ports in Kosovo and North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Macedonia”</a:t>
            </a:r>
          </a:p>
          <a:p>
            <a:pPr algn="ctr"/>
            <a:r>
              <a:rPr lang="en-GB" sz="28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Sot.com.al, December 2022</a:t>
            </a:r>
            <a:endParaRPr lang="en-GB" sz="2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11295" y="1326418"/>
            <a:ext cx="1221672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Porto Romano in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Durr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ë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, Dry Port in Prishtina, railway in the middle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” </a:t>
            </a:r>
          </a:p>
          <a:p>
            <a:pPr algn="ctr"/>
            <a:r>
              <a:rPr lang="en-GB" sz="2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Albin </a:t>
            </a:r>
            <a:r>
              <a:rPr lang="en-GB" sz="28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Kurti, Prime Minister of Kosovo, June 2022</a:t>
            </a:r>
            <a:endParaRPr lang="en-GB" sz="2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0877" y="2422789"/>
            <a:ext cx="12216720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“This project will process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goods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from the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port of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Durr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ë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 to Kosovo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other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countries in the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Western Balkans”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Belinda Balluku</a:t>
            </a:r>
            <a:r>
              <a:rPr lang="en-US" sz="28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Minister </a:t>
            </a:r>
            <a:r>
              <a:rPr lang="en-US" sz="2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of Economy of </a:t>
            </a:r>
            <a:r>
              <a:rPr lang="en-US" sz="28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Albania, </a:t>
            </a:r>
            <a:r>
              <a:rPr lang="en-GB" sz="28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June 2022</a:t>
            </a:r>
            <a:endParaRPr lang="en-GB" sz="2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8288" y="3920417"/>
            <a:ext cx="12216720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“This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railway from the Drini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valley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has a lighter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slope, a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higher speed of circulation and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will reach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faster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Skopje and Sofia through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Shkodra</a:t>
            </a:r>
            <a:r>
              <a:rPr lang="en-GB" sz="28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Prishtina”</a:t>
            </a:r>
          </a:p>
          <a:p>
            <a:pPr algn="ctr"/>
            <a:r>
              <a:rPr lang="en-US" sz="28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Liburn</a:t>
            </a:r>
            <a:r>
              <a:rPr lang="en-US" sz="2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Aliu</a:t>
            </a:r>
            <a:r>
              <a:rPr lang="en-US" sz="2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, Minister of Infrastructure of </a:t>
            </a:r>
            <a:r>
              <a:rPr lang="en-US" sz="28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Kosovo, J</a:t>
            </a:r>
            <a:r>
              <a:rPr lang="en-GB" sz="28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une</a:t>
            </a:r>
            <a:r>
              <a:rPr lang="en-GB" sz="28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2022</a:t>
            </a:r>
            <a:endParaRPr lang="en-GB" sz="2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-31733" y="5399853"/>
            <a:ext cx="12280185" cy="13849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“The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connection to the terrestrial infrastructures will be guaranteed, in particular the Corridor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(Durrës–Skopje-Bulgaria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) and the Corridor Porto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Romano–Prishtina”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euriskon.org, February 2023</a:t>
            </a:r>
            <a:endParaRPr lang="en-GB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Corr8-Intl-Scenari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 cap="flat">
            <a:solidFill>
              <a:srgbClr val="000000"/>
            </a:solidFill>
            <a:prstDash val="sysDot"/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NEW CORRIDOR </a:t>
            </a:r>
            <a:r>
              <a:rPr lang="it-IT" altLang="it-IT" b="1" dirty="0">
                <a:solidFill>
                  <a:schemeClr val="bg1"/>
                </a:solidFill>
                <a:latin typeface="Calibri" panose="020F0502020204030204" pitchFamily="34" charset="0"/>
              </a:rPr>
              <a:t>VIII: </a:t>
            </a:r>
            <a:r>
              <a:rPr lang="it-IT" altLang="it-IT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WIDER PERSPECTIVE</a:t>
            </a:r>
            <a:endParaRPr lang="it-IT" altLang="it-IT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0" y="584775"/>
            <a:ext cx="12192000" cy="1143000"/>
          </a:xfrm>
          <a:prstGeom prst="rect">
            <a:avLst/>
          </a:prstGeom>
          <a:solidFill>
            <a:srgbClr val="FF0000">
              <a:alpha val="9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Lower Adriatic Area: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the Hub linking the EU to the Mediterranean and the Caucasus </a:t>
            </a:r>
            <a:r>
              <a:rPr lang="en-GB" altLang="it-IT" b="1" dirty="0">
                <a:solidFill>
                  <a:schemeClr val="bg1"/>
                </a:solidFill>
                <a:latin typeface="Calibri" panose="020F0502020204030204" pitchFamily="34" charset="0"/>
              </a:rPr>
              <a:t>Region </a:t>
            </a:r>
          </a:p>
        </p:txBody>
      </p:sp>
      <p:sp>
        <p:nvSpPr>
          <p:cNvPr id="2" name="Ovale 1"/>
          <p:cNvSpPr/>
          <p:nvPr/>
        </p:nvSpPr>
        <p:spPr>
          <a:xfrm>
            <a:off x="5372101" y="3578733"/>
            <a:ext cx="1162050" cy="942976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46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819687"/>
            <a:ext cx="9152709" cy="498598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“The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implementation of Rail Corridor VIII, in the general framework of the SEE Transnational Axis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will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contribute to an efficient and environmentally friendly East-West transport Corridor in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Southern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Balkans, a more satisfying transport mode balance in the development of EU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transport networks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, a bridge between Europe and Far East and a factor for peace and development of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intraregional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economies.</a:t>
            </a:r>
            <a:endParaRPr lang="it-IT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  <a:endParaRPr lang="it-IT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This joint effort constitutes both a political achievement and a step towards the completion of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South Eastern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European Transnational Transport Axis, whose constitution is crucial for all future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relationships between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Italy and the Balkan regions, as well as for the wider Euro-Mediterranean basin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.”</a:t>
            </a:r>
            <a:endParaRPr lang="it-IT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it-IT" sz="2000" b="1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Antonio </a:t>
            </a:r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Di </a:t>
            </a:r>
            <a:r>
              <a:rPr 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Pietro, 2007</a:t>
            </a:r>
          </a:p>
          <a:p>
            <a:r>
              <a:rPr lang="en-GB" sz="20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Former Minister of Transport, Italian Government </a:t>
            </a:r>
          </a:p>
          <a:p>
            <a:endParaRPr lang="en-GB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709" y="819687"/>
            <a:ext cx="3039291" cy="49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0" y="3738201"/>
            <a:ext cx="2103815" cy="156103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01" y="135211"/>
            <a:ext cx="4888706" cy="13110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049" y="3907068"/>
            <a:ext cx="2271304" cy="117297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/>
          <a:srcRect l="-974" t="17519" r="974" b="20409"/>
          <a:stretch/>
        </p:blipFill>
        <p:spPr>
          <a:xfrm>
            <a:off x="0" y="5413521"/>
            <a:ext cx="2594679" cy="138317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1420975"/>
            <a:ext cx="121920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Development of Port </a:t>
            </a:r>
            <a:r>
              <a:rPr lang="en-GB" sz="3600" b="1" dirty="0" smtClean="0">
                <a:solidFill>
                  <a:schemeClr val="bg1"/>
                </a:solidFill>
              </a:rPr>
              <a:t>Infrastructure 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and TEN-T Compliance Indicators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2621304"/>
            <a:ext cx="121920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DIVING INTO THE PORTO ROMANO PORT: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PORTO ROMANO </a:t>
            </a:r>
            <a:r>
              <a:rPr lang="en-US" sz="2800" dirty="0" smtClean="0">
                <a:solidFill>
                  <a:schemeClr val="bg1"/>
                </a:solidFill>
              </a:rPr>
              <a:t>IN THE FRAMEWORK OF </a:t>
            </a:r>
            <a:r>
              <a:rPr lang="en-US" sz="2800" b="1" dirty="0" smtClean="0">
                <a:solidFill>
                  <a:schemeClr val="bg1"/>
                </a:solidFill>
              </a:rPr>
              <a:t>CORRIDOR VIII</a:t>
            </a:r>
            <a:endParaRPr lang="it-IT" sz="2800" b="1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468" y="3575411"/>
            <a:ext cx="6525332" cy="328580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594679" y="5411699"/>
            <a:ext cx="2995789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GOOD LUCK, PORTO ROMANO!</a:t>
            </a:r>
          </a:p>
          <a:p>
            <a:pPr algn="ctr"/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510</Words>
  <Application>Microsoft Office PowerPoint</Application>
  <PresentationFormat>Widescreen</PresentationFormat>
  <Paragraphs>61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Tema di Office</vt:lpstr>
      <vt:lpstr>Struttura predefinita</vt:lpstr>
      <vt:lpstr>1_Struttura predefinita</vt:lpstr>
      <vt:lpstr>Presentazione standard di PowerPoint</vt:lpstr>
      <vt:lpstr>Presentazione standard di PowerPoint</vt:lpstr>
      <vt:lpstr>3 STUDIES ON THE C8 TRANSPORT SYSTEM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G. Massimo Lupis</dc:creator>
  <cp:lastModifiedBy>G. Massimo Lupis</cp:lastModifiedBy>
  <cp:revision>55</cp:revision>
  <cp:lastPrinted>2023-03-20T23:09:31Z</cp:lastPrinted>
  <dcterms:created xsi:type="dcterms:W3CDTF">2022-12-17T11:43:32Z</dcterms:created>
  <dcterms:modified xsi:type="dcterms:W3CDTF">2023-03-21T01:08:49Z</dcterms:modified>
</cp:coreProperties>
</file>