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2" r:id="rId5"/>
    <p:sldId id="263" r:id="rId6"/>
    <p:sldId id="257" r:id="rId7"/>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57" userDrawn="1">
          <p15:clr>
            <a:srgbClr val="A4A3A4"/>
          </p15:clr>
        </p15:guide>
        <p15:guide id="2" pos="3840" userDrawn="1">
          <p15:clr>
            <a:srgbClr val="A4A3A4"/>
          </p15:clr>
        </p15:guide>
        <p15:guide id="3" orient="horz" pos="119" userDrawn="1">
          <p15:clr>
            <a:srgbClr val="A4A3A4"/>
          </p15:clr>
        </p15:guide>
        <p15:guide id="4" orient="horz" pos="4201" userDrawn="1">
          <p15:clr>
            <a:srgbClr val="A4A3A4"/>
          </p15:clr>
        </p15:guide>
        <p15:guide id="5" pos="6539" userDrawn="1">
          <p15:clr>
            <a:srgbClr val="A4A3A4"/>
          </p15:clr>
        </p15:guide>
        <p15:guide id="6" pos="7378" userDrawn="1">
          <p15:clr>
            <a:srgbClr val="A4A3A4"/>
          </p15:clr>
        </p15:guide>
        <p15:guide id="7" pos="11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31" d="100"/>
          <a:sy n="131" d="100"/>
        </p:scale>
        <p:origin x="352" y="184"/>
      </p:cViewPr>
      <p:guideLst>
        <p:guide orient="horz" pos="3657"/>
        <p:guide pos="3840"/>
        <p:guide orient="horz" pos="119"/>
        <p:guide orient="horz" pos="4201"/>
        <p:guide pos="6539"/>
        <p:guide pos="7378"/>
        <p:guide pos="11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30DA40-B84F-9BB1-63E2-DF73BC53B6A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817B90B-6E90-0763-4637-D15F524E2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DD69670-FFE5-7B88-3790-F732F1CC6531}"/>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5" name="Segnaposto piè di pagina 4">
            <a:extLst>
              <a:ext uri="{FF2B5EF4-FFF2-40B4-BE49-F238E27FC236}">
                <a16:creationId xmlns:a16="http://schemas.microsoft.com/office/drawing/2014/main" id="{73A91D8E-130A-81B5-3E0B-77206BBE09C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ED61F87-85C3-C750-4000-39226EF0EA40}"/>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274717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B07D89-AA7E-A2A7-FA39-5B6B6F16562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1BBA9B0-46C3-AF03-50D8-6F094D429BA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8ED9E4E-26B9-FF51-AA74-44AA9904CAB7}"/>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5" name="Segnaposto piè di pagina 4">
            <a:extLst>
              <a:ext uri="{FF2B5EF4-FFF2-40B4-BE49-F238E27FC236}">
                <a16:creationId xmlns:a16="http://schemas.microsoft.com/office/drawing/2014/main" id="{3AB6AA7A-CA8B-796A-2185-0840E454CAD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2688E76-6B58-C343-A028-836444815F7F}"/>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2488770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7C2768D-D177-FB48-35F6-64FA371C9EF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4E05548-644E-DF83-EA25-2DE55E348AC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2F14AD1-7598-793D-87B6-59CED3966428}"/>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5" name="Segnaposto piè di pagina 4">
            <a:extLst>
              <a:ext uri="{FF2B5EF4-FFF2-40B4-BE49-F238E27FC236}">
                <a16:creationId xmlns:a16="http://schemas.microsoft.com/office/drawing/2014/main" id="{C6ACE713-486D-0860-0B44-24750648F3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901B89-0E00-A8D9-1D4F-2288DDEDA6D8}"/>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3913577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D44198-0175-4CA0-D294-6437D271980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D905853-1FAE-09AC-2A8D-FB9000B77FA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456858-8691-8FA4-EB12-57B60E966451}"/>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5" name="Segnaposto piè di pagina 4">
            <a:extLst>
              <a:ext uri="{FF2B5EF4-FFF2-40B4-BE49-F238E27FC236}">
                <a16:creationId xmlns:a16="http://schemas.microsoft.com/office/drawing/2014/main" id="{9B13B826-3385-1C5A-458B-308A18B1D34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3F87F2-91B9-E8EC-9283-0C3EAE0B3EEC}"/>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157322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C2C279-F193-425B-30A5-925F28A878A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95A4B73-98C5-FC5E-56F4-2B66012C6C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50CD80B-5CBF-2ECD-37F2-6AB247000DB7}"/>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5" name="Segnaposto piè di pagina 4">
            <a:extLst>
              <a:ext uri="{FF2B5EF4-FFF2-40B4-BE49-F238E27FC236}">
                <a16:creationId xmlns:a16="http://schemas.microsoft.com/office/drawing/2014/main" id="{01C2C933-8829-67B1-7FEC-D94588AFAEB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F28090-F885-B8B7-2CB2-EB550AFF4910}"/>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365956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7F3A4A-035C-BD67-F68B-D26244CDF73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E9A3DC2-BDC3-650C-DC63-78F5A7B9E14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464FBD2-6D8D-118B-9203-1E863457D7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6B72B34-25EA-0F6B-B4EF-FA9AC1AEC31B}"/>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6" name="Segnaposto piè di pagina 5">
            <a:extLst>
              <a:ext uri="{FF2B5EF4-FFF2-40B4-BE49-F238E27FC236}">
                <a16:creationId xmlns:a16="http://schemas.microsoft.com/office/drawing/2014/main" id="{D8FBEF79-83EC-BEAF-85B5-829E9FDACDD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997ECEA-C10D-6556-5C77-9D64ABA7884E}"/>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25570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690A2E-3D3D-EC4F-419D-E337A6C3DF0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2A2BDA6-0A7F-E69C-107E-1809229CE8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BEAC19E-EAB1-9290-43C9-61217130657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D293863-ABC3-F031-2014-1BEAC94636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EE59EF4-7E75-6E12-0427-7B14BDFF3D2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64220B1-4BE0-B3DE-B1FE-D28522F6EAB8}"/>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8" name="Segnaposto piè di pagina 7">
            <a:extLst>
              <a:ext uri="{FF2B5EF4-FFF2-40B4-BE49-F238E27FC236}">
                <a16:creationId xmlns:a16="http://schemas.microsoft.com/office/drawing/2014/main" id="{366A676A-E653-AE3D-815E-71CF6865EFE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FB5B0FA-67F1-88D5-7CB2-C7A795DAE318}"/>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831132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321B76-D180-1E7F-7C51-1B8C340AFE5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6D83E07-B170-FF8D-32FF-2ECE9B1D088B}"/>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4" name="Segnaposto piè di pagina 3">
            <a:extLst>
              <a:ext uri="{FF2B5EF4-FFF2-40B4-BE49-F238E27FC236}">
                <a16:creationId xmlns:a16="http://schemas.microsoft.com/office/drawing/2014/main" id="{621259EF-FBF8-54B7-832B-40A68467938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F9F40B4-1C32-E1B1-4077-96CE705545B9}"/>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3299754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4958373-0D79-6A4E-F45E-29F9282A7CDB}"/>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3" name="Segnaposto piè di pagina 2">
            <a:extLst>
              <a:ext uri="{FF2B5EF4-FFF2-40B4-BE49-F238E27FC236}">
                <a16:creationId xmlns:a16="http://schemas.microsoft.com/office/drawing/2014/main" id="{F0C4DE71-9CB8-8DA4-3ED1-D952A151B74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C8C06AA-125E-4619-E7EF-1FD2606CF80F}"/>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248885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283C03-13C4-5E93-8A54-B840611ADF9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CAE5BCE-A794-EA15-E9F9-16723CF4C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2BCDE5F-A12A-EFBD-EA4B-CBDB8071D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9B136FA-AAE2-4033-D62D-DAC310D204EC}"/>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6" name="Segnaposto piè di pagina 5">
            <a:extLst>
              <a:ext uri="{FF2B5EF4-FFF2-40B4-BE49-F238E27FC236}">
                <a16:creationId xmlns:a16="http://schemas.microsoft.com/office/drawing/2014/main" id="{8603006F-1EAA-B3DF-44C4-78E1FA83401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6913A07-94CD-9A20-B262-3ABC7719A9C9}"/>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3986565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11F14-606F-B9E9-CF26-80582F32258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BBA265F-D50E-C6B4-81DB-724EB43159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AB32406-DCF6-8274-2ADA-C5D8B04AB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B3E88B9-8CDD-958C-3FBC-E54E5A9320AF}"/>
              </a:ext>
            </a:extLst>
          </p:cNvPr>
          <p:cNvSpPr>
            <a:spLocks noGrp="1"/>
          </p:cNvSpPr>
          <p:nvPr>
            <p:ph type="dt" sz="half" idx="10"/>
          </p:nvPr>
        </p:nvSpPr>
        <p:spPr/>
        <p:txBody>
          <a:bodyPr/>
          <a:lstStyle/>
          <a:p>
            <a:fld id="{9B50094C-1D60-4BE4-8526-5CD4D4E79322}" type="datetimeFigureOut">
              <a:rPr lang="it-IT" smtClean="0"/>
              <a:t>28/03/23</a:t>
            </a:fld>
            <a:endParaRPr lang="it-IT"/>
          </a:p>
        </p:txBody>
      </p:sp>
      <p:sp>
        <p:nvSpPr>
          <p:cNvPr id="6" name="Segnaposto piè di pagina 5">
            <a:extLst>
              <a:ext uri="{FF2B5EF4-FFF2-40B4-BE49-F238E27FC236}">
                <a16:creationId xmlns:a16="http://schemas.microsoft.com/office/drawing/2014/main" id="{00996A95-64CE-5DA0-B1F7-95091B80071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5296ADF-323B-BA2A-52BB-AB2C9A87702E}"/>
              </a:ext>
            </a:extLst>
          </p:cNvPr>
          <p:cNvSpPr>
            <a:spLocks noGrp="1"/>
          </p:cNvSpPr>
          <p:nvPr>
            <p:ph type="sldNum" sz="quarter" idx="12"/>
          </p:nvPr>
        </p:nvSpPr>
        <p:spPr/>
        <p:txBody>
          <a:bodyPr/>
          <a:lstStyle/>
          <a:p>
            <a:fld id="{DC4107C6-5DA1-45F7-B024-6F611D2D5134}" type="slidenum">
              <a:rPr lang="it-IT" smtClean="0"/>
              <a:t>‹#›</a:t>
            </a:fld>
            <a:endParaRPr lang="it-IT"/>
          </a:p>
        </p:txBody>
      </p:sp>
    </p:spTree>
    <p:extLst>
      <p:ext uri="{BB962C8B-B14F-4D97-AF65-F5344CB8AC3E}">
        <p14:creationId xmlns:p14="http://schemas.microsoft.com/office/powerpoint/2010/main" val="312886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137BACB-C59A-9F96-72CB-C42A011FBE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3887157-AAA7-A848-13A4-359F6D573F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8AB4707-7228-3B10-9076-5E70744C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50094C-1D60-4BE4-8526-5CD4D4E79322}" type="datetimeFigureOut">
              <a:rPr lang="it-IT" smtClean="0"/>
              <a:t>28/03/23</a:t>
            </a:fld>
            <a:endParaRPr lang="it-IT"/>
          </a:p>
        </p:txBody>
      </p:sp>
      <p:sp>
        <p:nvSpPr>
          <p:cNvPr id="5" name="Segnaposto piè di pagina 4">
            <a:extLst>
              <a:ext uri="{FF2B5EF4-FFF2-40B4-BE49-F238E27FC236}">
                <a16:creationId xmlns:a16="http://schemas.microsoft.com/office/drawing/2014/main" id="{81FEB49F-D060-D54E-7DBB-FF54D7BDB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3A3BCC6-2585-666F-F399-39D43C5D3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107C6-5DA1-45F7-B024-6F611D2D5134}" type="slidenum">
              <a:rPr lang="it-IT" smtClean="0"/>
              <a:t>‹#›</a:t>
            </a:fld>
            <a:endParaRPr lang="it-IT"/>
          </a:p>
        </p:txBody>
      </p:sp>
    </p:spTree>
    <p:extLst>
      <p:ext uri="{BB962C8B-B14F-4D97-AF65-F5344CB8AC3E}">
        <p14:creationId xmlns:p14="http://schemas.microsoft.com/office/powerpoint/2010/main" val="117533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D69B6D-FD35-BBC5-9671-78BE70508E2B}"/>
              </a:ext>
            </a:extLst>
          </p:cNvPr>
          <p:cNvSpPr>
            <a:spLocks noGrp="1"/>
          </p:cNvSpPr>
          <p:nvPr>
            <p:ph type="ctrTitle"/>
          </p:nvPr>
        </p:nvSpPr>
        <p:spPr/>
        <p:txBody>
          <a:bodyPr>
            <a:normAutofit fontScale="90000"/>
          </a:bodyPr>
          <a:lstStyle/>
          <a:p>
            <a:pPr>
              <a:lnSpc>
                <a:spcPct val="107000"/>
              </a:lnSpc>
              <a:spcAft>
                <a:spcPts val="300"/>
              </a:spcAft>
            </a:pPr>
            <a:r>
              <a:rPr lang="en-GB" sz="180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CONFERENCE</a:t>
            </a:r>
            <a:r>
              <a:rPr lang="en-GB" sz="1800" b="1"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 </a:t>
            </a:r>
            <a:br>
              <a:rPr lang="en-GB" sz="1800" b="1"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b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en-GB" sz="320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DEVELOPMENT OF PORT INFRASTRUCTURE</a:t>
            </a:r>
            <a:r>
              <a:rPr lang="en-GB" sz="3200" dirty="0">
                <a:effectLst/>
                <a:latin typeface="Calibri" panose="020F0502020204030204" pitchFamily="34" charset="0"/>
                <a:ea typeface="Calibri" panose="020F0502020204030204" pitchFamily="34" charset="0"/>
                <a:cs typeface="Times New Roman" panose="02020603050405020304" pitchFamily="18" charset="0"/>
              </a:rPr>
              <a:t> </a:t>
            </a:r>
            <a:br>
              <a:rPr lang="en-GB" sz="3200" dirty="0">
                <a:effectLst/>
                <a:latin typeface="Calibri" panose="020F0502020204030204" pitchFamily="34" charset="0"/>
                <a:ea typeface="Calibri" panose="020F0502020204030204" pitchFamily="34" charset="0"/>
                <a:cs typeface="Times New Roman" panose="02020603050405020304" pitchFamily="18" charset="0"/>
              </a:rPr>
            </a:br>
            <a:r>
              <a:rPr lang="en-GB" sz="320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AND TEN-T COMPLIANCE INDICATORS</a:t>
            </a:r>
            <a:br>
              <a:rPr lang="en-GB" sz="3200" b="1"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b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21 March 2023</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p:txBody>
      </p:sp>
      <p:sp>
        <p:nvSpPr>
          <p:cNvPr id="3" name="Sottotitolo 2">
            <a:extLst>
              <a:ext uri="{FF2B5EF4-FFF2-40B4-BE49-F238E27FC236}">
                <a16:creationId xmlns:a16="http://schemas.microsoft.com/office/drawing/2014/main" id="{DCDDE0FD-2B8E-23D3-FCAB-298E5B5B244E}"/>
              </a:ext>
            </a:extLst>
          </p:cNvPr>
          <p:cNvSpPr>
            <a:spLocks noGrp="1"/>
          </p:cNvSpPr>
          <p:nvPr>
            <p:ph type="subTitle" idx="1"/>
          </p:nvPr>
        </p:nvSpPr>
        <p:spPr>
          <a:xfrm>
            <a:off x="1524000" y="2950029"/>
            <a:ext cx="9144000" cy="3276599"/>
          </a:xfrm>
        </p:spPr>
        <p:txBody>
          <a:bodyPr>
            <a:normAutofit/>
          </a:bodyPr>
          <a:lstStyle/>
          <a:p>
            <a:endParaRPr lang="it-IT" sz="1800" b="1" dirty="0">
              <a:solidFill>
                <a:srgbClr val="003399"/>
              </a:solidFill>
              <a:latin typeface="Calibri" panose="020F0502020204030204" pitchFamily="34" charset="0"/>
              <a:cs typeface="Calibri" panose="020F0502020204030204" pitchFamily="34" charset="0"/>
            </a:endParaRPr>
          </a:p>
          <a:p>
            <a:r>
              <a:rPr lang="it-IT" altLang="it-IT" sz="2900" b="1" dirty="0">
                <a:solidFill>
                  <a:srgbClr val="003399"/>
                </a:solidFill>
                <a:latin typeface="Calibri" panose="020F0502020204030204" pitchFamily="34" charset="0"/>
                <a:cs typeface="Calibri" panose="020F0502020204030204" pitchFamily="34" charset="0"/>
              </a:rPr>
              <a:t>THE NEED FOR A NATIONAL COASTAL PLAN FOR THE DEVELOPMENT OF TOURISM AND THE ECONOMY </a:t>
            </a:r>
          </a:p>
          <a:p>
            <a:endParaRPr lang="it-IT" sz="1800" b="1" dirty="0">
              <a:solidFill>
                <a:srgbClr val="003399"/>
              </a:solidFill>
              <a:latin typeface="Calibri" panose="020F0502020204030204" pitchFamily="34" charset="0"/>
              <a:cs typeface="Calibri" panose="020F0502020204030204" pitchFamily="34" charset="0"/>
            </a:endParaRPr>
          </a:p>
          <a:p>
            <a:r>
              <a:rPr lang="it-IT" sz="1800" dirty="0">
                <a:solidFill>
                  <a:srgbClr val="003399"/>
                </a:solidFill>
                <a:latin typeface="Calibri" panose="020F0502020204030204" pitchFamily="34" charset="0"/>
                <a:cs typeface="Calibri" panose="020F0502020204030204" pitchFamily="34" charset="0"/>
              </a:rPr>
              <a:t>PROF. ING. PAOLO VIOLA - WIP ARCHITETTI</a:t>
            </a:r>
          </a:p>
          <a:p>
            <a:r>
              <a:rPr lang="it-IT" sz="1800" dirty="0">
                <a:solidFill>
                  <a:srgbClr val="003399"/>
                </a:solidFill>
                <a:latin typeface="Calibri" panose="020F0502020204030204" pitchFamily="34" charset="0"/>
                <a:cs typeface="Calibri" panose="020F0502020204030204" pitchFamily="34" charset="0"/>
              </a:rPr>
              <a:t>UNIVERSITÀ FEDERICO II° - NAPOLI </a:t>
            </a:r>
          </a:p>
        </p:txBody>
      </p:sp>
      <p:sp>
        <p:nvSpPr>
          <p:cNvPr id="5" name="Rectangle 2">
            <a:extLst>
              <a:ext uri="{FF2B5EF4-FFF2-40B4-BE49-F238E27FC236}">
                <a16:creationId xmlns:a16="http://schemas.microsoft.com/office/drawing/2014/main" id="{E09D0881-A41A-5B72-8CFA-5035B35EDDCB}"/>
              </a:ext>
            </a:extLst>
          </p:cNvPr>
          <p:cNvSpPr>
            <a:spLocks noChangeArrowheads="1"/>
          </p:cNvSpPr>
          <p:nvPr/>
        </p:nvSpPr>
        <p:spPr bwMode="auto">
          <a:xfrm>
            <a:off x="152400" y="2553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16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mappa&#10;&#10;Descrizione generata automaticamente">
            <a:extLst>
              <a:ext uri="{FF2B5EF4-FFF2-40B4-BE49-F238E27FC236}">
                <a16:creationId xmlns:a16="http://schemas.microsoft.com/office/drawing/2014/main" id="{02D230F1-843C-321C-A6AC-A6AEDEB07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833" y="125651"/>
            <a:ext cx="8789436" cy="5761343"/>
          </a:xfrm>
          <a:prstGeom prst="rect">
            <a:avLst/>
          </a:prstGeom>
        </p:spPr>
      </p:pic>
      <p:sp>
        <p:nvSpPr>
          <p:cNvPr id="6" name="CasellaDiTesto 5">
            <a:extLst>
              <a:ext uri="{FF2B5EF4-FFF2-40B4-BE49-F238E27FC236}">
                <a16:creationId xmlns:a16="http://schemas.microsoft.com/office/drawing/2014/main" id="{E7E96FA0-F681-4866-92B4-BC52CC8E7DFD}"/>
              </a:ext>
            </a:extLst>
          </p:cNvPr>
          <p:cNvSpPr txBox="1"/>
          <p:nvPr/>
        </p:nvSpPr>
        <p:spPr>
          <a:xfrm>
            <a:off x="1780880" y="5866451"/>
            <a:ext cx="8630240" cy="461665"/>
          </a:xfrm>
          <a:prstGeom prst="rect">
            <a:avLst/>
          </a:prstGeom>
          <a:noFill/>
        </p:spPr>
        <p:txBody>
          <a:bodyPr wrap="square" rtlCol="0">
            <a:spAutoFit/>
          </a:bodyPr>
          <a:lstStyle/>
          <a:p>
            <a:pPr algn="ctr"/>
            <a:r>
              <a:rPr lang="en-US" sz="1200" dirty="0">
                <a:solidFill>
                  <a:srgbClr val="003399"/>
                </a:solidFill>
                <a:latin typeface="Calibri" panose="020F0502020204030204" pitchFamily="34" charset="0"/>
                <a:cs typeface="Calibri" panose="020F0502020204030204" pitchFamily="34" charset="0"/>
              </a:rPr>
              <a:t>The Adriatic Sea, thanks to Venice, has played a significantly central role in history, while Albania, which would have deserved to be the guardian pier, the control tower of this sea, has been peripheral to empires turned elsewhere for centuries</a:t>
            </a:r>
            <a:r>
              <a:rPr lang="it-IT" sz="1200"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89824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8121B768-B01B-C103-E4AD-F546BC1E941D}"/>
              </a:ext>
            </a:extLst>
          </p:cNvPr>
          <p:cNvPicPr>
            <a:picLocks noChangeAspect="1"/>
          </p:cNvPicPr>
          <p:nvPr/>
        </p:nvPicPr>
        <p:blipFill rotWithShape="1">
          <a:blip r:embed="rId2">
            <a:extLst>
              <a:ext uri="{28A0092B-C50C-407E-A947-70E740481C1C}">
                <a14:useLocalDpi xmlns:a14="http://schemas.microsoft.com/office/drawing/2010/main" val="0"/>
              </a:ext>
            </a:extLst>
          </a:blip>
          <a:srcRect l="2498" r="2498" b="-766"/>
          <a:stretch/>
        </p:blipFill>
        <p:spPr>
          <a:xfrm>
            <a:off x="1811338" y="188913"/>
            <a:ext cx="8569325" cy="5680664"/>
          </a:xfrm>
          <a:prstGeom prst="rect">
            <a:avLst/>
          </a:prstGeom>
        </p:spPr>
      </p:pic>
      <p:sp>
        <p:nvSpPr>
          <p:cNvPr id="7" name="CasellaDiTesto 6">
            <a:extLst>
              <a:ext uri="{FF2B5EF4-FFF2-40B4-BE49-F238E27FC236}">
                <a16:creationId xmlns:a16="http://schemas.microsoft.com/office/drawing/2014/main" id="{D1E255CC-E316-5CB1-8E8F-159ACE8F43B0}"/>
              </a:ext>
            </a:extLst>
          </p:cNvPr>
          <p:cNvSpPr txBox="1"/>
          <p:nvPr/>
        </p:nvSpPr>
        <p:spPr>
          <a:xfrm>
            <a:off x="1624149" y="5805488"/>
            <a:ext cx="8943702" cy="1000274"/>
          </a:xfrm>
          <a:prstGeom prst="rect">
            <a:avLst/>
          </a:prstGeom>
          <a:noFill/>
        </p:spPr>
        <p:txBody>
          <a:bodyPr wrap="square" rtlCol="0">
            <a:spAutoFit/>
          </a:bodyPr>
          <a:lstStyle/>
          <a:p>
            <a:pPr algn="ctr">
              <a:lnSpc>
                <a:spcPct val="150000"/>
              </a:lnSpc>
              <a:spcBef>
                <a:spcPts val="600"/>
              </a:spcBef>
            </a:pPr>
            <a:r>
              <a:rPr lang="en-US" sz="1200" dirty="0">
                <a:solidFill>
                  <a:srgbClr val="003399"/>
                </a:solidFill>
                <a:latin typeface="Calibri" panose="020F0502020204030204" pitchFamily="34" charset="0"/>
                <a:cs typeface="Calibri" panose="020F0502020204030204" pitchFamily="34" charset="0"/>
              </a:rPr>
              <a:t>For thirty years, the country has taken control of its own destiny and rediscovered its centrality in the wider Mediterranean Sea, </a:t>
            </a:r>
          </a:p>
          <a:p>
            <a:pPr algn="ctr">
              <a:spcAft>
                <a:spcPts val="600"/>
              </a:spcAft>
            </a:pPr>
            <a:r>
              <a:rPr lang="en-US" sz="1200" dirty="0">
                <a:solidFill>
                  <a:srgbClr val="003399"/>
                </a:solidFill>
                <a:latin typeface="Calibri" panose="020F0502020204030204" pitchFamily="34" charset="0"/>
                <a:cs typeface="Calibri" panose="020F0502020204030204" pitchFamily="34" charset="0"/>
              </a:rPr>
              <a:t>in a strategic position between the Adriatic and the Ionian, between Western Europe and the Balkans.</a:t>
            </a:r>
          </a:p>
          <a:p>
            <a:pPr algn="ctr"/>
            <a:r>
              <a:rPr lang="en-US" sz="1200" dirty="0">
                <a:solidFill>
                  <a:srgbClr val="003399"/>
                </a:solidFill>
                <a:latin typeface="Calibri" panose="020F0502020204030204" pitchFamily="34" charset="0"/>
                <a:cs typeface="Calibri" panose="020F0502020204030204" pitchFamily="34" charset="0"/>
              </a:rPr>
              <a:t>This centrality becomes even more evident when looking at the development of international nautical tourism in the Mediterranean; </a:t>
            </a:r>
          </a:p>
          <a:p>
            <a:pPr algn="ctr"/>
            <a:r>
              <a:rPr lang="en-US" sz="1200" dirty="0">
                <a:solidFill>
                  <a:srgbClr val="003399"/>
                </a:solidFill>
                <a:latin typeface="Calibri" panose="020F0502020204030204" pitchFamily="34" charset="0"/>
                <a:cs typeface="Calibri" panose="020F0502020204030204" pitchFamily="34" charset="0"/>
              </a:rPr>
              <a:t>Albania is the last part of Europe where an enormous historical and environmental heritage can still be discovered.</a:t>
            </a:r>
          </a:p>
        </p:txBody>
      </p:sp>
    </p:spTree>
    <p:extLst>
      <p:ext uri="{BB962C8B-B14F-4D97-AF65-F5344CB8AC3E}">
        <p14:creationId xmlns:p14="http://schemas.microsoft.com/office/powerpoint/2010/main" val="986153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1BD9B9AE-05DE-8001-CD21-85C818777F71}"/>
              </a:ext>
            </a:extLst>
          </p:cNvPr>
          <p:cNvPicPr>
            <a:picLocks noChangeAspect="1"/>
          </p:cNvPicPr>
          <p:nvPr/>
        </p:nvPicPr>
        <p:blipFill rotWithShape="1">
          <a:blip r:embed="rId2">
            <a:extLst>
              <a:ext uri="{28A0092B-C50C-407E-A947-70E740481C1C}">
                <a14:useLocalDpi xmlns:a14="http://schemas.microsoft.com/office/drawing/2010/main" val="0"/>
              </a:ext>
            </a:extLst>
          </a:blip>
          <a:srcRect l="3674" t="-878"/>
          <a:stretch/>
        </p:blipFill>
        <p:spPr>
          <a:xfrm>
            <a:off x="1811337" y="137418"/>
            <a:ext cx="8569325" cy="5668070"/>
          </a:xfrm>
          <a:prstGeom prst="rect">
            <a:avLst/>
          </a:prstGeom>
        </p:spPr>
      </p:pic>
      <p:sp>
        <p:nvSpPr>
          <p:cNvPr id="4" name="CasellaDiTesto 3">
            <a:extLst>
              <a:ext uri="{FF2B5EF4-FFF2-40B4-BE49-F238E27FC236}">
                <a16:creationId xmlns:a16="http://schemas.microsoft.com/office/drawing/2014/main" id="{C083B3FA-402F-585B-FEB8-0817CA225AF4}"/>
              </a:ext>
            </a:extLst>
          </p:cNvPr>
          <p:cNvSpPr txBox="1"/>
          <p:nvPr/>
        </p:nvSpPr>
        <p:spPr>
          <a:xfrm>
            <a:off x="1436914" y="5805488"/>
            <a:ext cx="9318171" cy="907941"/>
          </a:xfrm>
          <a:prstGeom prst="rect">
            <a:avLst/>
          </a:prstGeom>
          <a:noFill/>
        </p:spPr>
        <p:txBody>
          <a:bodyPr wrap="square" rtlCol="0">
            <a:spAutoFit/>
          </a:bodyPr>
          <a:lstStyle/>
          <a:p>
            <a:pPr algn="ctr">
              <a:spcAft>
                <a:spcPts val="600"/>
              </a:spcAft>
            </a:pPr>
            <a:r>
              <a:rPr lang="it-IT" sz="1200" dirty="0">
                <a:latin typeface="Arial" panose="020B0604020202020204" pitchFamily="34" charset="0"/>
                <a:cs typeface="Arial" panose="020B0604020202020204" pitchFamily="34" charset="0"/>
              </a:rPr>
              <a:t> </a:t>
            </a:r>
            <a:r>
              <a:rPr lang="en-US" sz="1200" dirty="0">
                <a:solidFill>
                  <a:srgbClr val="003399"/>
                </a:solidFill>
                <a:latin typeface="Calibri" panose="020F0502020204030204" pitchFamily="34" charset="0"/>
                <a:cs typeface="Calibri" panose="020F0502020204030204" pitchFamily="34" charset="0"/>
              </a:rPr>
              <a:t>But what is needed is a wide-ranging, international plan, written together with the other coastal countries - Italy, Slovenia, Croatia, Montenegro - which places the Adriatic at the center and finds in Albania and the Puglia region the gateway and tourist reception points.</a:t>
            </a:r>
          </a:p>
          <a:p>
            <a:pPr algn="ctr"/>
            <a:r>
              <a:rPr lang="en-US" sz="1200" dirty="0">
                <a:solidFill>
                  <a:srgbClr val="003399"/>
                </a:solidFill>
                <a:latin typeface="Calibri" panose="020F0502020204030204" pitchFamily="34" charset="0"/>
                <a:cs typeface="Calibri" panose="020F0502020204030204" pitchFamily="34" charset="0"/>
              </a:rPr>
              <a:t>The Plan must provide not only a rational network of ports and their standard of services for people and boats, but also a network of connections with the cultural and landscape heritage of the hinterland and with the related services to build a "world to be discovered".</a:t>
            </a:r>
          </a:p>
        </p:txBody>
      </p:sp>
    </p:spTree>
    <p:extLst>
      <p:ext uri="{BB962C8B-B14F-4D97-AF65-F5344CB8AC3E}">
        <p14:creationId xmlns:p14="http://schemas.microsoft.com/office/powerpoint/2010/main" val="347251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083B3FA-402F-585B-FEB8-0817CA225AF4}"/>
              </a:ext>
            </a:extLst>
          </p:cNvPr>
          <p:cNvSpPr txBox="1"/>
          <p:nvPr/>
        </p:nvSpPr>
        <p:spPr>
          <a:xfrm>
            <a:off x="1811337" y="735955"/>
            <a:ext cx="8569325" cy="5386090"/>
          </a:xfrm>
          <a:prstGeom prst="rect">
            <a:avLst/>
          </a:prstGeom>
          <a:noFill/>
        </p:spPr>
        <p:txBody>
          <a:bodyPr wrap="square" rtlCol="0">
            <a:spAutoFit/>
          </a:bodyPr>
          <a:lstStyle/>
          <a:p>
            <a:pPr algn="ctr">
              <a:spcBef>
                <a:spcPts val="600"/>
              </a:spcBef>
              <a:spcAft>
                <a:spcPts val="600"/>
              </a:spcAft>
            </a:pPr>
            <a:r>
              <a:rPr lang="en-US" sz="2000" dirty="0">
                <a:solidFill>
                  <a:srgbClr val="003399"/>
                </a:solidFill>
                <a:latin typeface="Calibri" panose="020F0502020204030204" pitchFamily="34" charset="0"/>
                <a:cs typeface="Calibri" panose="020F0502020204030204" pitchFamily="34" charset="0"/>
              </a:rPr>
              <a:t>This "Adriatic world" can renew the golden age of the "Republic of Venice", expanding it on one hand to the new Balkan Europe and on the other to those eastern regions of Italy (Marche, Abruzzo, Molise, Basilicata) that are currently less developed in tourism.</a:t>
            </a:r>
          </a:p>
          <a:p>
            <a:pPr algn="ctr">
              <a:spcBef>
                <a:spcPts val="600"/>
              </a:spcBef>
              <a:spcAft>
                <a:spcPts val="600"/>
              </a:spcAft>
            </a:pPr>
            <a:endParaRPr lang="en-US" sz="1600" dirty="0">
              <a:solidFill>
                <a:srgbClr val="003399"/>
              </a:solidFill>
              <a:latin typeface="Calibri" panose="020F0502020204030204" pitchFamily="34" charset="0"/>
              <a:cs typeface="Calibri" panose="020F0502020204030204" pitchFamily="34" charset="0"/>
            </a:endParaRPr>
          </a:p>
          <a:p>
            <a:pPr algn="ctr">
              <a:spcBef>
                <a:spcPts val="600"/>
              </a:spcBef>
              <a:spcAft>
                <a:spcPts val="600"/>
              </a:spcAft>
            </a:pPr>
            <a:endParaRPr lang="en-US" sz="1600" dirty="0">
              <a:solidFill>
                <a:srgbClr val="003399"/>
              </a:solidFill>
              <a:latin typeface="Calibri" panose="020F0502020204030204" pitchFamily="34" charset="0"/>
              <a:cs typeface="Calibri" panose="020F0502020204030204" pitchFamily="34" charset="0"/>
            </a:endParaRPr>
          </a:p>
          <a:p>
            <a:pPr algn="ctr">
              <a:spcBef>
                <a:spcPts val="600"/>
              </a:spcBef>
              <a:spcAft>
                <a:spcPts val="600"/>
              </a:spcAft>
            </a:pPr>
            <a:r>
              <a:rPr lang="en-US" sz="2000" dirty="0">
                <a:solidFill>
                  <a:srgbClr val="003399"/>
                </a:solidFill>
                <a:latin typeface="Calibri" panose="020F0502020204030204" pitchFamily="34" charset="0"/>
                <a:cs typeface="Calibri" panose="020F0502020204030204" pitchFamily="34" charset="0"/>
              </a:rPr>
              <a:t>Albania, being the youngest and "freshest" country politically, could therefore take the initiative, and starting from a plan for its coasts, ask the other coastal countries to integrate into a broader and international area plan.</a:t>
            </a:r>
          </a:p>
          <a:p>
            <a:pPr algn="ctr">
              <a:spcBef>
                <a:spcPts val="600"/>
              </a:spcBef>
              <a:spcAft>
                <a:spcPts val="600"/>
              </a:spcAft>
            </a:pPr>
            <a:endParaRPr lang="en-US" sz="1600" dirty="0">
              <a:solidFill>
                <a:srgbClr val="003399"/>
              </a:solidFill>
              <a:latin typeface="Calibri" panose="020F0502020204030204" pitchFamily="34" charset="0"/>
              <a:cs typeface="Calibri" panose="020F0502020204030204" pitchFamily="34" charset="0"/>
            </a:endParaRPr>
          </a:p>
          <a:p>
            <a:pPr algn="ctr">
              <a:spcBef>
                <a:spcPts val="600"/>
              </a:spcBef>
              <a:spcAft>
                <a:spcPts val="600"/>
              </a:spcAft>
            </a:pPr>
            <a:endParaRPr lang="en-US" sz="1600" dirty="0">
              <a:solidFill>
                <a:srgbClr val="003399"/>
              </a:solidFill>
              <a:latin typeface="Calibri" panose="020F0502020204030204" pitchFamily="34" charset="0"/>
              <a:cs typeface="Calibri" panose="020F0502020204030204" pitchFamily="34" charset="0"/>
            </a:endParaRPr>
          </a:p>
          <a:p>
            <a:pPr algn="ctr">
              <a:spcBef>
                <a:spcPts val="600"/>
              </a:spcBef>
              <a:spcAft>
                <a:spcPts val="600"/>
              </a:spcAft>
            </a:pPr>
            <a:r>
              <a:rPr lang="en-US" sz="2000" dirty="0">
                <a:solidFill>
                  <a:srgbClr val="003399"/>
                </a:solidFill>
                <a:latin typeface="Calibri" panose="020F0502020204030204" pitchFamily="34" charset="0"/>
                <a:cs typeface="Calibri" panose="020F0502020204030204" pitchFamily="34" charset="0"/>
              </a:rPr>
              <a:t>Once the structure of such a plan is defined, possibly with the collaboration of several universities, it could be proposed to the European Union by the governments as a "Pilot Urbanistic Plan for interregional integration and development of a wide area".</a:t>
            </a:r>
          </a:p>
        </p:txBody>
      </p:sp>
    </p:spTree>
    <p:extLst>
      <p:ext uri="{BB962C8B-B14F-4D97-AF65-F5344CB8AC3E}">
        <p14:creationId xmlns:p14="http://schemas.microsoft.com/office/powerpoint/2010/main" val="170570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861753-28B9-F5D9-AD75-CB40E0E5737B}"/>
              </a:ext>
            </a:extLst>
          </p:cNvPr>
          <p:cNvSpPr>
            <a:spLocks noGrp="1"/>
          </p:cNvSpPr>
          <p:nvPr>
            <p:ph type="title"/>
          </p:nvPr>
        </p:nvSpPr>
        <p:spPr>
          <a:xfrm>
            <a:off x="838200" y="365125"/>
            <a:ext cx="10515600" cy="6394904"/>
          </a:xfrm>
        </p:spPr>
        <p:txBody>
          <a:bodyPr/>
          <a:lstStyle/>
          <a:p>
            <a:pPr algn="ctr"/>
            <a:r>
              <a:rPr lang="it-IT" sz="2900" dirty="0">
                <a:solidFill>
                  <a:srgbClr val="003399"/>
                </a:solidFill>
                <a:latin typeface="Calibri" panose="020F0502020204030204" pitchFamily="34" charset="0"/>
                <a:cs typeface="Calibri" panose="020F0502020204030204" pitchFamily="34" charset="0"/>
              </a:rPr>
              <a:t>THANK YOU FOR YOUR ATTENTION</a:t>
            </a:r>
          </a:p>
        </p:txBody>
      </p:sp>
    </p:spTree>
    <p:extLst>
      <p:ext uri="{BB962C8B-B14F-4D97-AF65-F5344CB8AC3E}">
        <p14:creationId xmlns:p14="http://schemas.microsoft.com/office/powerpoint/2010/main" val="122822144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420</Words>
  <Application>Microsoft Macintosh PowerPoint</Application>
  <PresentationFormat>Widescreen</PresentationFormat>
  <Paragraphs>21</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Tema di Office</vt:lpstr>
      <vt:lpstr>CONFERENCE   DEVELOPMENT OF PORT INFRASTRUCTURE  AND TEN-T COMPLIANCE INDICATORS  21 March 2023 </vt:lpstr>
      <vt:lpstr>PowerPoint Presentation</vt:lpstr>
      <vt:lpstr>PowerPoint Presentation</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Gabriele Orlandi</dc:creator>
  <cp:lastModifiedBy>Microsoft Office User</cp:lastModifiedBy>
  <cp:revision>7</cp:revision>
  <cp:lastPrinted>2023-03-20T11:32:35Z</cp:lastPrinted>
  <dcterms:created xsi:type="dcterms:W3CDTF">2023-03-20T09:39:44Z</dcterms:created>
  <dcterms:modified xsi:type="dcterms:W3CDTF">2023-03-28T14:16:48Z</dcterms:modified>
</cp:coreProperties>
</file>