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505" r:id="rId3"/>
    <p:sldId id="645" r:id="rId4"/>
    <p:sldId id="646" r:id="rId5"/>
    <p:sldId id="647" r:id="rId6"/>
    <p:sldId id="301" r:id="rId7"/>
    <p:sldId id="527" r:id="rId8"/>
    <p:sldId id="501" r:id="rId9"/>
    <p:sldId id="504" r:id="rId10"/>
    <p:sldId id="506" r:id="rId11"/>
    <p:sldId id="507" r:id="rId12"/>
    <p:sldId id="508" r:id="rId13"/>
    <p:sldId id="509" r:id="rId14"/>
    <p:sldId id="510" r:id="rId15"/>
    <p:sldId id="511" r:id="rId16"/>
    <p:sldId id="514" r:id="rId17"/>
    <p:sldId id="515" r:id="rId18"/>
    <p:sldId id="517" r:id="rId19"/>
    <p:sldId id="516" r:id="rId20"/>
    <p:sldId id="518" r:id="rId21"/>
    <p:sldId id="519" r:id="rId22"/>
    <p:sldId id="520" r:id="rId23"/>
    <p:sldId id="521" r:id="rId24"/>
    <p:sldId id="522" r:id="rId25"/>
    <p:sldId id="525" r:id="rId26"/>
    <p:sldId id="528" r:id="rId27"/>
    <p:sldId id="526" r:id="rId28"/>
    <p:sldId id="586" r:id="rId29"/>
    <p:sldId id="613" r:id="rId30"/>
    <p:sldId id="587" r:id="rId31"/>
    <p:sldId id="644" r:id="rId32"/>
    <p:sldId id="634" r:id="rId33"/>
    <p:sldId id="530" r:id="rId34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F3D7A8C3-162B-43F7-A54E-838F9D25E82B}">
          <p14:sldIdLst>
            <p14:sldId id="256"/>
            <p14:sldId id="505"/>
            <p14:sldId id="645"/>
            <p14:sldId id="646"/>
            <p14:sldId id="647"/>
            <p14:sldId id="301"/>
            <p14:sldId id="527"/>
            <p14:sldId id="501"/>
            <p14:sldId id="504"/>
            <p14:sldId id="506"/>
            <p14:sldId id="507"/>
            <p14:sldId id="508"/>
            <p14:sldId id="509"/>
            <p14:sldId id="510"/>
            <p14:sldId id="511"/>
            <p14:sldId id="514"/>
            <p14:sldId id="515"/>
            <p14:sldId id="517"/>
            <p14:sldId id="516"/>
            <p14:sldId id="518"/>
            <p14:sldId id="519"/>
            <p14:sldId id="520"/>
            <p14:sldId id="521"/>
            <p14:sldId id="522"/>
            <p14:sldId id="525"/>
            <p14:sldId id="528"/>
            <p14:sldId id="526"/>
            <p14:sldId id="586"/>
            <p14:sldId id="613"/>
            <p14:sldId id="587"/>
            <p14:sldId id="644"/>
            <p14:sldId id="634"/>
            <p14:sldId id="530"/>
          </p14:sldIdLst>
        </p14:section>
        <p14:section name="ICONE e SUGGERIMENTI" id="{8529B09C-0F3B-4502-8D9F-AAA30F2F7F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9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10E4E7-BAA9-4143-B7F3-5693E08C2661}">
  <a:tblStyle styleId="{D010E4E7-BAA9-4143-B7F3-5693E08C26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25" autoAdjust="0"/>
  </p:normalViewPr>
  <p:slideViewPr>
    <p:cSldViewPr snapToGrid="0">
      <p:cViewPr varScale="1">
        <p:scale>
          <a:sx n="109" d="100"/>
          <a:sy n="109" d="100"/>
        </p:scale>
        <p:origin x="965" y="86"/>
      </p:cViewPr>
      <p:guideLst>
        <p:guide orient="horz" pos="849"/>
        <p:guide pos="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3F34A-6549-42FD-84CC-FC6025F42AAA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F1D86EE8-CF85-42F0-A227-FE488667B461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2 Green</a:t>
          </a:r>
        </a:p>
      </dgm:t>
    </dgm:pt>
    <dgm:pt modelId="{DDC2F98C-2C2B-47D2-8046-9B6299662948}" type="parTrans" cxnId="{82093531-9EBD-4202-9285-BB7706B34CAF}">
      <dgm:prSet/>
      <dgm:spPr/>
      <dgm:t>
        <a:bodyPr/>
        <a:lstStyle/>
        <a:p>
          <a:endParaRPr lang="it-IT"/>
        </a:p>
      </dgm:t>
    </dgm:pt>
    <dgm:pt modelId="{F17B7956-C695-4823-A5D4-2392A5B1A115}" type="sibTrans" cxnId="{82093531-9EBD-4202-9285-BB7706B34CAF}">
      <dgm:prSet/>
      <dgm:spPr/>
      <dgm:t>
        <a:bodyPr/>
        <a:lstStyle/>
        <a:p>
          <a:endParaRPr lang="it-IT"/>
        </a:p>
      </dgm:t>
    </dgm:pt>
    <dgm:pt modelId="{EA40838F-9F34-4916-9BE5-1141BA75711C}">
      <dgm:prSet phldrT="[Testo]" custT="1"/>
      <dgm:spPr/>
      <dgm:t>
        <a:bodyPr/>
        <a:lstStyle/>
        <a:p>
          <a:r>
            <a: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2.1 Risk</a:t>
          </a:r>
        </a:p>
      </dgm:t>
    </dgm:pt>
    <dgm:pt modelId="{FF0D2D96-20C3-484E-8339-D44820CB58D6}" type="parTrans" cxnId="{0780789E-0EDA-4A1A-94B8-723629509D4C}">
      <dgm:prSet/>
      <dgm:spPr/>
      <dgm:t>
        <a:bodyPr/>
        <a:lstStyle/>
        <a:p>
          <a:endParaRPr lang="it-IT"/>
        </a:p>
      </dgm:t>
    </dgm:pt>
    <dgm:pt modelId="{64984F16-7295-4656-86FA-11EC1A7B8681}" type="sibTrans" cxnId="{0780789E-0EDA-4A1A-94B8-723629509D4C}">
      <dgm:prSet/>
      <dgm:spPr/>
      <dgm:t>
        <a:bodyPr/>
        <a:lstStyle/>
        <a:p>
          <a:endParaRPr lang="it-IT"/>
        </a:p>
      </dgm:t>
    </dgm:pt>
    <dgm:pt modelId="{60E114E3-30FD-4487-AD6B-AA64BEE5A031}">
      <dgm:prSet phldrT="[Testo]" custT="1"/>
      <dgm:spPr/>
      <dgm:t>
        <a:bodyPr/>
        <a:lstStyle/>
        <a:p>
          <a:r>
            <a: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2.2 </a:t>
          </a:r>
          <a:r>
            <a:rPr lang="it-IT" sz="1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Biodiversity</a:t>
          </a:r>
          <a:endParaRPr lang="it-IT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1B75B-A01A-4148-ADFE-A54366DB2D61}" type="parTrans" cxnId="{22C588BD-DB27-4FC4-A27F-2104EA307E94}">
      <dgm:prSet/>
      <dgm:spPr/>
      <dgm:t>
        <a:bodyPr/>
        <a:lstStyle/>
        <a:p>
          <a:endParaRPr lang="it-IT"/>
        </a:p>
      </dgm:t>
    </dgm:pt>
    <dgm:pt modelId="{EEB99087-29F9-4C70-A652-5A6565309D5F}" type="sibTrans" cxnId="{22C588BD-DB27-4FC4-A27F-2104EA307E94}">
      <dgm:prSet/>
      <dgm:spPr/>
      <dgm:t>
        <a:bodyPr/>
        <a:lstStyle/>
        <a:p>
          <a:endParaRPr lang="it-IT"/>
        </a:p>
      </dgm:t>
    </dgm:pt>
    <dgm:pt modelId="{2DB1B86E-EF44-4E44-9539-D2569FAC8F43}">
      <dgm:prSet phldrT="[Testo]" custT="1"/>
      <dgm:spPr/>
      <dgm:t>
        <a:bodyPr/>
        <a:lstStyle/>
        <a:p>
          <a:r>
            <a: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2.3 Energy</a:t>
          </a:r>
        </a:p>
      </dgm:t>
    </dgm:pt>
    <dgm:pt modelId="{CE2576F5-2689-49E9-B483-C0A7B6170E21}" type="parTrans" cxnId="{76235E3D-7DC0-4F78-B451-26A1A933D7A3}">
      <dgm:prSet/>
      <dgm:spPr/>
      <dgm:t>
        <a:bodyPr/>
        <a:lstStyle/>
        <a:p>
          <a:endParaRPr lang="it-IT"/>
        </a:p>
      </dgm:t>
    </dgm:pt>
    <dgm:pt modelId="{2FD74D18-8315-4AF9-8CDE-4B4AF4C0D472}" type="sibTrans" cxnId="{76235E3D-7DC0-4F78-B451-26A1A933D7A3}">
      <dgm:prSet/>
      <dgm:spPr/>
      <dgm:t>
        <a:bodyPr/>
        <a:lstStyle/>
        <a:p>
          <a:endParaRPr lang="it-IT"/>
        </a:p>
      </dgm:t>
    </dgm:pt>
    <dgm:pt modelId="{4BAE6703-2BB6-4CFB-872A-FC2175E8A3B1}" type="pres">
      <dgm:prSet presAssocID="{20E3F34A-6549-42FD-84CC-FC6025F42A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FC4E01-4939-4EF3-BC2B-1A3BD3D72228}" type="pres">
      <dgm:prSet presAssocID="{F1D86EE8-CF85-42F0-A227-FE488667B461}" presName="vertOne" presStyleCnt="0"/>
      <dgm:spPr/>
    </dgm:pt>
    <dgm:pt modelId="{A69CD775-4420-4841-A29C-1163EBDB3636}" type="pres">
      <dgm:prSet presAssocID="{F1D86EE8-CF85-42F0-A227-FE488667B461}" presName="txOne" presStyleLbl="node0" presStyleIdx="0" presStyleCnt="1" custLinFactNeighborX="-403" custLinFactNeighborY="918">
        <dgm:presLayoutVars>
          <dgm:chPref val="3"/>
        </dgm:presLayoutVars>
      </dgm:prSet>
      <dgm:spPr/>
    </dgm:pt>
    <dgm:pt modelId="{39A1C0FD-D652-4D1F-A70A-7AC60FAE01BB}" type="pres">
      <dgm:prSet presAssocID="{F1D86EE8-CF85-42F0-A227-FE488667B461}" presName="parTransOne" presStyleCnt="0"/>
      <dgm:spPr/>
    </dgm:pt>
    <dgm:pt modelId="{DEE98D86-DA01-40FC-A0EC-DBA4EA9972DC}" type="pres">
      <dgm:prSet presAssocID="{F1D86EE8-CF85-42F0-A227-FE488667B461}" presName="horzOne" presStyleCnt="0"/>
      <dgm:spPr/>
    </dgm:pt>
    <dgm:pt modelId="{B4A526B0-5508-44A9-BC02-F953A7A352DF}" type="pres">
      <dgm:prSet presAssocID="{EA40838F-9F34-4916-9BE5-1141BA75711C}" presName="vertTwo" presStyleCnt="0"/>
      <dgm:spPr/>
    </dgm:pt>
    <dgm:pt modelId="{FBFE2111-5700-428D-BE26-CC31046079DA}" type="pres">
      <dgm:prSet presAssocID="{EA40838F-9F34-4916-9BE5-1141BA75711C}" presName="txTwo" presStyleLbl="node2" presStyleIdx="0" presStyleCnt="3">
        <dgm:presLayoutVars>
          <dgm:chPref val="3"/>
        </dgm:presLayoutVars>
      </dgm:prSet>
      <dgm:spPr/>
    </dgm:pt>
    <dgm:pt modelId="{6C8305F5-3E8B-4177-BE35-7DFC220C8CBB}" type="pres">
      <dgm:prSet presAssocID="{EA40838F-9F34-4916-9BE5-1141BA75711C}" presName="horzTwo" presStyleCnt="0"/>
      <dgm:spPr/>
    </dgm:pt>
    <dgm:pt modelId="{5FAD869B-E481-44EE-8C1E-FEC7E415224B}" type="pres">
      <dgm:prSet presAssocID="{64984F16-7295-4656-86FA-11EC1A7B8681}" presName="sibSpaceTwo" presStyleCnt="0"/>
      <dgm:spPr/>
    </dgm:pt>
    <dgm:pt modelId="{F8CC2470-997B-4F40-852C-818A7583825D}" type="pres">
      <dgm:prSet presAssocID="{60E114E3-30FD-4487-AD6B-AA64BEE5A031}" presName="vertTwo" presStyleCnt="0"/>
      <dgm:spPr/>
    </dgm:pt>
    <dgm:pt modelId="{6EA7F27F-AD07-45D3-9C5B-64CE4755E516}" type="pres">
      <dgm:prSet presAssocID="{60E114E3-30FD-4487-AD6B-AA64BEE5A031}" presName="txTwo" presStyleLbl="node2" presStyleIdx="1" presStyleCnt="3" custScaleX="169296">
        <dgm:presLayoutVars>
          <dgm:chPref val="3"/>
        </dgm:presLayoutVars>
      </dgm:prSet>
      <dgm:spPr/>
    </dgm:pt>
    <dgm:pt modelId="{F48104BF-BF75-4557-A8D6-D2114430E4B5}" type="pres">
      <dgm:prSet presAssocID="{60E114E3-30FD-4487-AD6B-AA64BEE5A031}" presName="horzTwo" presStyleCnt="0"/>
      <dgm:spPr/>
    </dgm:pt>
    <dgm:pt modelId="{20CDA83E-F5A7-459B-B1D6-DAB17F965828}" type="pres">
      <dgm:prSet presAssocID="{EEB99087-29F9-4C70-A652-5A6565309D5F}" presName="sibSpaceTwo" presStyleCnt="0"/>
      <dgm:spPr/>
    </dgm:pt>
    <dgm:pt modelId="{C3A44694-FA7C-48EF-A769-CD95E524D648}" type="pres">
      <dgm:prSet presAssocID="{2DB1B86E-EF44-4E44-9539-D2569FAC8F43}" presName="vertTwo" presStyleCnt="0"/>
      <dgm:spPr/>
    </dgm:pt>
    <dgm:pt modelId="{6397D60B-8F8B-4BB3-B316-46ACC8B67EF2}" type="pres">
      <dgm:prSet presAssocID="{2DB1B86E-EF44-4E44-9539-D2569FAC8F43}" presName="txTwo" presStyleLbl="node2" presStyleIdx="2" presStyleCnt="3" custLinFactNeighborX="-1391" custLinFactNeighborY="858">
        <dgm:presLayoutVars>
          <dgm:chPref val="3"/>
        </dgm:presLayoutVars>
      </dgm:prSet>
      <dgm:spPr/>
    </dgm:pt>
    <dgm:pt modelId="{21D1267E-64F8-48E4-9D25-CF77B8D10570}" type="pres">
      <dgm:prSet presAssocID="{2DB1B86E-EF44-4E44-9539-D2569FAC8F43}" presName="horzTwo" presStyleCnt="0"/>
      <dgm:spPr/>
    </dgm:pt>
  </dgm:ptLst>
  <dgm:cxnLst>
    <dgm:cxn modelId="{F2EF1100-7193-4588-B240-F608C3CF7F0C}" type="presOf" srcId="{60E114E3-30FD-4487-AD6B-AA64BEE5A031}" destId="{6EA7F27F-AD07-45D3-9C5B-64CE4755E516}" srcOrd="0" destOrd="0" presId="urn:microsoft.com/office/officeart/2005/8/layout/hierarchy4"/>
    <dgm:cxn modelId="{DBD93B2D-EE48-4FFF-A156-541EA2D99879}" type="presOf" srcId="{F1D86EE8-CF85-42F0-A227-FE488667B461}" destId="{A69CD775-4420-4841-A29C-1163EBDB3636}" srcOrd="0" destOrd="0" presId="urn:microsoft.com/office/officeart/2005/8/layout/hierarchy4"/>
    <dgm:cxn modelId="{82093531-9EBD-4202-9285-BB7706B34CAF}" srcId="{20E3F34A-6549-42FD-84CC-FC6025F42AAA}" destId="{F1D86EE8-CF85-42F0-A227-FE488667B461}" srcOrd="0" destOrd="0" parTransId="{DDC2F98C-2C2B-47D2-8046-9B6299662948}" sibTransId="{F17B7956-C695-4823-A5D4-2392A5B1A115}"/>
    <dgm:cxn modelId="{76235E3D-7DC0-4F78-B451-26A1A933D7A3}" srcId="{F1D86EE8-CF85-42F0-A227-FE488667B461}" destId="{2DB1B86E-EF44-4E44-9539-D2569FAC8F43}" srcOrd="2" destOrd="0" parTransId="{CE2576F5-2689-49E9-B483-C0A7B6170E21}" sibTransId="{2FD74D18-8315-4AF9-8CDE-4B4AF4C0D472}"/>
    <dgm:cxn modelId="{5C61FF49-2387-456F-9099-206F5B24568C}" type="presOf" srcId="{20E3F34A-6549-42FD-84CC-FC6025F42AAA}" destId="{4BAE6703-2BB6-4CFB-872A-FC2175E8A3B1}" srcOrd="0" destOrd="0" presId="urn:microsoft.com/office/officeart/2005/8/layout/hierarchy4"/>
    <dgm:cxn modelId="{0780789E-0EDA-4A1A-94B8-723629509D4C}" srcId="{F1D86EE8-CF85-42F0-A227-FE488667B461}" destId="{EA40838F-9F34-4916-9BE5-1141BA75711C}" srcOrd="0" destOrd="0" parTransId="{FF0D2D96-20C3-484E-8339-D44820CB58D6}" sibTransId="{64984F16-7295-4656-86FA-11EC1A7B8681}"/>
    <dgm:cxn modelId="{F6488AAD-B1A7-4C62-A58E-491C50978E2B}" type="presOf" srcId="{EA40838F-9F34-4916-9BE5-1141BA75711C}" destId="{FBFE2111-5700-428D-BE26-CC31046079DA}" srcOrd="0" destOrd="0" presId="urn:microsoft.com/office/officeart/2005/8/layout/hierarchy4"/>
    <dgm:cxn modelId="{22C588BD-DB27-4FC4-A27F-2104EA307E94}" srcId="{F1D86EE8-CF85-42F0-A227-FE488667B461}" destId="{60E114E3-30FD-4487-AD6B-AA64BEE5A031}" srcOrd="1" destOrd="0" parTransId="{48A1B75B-A01A-4148-ADFE-A54366DB2D61}" sibTransId="{EEB99087-29F9-4C70-A652-5A6565309D5F}"/>
    <dgm:cxn modelId="{B80202F5-535C-4E3D-BC30-64928678CAE4}" type="presOf" srcId="{2DB1B86E-EF44-4E44-9539-D2569FAC8F43}" destId="{6397D60B-8F8B-4BB3-B316-46ACC8B67EF2}" srcOrd="0" destOrd="0" presId="urn:microsoft.com/office/officeart/2005/8/layout/hierarchy4"/>
    <dgm:cxn modelId="{15148165-A273-4C0C-A140-74CCB38C37F6}" type="presParOf" srcId="{4BAE6703-2BB6-4CFB-872A-FC2175E8A3B1}" destId="{3DFC4E01-4939-4EF3-BC2B-1A3BD3D72228}" srcOrd="0" destOrd="0" presId="urn:microsoft.com/office/officeart/2005/8/layout/hierarchy4"/>
    <dgm:cxn modelId="{1C8FC94D-9880-40D1-8F6A-D4EA7D9D4506}" type="presParOf" srcId="{3DFC4E01-4939-4EF3-BC2B-1A3BD3D72228}" destId="{A69CD775-4420-4841-A29C-1163EBDB3636}" srcOrd="0" destOrd="0" presId="urn:microsoft.com/office/officeart/2005/8/layout/hierarchy4"/>
    <dgm:cxn modelId="{63E4BCCD-975A-4E0C-A8E1-6E93947EF299}" type="presParOf" srcId="{3DFC4E01-4939-4EF3-BC2B-1A3BD3D72228}" destId="{39A1C0FD-D652-4D1F-A70A-7AC60FAE01BB}" srcOrd="1" destOrd="0" presId="urn:microsoft.com/office/officeart/2005/8/layout/hierarchy4"/>
    <dgm:cxn modelId="{E115EEDE-D454-45AF-A04A-86F164BFEFF2}" type="presParOf" srcId="{3DFC4E01-4939-4EF3-BC2B-1A3BD3D72228}" destId="{DEE98D86-DA01-40FC-A0EC-DBA4EA9972DC}" srcOrd="2" destOrd="0" presId="urn:microsoft.com/office/officeart/2005/8/layout/hierarchy4"/>
    <dgm:cxn modelId="{44B55AED-A19B-47D7-B05B-D20E53D57C03}" type="presParOf" srcId="{DEE98D86-DA01-40FC-A0EC-DBA4EA9972DC}" destId="{B4A526B0-5508-44A9-BC02-F953A7A352DF}" srcOrd="0" destOrd="0" presId="urn:microsoft.com/office/officeart/2005/8/layout/hierarchy4"/>
    <dgm:cxn modelId="{413CA495-F0FF-4366-BBB2-93C41CAD5914}" type="presParOf" srcId="{B4A526B0-5508-44A9-BC02-F953A7A352DF}" destId="{FBFE2111-5700-428D-BE26-CC31046079DA}" srcOrd="0" destOrd="0" presId="urn:microsoft.com/office/officeart/2005/8/layout/hierarchy4"/>
    <dgm:cxn modelId="{37824DD1-32ED-43BB-8635-0DE66CDEADCC}" type="presParOf" srcId="{B4A526B0-5508-44A9-BC02-F953A7A352DF}" destId="{6C8305F5-3E8B-4177-BE35-7DFC220C8CBB}" srcOrd="1" destOrd="0" presId="urn:microsoft.com/office/officeart/2005/8/layout/hierarchy4"/>
    <dgm:cxn modelId="{C4C14DC7-DED6-4C15-9EB6-A4F845651611}" type="presParOf" srcId="{DEE98D86-DA01-40FC-A0EC-DBA4EA9972DC}" destId="{5FAD869B-E481-44EE-8C1E-FEC7E415224B}" srcOrd="1" destOrd="0" presId="urn:microsoft.com/office/officeart/2005/8/layout/hierarchy4"/>
    <dgm:cxn modelId="{268D6BB3-0E8C-47D4-A9BC-29847DB85C53}" type="presParOf" srcId="{DEE98D86-DA01-40FC-A0EC-DBA4EA9972DC}" destId="{F8CC2470-997B-4F40-852C-818A7583825D}" srcOrd="2" destOrd="0" presId="urn:microsoft.com/office/officeart/2005/8/layout/hierarchy4"/>
    <dgm:cxn modelId="{41B266B6-2AD9-4F4D-9F99-05029BFC2496}" type="presParOf" srcId="{F8CC2470-997B-4F40-852C-818A7583825D}" destId="{6EA7F27F-AD07-45D3-9C5B-64CE4755E516}" srcOrd="0" destOrd="0" presId="urn:microsoft.com/office/officeart/2005/8/layout/hierarchy4"/>
    <dgm:cxn modelId="{B313A56C-2520-4FB3-9BC1-CA9B842894F8}" type="presParOf" srcId="{F8CC2470-997B-4F40-852C-818A7583825D}" destId="{F48104BF-BF75-4557-A8D6-D2114430E4B5}" srcOrd="1" destOrd="0" presId="urn:microsoft.com/office/officeart/2005/8/layout/hierarchy4"/>
    <dgm:cxn modelId="{33570002-EDE5-4853-A53A-36A038624B4E}" type="presParOf" srcId="{DEE98D86-DA01-40FC-A0EC-DBA4EA9972DC}" destId="{20CDA83E-F5A7-459B-B1D6-DAB17F965828}" srcOrd="3" destOrd="0" presId="urn:microsoft.com/office/officeart/2005/8/layout/hierarchy4"/>
    <dgm:cxn modelId="{B2666753-C3DE-44BE-ACB3-D9E441D05CDB}" type="presParOf" srcId="{DEE98D86-DA01-40FC-A0EC-DBA4EA9972DC}" destId="{C3A44694-FA7C-48EF-A769-CD95E524D648}" srcOrd="4" destOrd="0" presId="urn:microsoft.com/office/officeart/2005/8/layout/hierarchy4"/>
    <dgm:cxn modelId="{A3FD85E0-37BC-441C-862C-3297815C9677}" type="presParOf" srcId="{C3A44694-FA7C-48EF-A769-CD95E524D648}" destId="{6397D60B-8F8B-4BB3-B316-46ACC8B67EF2}" srcOrd="0" destOrd="0" presId="urn:microsoft.com/office/officeart/2005/8/layout/hierarchy4"/>
    <dgm:cxn modelId="{9B684783-8C85-4585-A99D-50701DFD3E61}" type="presParOf" srcId="{C3A44694-FA7C-48EF-A769-CD95E524D648}" destId="{21D1267E-64F8-48E4-9D25-CF77B8D105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3F34A-6549-42FD-84CC-FC6025F42AAA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F1D86EE8-CF85-42F0-A227-FE488667B461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4 Social</a:t>
          </a:r>
        </a:p>
      </dgm:t>
    </dgm:pt>
    <dgm:pt modelId="{DDC2F98C-2C2B-47D2-8046-9B6299662948}" type="parTrans" cxnId="{82093531-9EBD-4202-9285-BB7706B34CAF}">
      <dgm:prSet/>
      <dgm:spPr/>
      <dgm:t>
        <a:bodyPr/>
        <a:lstStyle/>
        <a:p>
          <a:endParaRPr lang="it-IT"/>
        </a:p>
      </dgm:t>
    </dgm:pt>
    <dgm:pt modelId="{F17B7956-C695-4823-A5D4-2392A5B1A115}" type="sibTrans" cxnId="{82093531-9EBD-4202-9285-BB7706B34CAF}">
      <dgm:prSet/>
      <dgm:spPr/>
      <dgm:t>
        <a:bodyPr/>
        <a:lstStyle/>
        <a:p>
          <a:endParaRPr lang="it-IT"/>
        </a:p>
      </dgm:t>
    </dgm:pt>
    <dgm:pt modelId="{EA40838F-9F34-4916-9BE5-1141BA75711C}">
      <dgm:prSet phldrT="[Testo]" custT="1"/>
      <dgm:spPr>
        <a:solidFill>
          <a:srgbClr val="C49500"/>
        </a:solidFill>
      </dgm:spPr>
      <dgm:t>
        <a:bodyPr/>
        <a:lstStyle/>
        <a:p>
          <a:r>
            <a: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  </a:t>
          </a:r>
          <a:r>
            <a:rPr lang="it-IT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it-IT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0D2D96-20C3-484E-8339-D44820CB58D6}" type="parTrans" cxnId="{0780789E-0EDA-4A1A-94B8-723629509D4C}">
      <dgm:prSet/>
      <dgm:spPr/>
      <dgm:t>
        <a:bodyPr/>
        <a:lstStyle/>
        <a:p>
          <a:endParaRPr lang="it-IT"/>
        </a:p>
      </dgm:t>
    </dgm:pt>
    <dgm:pt modelId="{64984F16-7295-4656-86FA-11EC1A7B8681}" type="sibTrans" cxnId="{0780789E-0EDA-4A1A-94B8-723629509D4C}">
      <dgm:prSet/>
      <dgm:spPr/>
      <dgm:t>
        <a:bodyPr/>
        <a:lstStyle/>
        <a:p>
          <a:endParaRPr lang="it-IT"/>
        </a:p>
      </dgm:t>
    </dgm:pt>
    <dgm:pt modelId="{60E114E3-30FD-4487-AD6B-AA64BEE5A031}">
      <dgm:prSet phldrT="[Testo]" custT="1"/>
      <dgm:spPr>
        <a:solidFill>
          <a:srgbClr val="C49500"/>
        </a:solidFill>
      </dgm:spPr>
      <dgm:t>
        <a:bodyPr/>
        <a:lstStyle/>
        <a:p>
          <a:r>
            <a: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 </a:t>
          </a:r>
        </a:p>
        <a:p>
          <a:r>
            <a: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Inclusive </a:t>
          </a:r>
          <a:r>
            <a:rPr lang="it-IT" sz="1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Tourism</a:t>
          </a:r>
          <a:endParaRPr lang="it-IT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A1B75B-A01A-4148-ADFE-A54366DB2D61}" type="parTrans" cxnId="{22C588BD-DB27-4FC4-A27F-2104EA307E94}">
      <dgm:prSet/>
      <dgm:spPr/>
      <dgm:t>
        <a:bodyPr/>
        <a:lstStyle/>
        <a:p>
          <a:endParaRPr lang="it-IT"/>
        </a:p>
      </dgm:t>
    </dgm:pt>
    <dgm:pt modelId="{EEB99087-29F9-4C70-A652-5A6565309D5F}" type="sibTrans" cxnId="{22C588BD-DB27-4FC4-A27F-2104EA307E94}">
      <dgm:prSet/>
      <dgm:spPr/>
      <dgm:t>
        <a:bodyPr/>
        <a:lstStyle/>
        <a:p>
          <a:endParaRPr lang="it-IT"/>
        </a:p>
      </dgm:t>
    </dgm:pt>
    <dgm:pt modelId="{4BAE6703-2BB6-4CFB-872A-FC2175E8A3B1}" type="pres">
      <dgm:prSet presAssocID="{20E3F34A-6549-42FD-84CC-FC6025F42A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FC4E01-4939-4EF3-BC2B-1A3BD3D72228}" type="pres">
      <dgm:prSet presAssocID="{F1D86EE8-CF85-42F0-A227-FE488667B461}" presName="vertOne" presStyleCnt="0"/>
      <dgm:spPr/>
    </dgm:pt>
    <dgm:pt modelId="{A69CD775-4420-4841-A29C-1163EBDB3636}" type="pres">
      <dgm:prSet presAssocID="{F1D86EE8-CF85-42F0-A227-FE488667B461}" presName="txOne" presStyleLbl="node0" presStyleIdx="0" presStyleCnt="1" custLinFactNeighborX="492">
        <dgm:presLayoutVars>
          <dgm:chPref val="3"/>
        </dgm:presLayoutVars>
      </dgm:prSet>
      <dgm:spPr/>
    </dgm:pt>
    <dgm:pt modelId="{39A1C0FD-D652-4D1F-A70A-7AC60FAE01BB}" type="pres">
      <dgm:prSet presAssocID="{F1D86EE8-CF85-42F0-A227-FE488667B461}" presName="parTransOne" presStyleCnt="0"/>
      <dgm:spPr/>
    </dgm:pt>
    <dgm:pt modelId="{DEE98D86-DA01-40FC-A0EC-DBA4EA9972DC}" type="pres">
      <dgm:prSet presAssocID="{F1D86EE8-CF85-42F0-A227-FE488667B461}" presName="horzOne" presStyleCnt="0"/>
      <dgm:spPr/>
    </dgm:pt>
    <dgm:pt modelId="{B4A526B0-5508-44A9-BC02-F953A7A352DF}" type="pres">
      <dgm:prSet presAssocID="{EA40838F-9F34-4916-9BE5-1141BA75711C}" presName="vertTwo" presStyleCnt="0"/>
      <dgm:spPr/>
    </dgm:pt>
    <dgm:pt modelId="{FBFE2111-5700-428D-BE26-CC31046079DA}" type="pres">
      <dgm:prSet presAssocID="{EA40838F-9F34-4916-9BE5-1141BA75711C}" presName="txTwo" presStyleLbl="node2" presStyleIdx="0" presStyleCnt="2">
        <dgm:presLayoutVars>
          <dgm:chPref val="3"/>
        </dgm:presLayoutVars>
      </dgm:prSet>
      <dgm:spPr/>
    </dgm:pt>
    <dgm:pt modelId="{6C8305F5-3E8B-4177-BE35-7DFC220C8CBB}" type="pres">
      <dgm:prSet presAssocID="{EA40838F-9F34-4916-9BE5-1141BA75711C}" presName="horzTwo" presStyleCnt="0"/>
      <dgm:spPr/>
    </dgm:pt>
    <dgm:pt modelId="{5FAD869B-E481-44EE-8C1E-FEC7E415224B}" type="pres">
      <dgm:prSet presAssocID="{64984F16-7295-4656-86FA-11EC1A7B8681}" presName="sibSpaceTwo" presStyleCnt="0"/>
      <dgm:spPr/>
    </dgm:pt>
    <dgm:pt modelId="{F8CC2470-997B-4F40-852C-818A7583825D}" type="pres">
      <dgm:prSet presAssocID="{60E114E3-30FD-4487-AD6B-AA64BEE5A031}" presName="vertTwo" presStyleCnt="0"/>
      <dgm:spPr/>
    </dgm:pt>
    <dgm:pt modelId="{6EA7F27F-AD07-45D3-9C5B-64CE4755E516}" type="pres">
      <dgm:prSet presAssocID="{60E114E3-30FD-4487-AD6B-AA64BEE5A031}" presName="txTwo" presStyleLbl="node2" presStyleIdx="1" presStyleCnt="2">
        <dgm:presLayoutVars>
          <dgm:chPref val="3"/>
        </dgm:presLayoutVars>
      </dgm:prSet>
      <dgm:spPr/>
    </dgm:pt>
    <dgm:pt modelId="{F48104BF-BF75-4557-A8D6-D2114430E4B5}" type="pres">
      <dgm:prSet presAssocID="{60E114E3-30FD-4487-AD6B-AA64BEE5A031}" presName="horzTwo" presStyleCnt="0"/>
      <dgm:spPr/>
    </dgm:pt>
  </dgm:ptLst>
  <dgm:cxnLst>
    <dgm:cxn modelId="{F2EF1100-7193-4588-B240-F608C3CF7F0C}" type="presOf" srcId="{60E114E3-30FD-4487-AD6B-AA64BEE5A031}" destId="{6EA7F27F-AD07-45D3-9C5B-64CE4755E516}" srcOrd="0" destOrd="0" presId="urn:microsoft.com/office/officeart/2005/8/layout/hierarchy4"/>
    <dgm:cxn modelId="{DBD93B2D-EE48-4FFF-A156-541EA2D99879}" type="presOf" srcId="{F1D86EE8-CF85-42F0-A227-FE488667B461}" destId="{A69CD775-4420-4841-A29C-1163EBDB3636}" srcOrd="0" destOrd="0" presId="urn:microsoft.com/office/officeart/2005/8/layout/hierarchy4"/>
    <dgm:cxn modelId="{82093531-9EBD-4202-9285-BB7706B34CAF}" srcId="{20E3F34A-6549-42FD-84CC-FC6025F42AAA}" destId="{F1D86EE8-CF85-42F0-A227-FE488667B461}" srcOrd="0" destOrd="0" parTransId="{DDC2F98C-2C2B-47D2-8046-9B6299662948}" sibTransId="{F17B7956-C695-4823-A5D4-2392A5B1A115}"/>
    <dgm:cxn modelId="{5C61FF49-2387-456F-9099-206F5B24568C}" type="presOf" srcId="{20E3F34A-6549-42FD-84CC-FC6025F42AAA}" destId="{4BAE6703-2BB6-4CFB-872A-FC2175E8A3B1}" srcOrd="0" destOrd="0" presId="urn:microsoft.com/office/officeart/2005/8/layout/hierarchy4"/>
    <dgm:cxn modelId="{0780789E-0EDA-4A1A-94B8-723629509D4C}" srcId="{F1D86EE8-CF85-42F0-A227-FE488667B461}" destId="{EA40838F-9F34-4916-9BE5-1141BA75711C}" srcOrd="0" destOrd="0" parTransId="{FF0D2D96-20C3-484E-8339-D44820CB58D6}" sibTransId="{64984F16-7295-4656-86FA-11EC1A7B8681}"/>
    <dgm:cxn modelId="{F6488AAD-B1A7-4C62-A58E-491C50978E2B}" type="presOf" srcId="{EA40838F-9F34-4916-9BE5-1141BA75711C}" destId="{FBFE2111-5700-428D-BE26-CC31046079DA}" srcOrd="0" destOrd="0" presId="urn:microsoft.com/office/officeart/2005/8/layout/hierarchy4"/>
    <dgm:cxn modelId="{22C588BD-DB27-4FC4-A27F-2104EA307E94}" srcId="{F1D86EE8-CF85-42F0-A227-FE488667B461}" destId="{60E114E3-30FD-4487-AD6B-AA64BEE5A031}" srcOrd="1" destOrd="0" parTransId="{48A1B75B-A01A-4148-ADFE-A54366DB2D61}" sibTransId="{EEB99087-29F9-4C70-A652-5A6565309D5F}"/>
    <dgm:cxn modelId="{15148165-A273-4C0C-A140-74CCB38C37F6}" type="presParOf" srcId="{4BAE6703-2BB6-4CFB-872A-FC2175E8A3B1}" destId="{3DFC4E01-4939-4EF3-BC2B-1A3BD3D72228}" srcOrd="0" destOrd="0" presId="urn:microsoft.com/office/officeart/2005/8/layout/hierarchy4"/>
    <dgm:cxn modelId="{1C8FC94D-9880-40D1-8F6A-D4EA7D9D4506}" type="presParOf" srcId="{3DFC4E01-4939-4EF3-BC2B-1A3BD3D72228}" destId="{A69CD775-4420-4841-A29C-1163EBDB3636}" srcOrd="0" destOrd="0" presId="urn:microsoft.com/office/officeart/2005/8/layout/hierarchy4"/>
    <dgm:cxn modelId="{63E4BCCD-975A-4E0C-A8E1-6E93947EF299}" type="presParOf" srcId="{3DFC4E01-4939-4EF3-BC2B-1A3BD3D72228}" destId="{39A1C0FD-D652-4D1F-A70A-7AC60FAE01BB}" srcOrd="1" destOrd="0" presId="urn:microsoft.com/office/officeart/2005/8/layout/hierarchy4"/>
    <dgm:cxn modelId="{E115EEDE-D454-45AF-A04A-86F164BFEFF2}" type="presParOf" srcId="{3DFC4E01-4939-4EF3-BC2B-1A3BD3D72228}" destId="{DEE98D86-DA01-40FC-A0EC-DBA4EA9972DC}" srcOrd="2" destOrd="0" presId="urn:microsoft.com/office/officeart/2005/8/layout/hierarchy4"/>
    <dgm:cxn modelId="{44B55AED-A19B-47D7-B05B-D20E53D57C03}" type="presParOf" srcId="{DEE98D86-DA01-40FC-A0EC-DBA4EA9972DC}" destId="{B4A526B0-5508-44A9-BC02-F953A7A352DF}" srcOrd="0" destOrd="0" presId="urn:microsoft.com/office/officeart/2005/8/layout/hierarchy4"/>
    <dgm:cxn modelId="{413CA495-F0FF-4366-BBB2-93C41CAD5914}" type="presParOf" srcId="{B4A526B0-5508-44A9-BC02-F953A7A352DF}" destId="{FBFE2111-5700-428D-BE26-CC31046079DA}" srcOrd="0" destOrd="0" presId="urn:microsoft.com/office/officeart/2005/8/layout/hierarchy4"/>
    <dgm:cxn modelId="{37824DD1-32ED-43BB-8635-0DE66CDEADCC}" type="presParOf" srcId="{B4A526B0-5508-44A9-BC02-F953A7A352DF}" destId="{6C8305F5-3E8B-4177-BE35-7DFC220C8CBB}" srcOrd="1" destOrd="0" presId="urn:microsoft.com/office/officeart/2005/8/layout/hierarchy4"/>
    <dgm:cxn modelId="{C4C14DC7-DED6-4C15-9EB6-A4F845651611}" type="presParOf" srcId="{DEE98D86-DA01-40FC-A0EC-DBA4EA9972DC}" destId="{5FAD869B-E481-44EE-8C1E-FEC7E415224B}" srcOrd="1" destOrd="0" presId="urn:microsoft.com/office/officeart/2005/8/layout/hierarchy4"/>
    <dgm:cxn modelId="{268D6BB3-0E8C-47D4-A9BC-29847DB85C53}" type="presParOf" srcId="{DEE98D86-DA01-40FC-A0EC-DBA4EA9972DC}" destId="{F8CC2470-997B-4F40-852C-818A7583825D}" srcOrd="2" destOrd="0" presId="urn:microsoft.com/office/officeart/2005/8/layout/hierarchy4"/>
    <dgm:cxn modelId="{41B266B6-2AD9-4F4D-9F99-05029BFC2496}" type="presParOf" srcId="{F8CC2470-997B-4F40-852C-818A7583825D}" destId="{6EA7F27F-AD07-45D3-9C5B-64CE4755E516}" srcOrd="0" destOrd="0" presId="urn:microsoft.com/office/officeart/2005/8/layout/hierarchy4"/>
    <dgm:cxn modelId="{B313A56C-2520-4FB3-9BC1-CA9B842894F8}" type="presParOf" srcId="{F8CC2470-997B-4F40-852C-818A7583825D}" destId="{F48104BF-BF75-4557-A8D6-D2114430E4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3F34A-6549-42FD-84CC-FC6025F42AAA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1D86EE8-CF85-42F0-A227-FE488667B461}">
      <dgm:prSet phldrT="[Tes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sz="1800" b="1" dirty="0"/>
            <a:t>PA 3 </a:t>
          </a:r>
          <a:r>
            <a:rPr lang="it-IT" sz="1800" b="1" dirty="0" err="1"/>
            <a:t>Connected</a:t>
          </a:r>
          <a:r>
            <a:rPr lang="it-IT" sz="1800" b="1" dirty="0"/>
            <a:t> </a:t>
          </a:r>
        </a:p>
      </dgm:t>
    </dgm:pt>
    <dgm:pt modelId="{DDC2F98C-2C2B-47D2-8046-9B6299662948}" type="parTrans" cxnId="{82093531-9EBD-4202-9285-BB7706B34CAF}">
      <dgm:prSet/>
      <dgm:spPr/>
      <dgm:t>
        <a:bodyPr/>
        <a:lstStyle/>
        <a:p>
          <a:endParaRPr lang="it-IT"/>
        </a:p>
      </dgm:t>
    </dgm:pt>
    <dgm:pt modelId="{F17B7956-C695-4823-A5D4-2392A5B1A115}" type="sibTrans" cxnId="{82093531-9EBD-4202-9285-BB7706B34CAF}">
      <dgm:prSet/>
      <dgm:spPr/>
      <dgm:t>
        <a:bodyPr/>
        <a:lstStyle/>
        <a:p>
          <a:endParaRPr lang="it-IT"/>
        </a:p>
      </dgm:t>
    </dgm:pt>
    <dgm:pt modelId="{EA40838F-9F34-4916-9BE5-1141BA75711C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3.1 </a:t>
          </a:r>
          <a:r>
            <a:rPr lang="it-IT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Intermodality</a:t>
          </a:r>
          <a:endParaRPr lang="it-IT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0D2D96-20C3-484E-8339-D44820CB58D6}" type="parTrans" cxnId="{0780789E-0EDA-4A1A-94B8-723629509D4C}">
      <dgm:prSet/>
      <dgm:spPr/>
      <dgm:t>
        <a:bodyPr/>
        <a:lstStyle/>
        <a:p>
          <a:endParaRPr lang="it-IT"/>
        </a:p>
      </dgm:t>
    </dgm:pt>
    <dgm:pt modelId="{64984F16-7295-4656-86FA-11EC1A7B8681}" type="sibTrans" cxnId="{0780789E-0EDA-4A1A-94B8-723629509D4C}">
      <dgm:prSet/>
      <dgm:spPr/>
      <dgm:t>
        <a:bodyPr/>
        <a:lstStyle/>
        <a:p>
          <a:endParaRPr lang="it-IT"/>
        </a:p>
      </dgm:t>
    </dgm:pt>
    <dgm:pt modelId="{4BAE6703-2BB6-4CFB-872A-FC2175E8A3B1}" type="pres">
      <dgm:prSet presAssocID="{20E3F34A-6549-42FD-84CC-FC6025F42A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FC4E01-4939-4EF3-BC2B-1A3BD3D72228}" type="pres">
      <dgm:prSet presAssocID="{F1D86EE8-CF85-42F0-A227-FE488667B461}" presName="vertOne" presStyleCnt="0"/>
      <dgm:spPr/>
    </dgm:pt>
    <dgm:pt modelId="{A69CD775-4420-4841-A29C-1163EBDB3636}" type="pres">
      <dgm:prSet presAssocID="{F1D86EE8-CF85-42F0-A227-FE488667B461}" presName="txOne" presStyleLbl="node0" presStyleIdx="0" presStyleCnt="1" custLinFactNeighborX="707">
        <dgm:presLayoutVars>
          <dgm:chPref val="3"/>
        </dgm:presLayoutVars>
      </dgm:prSet>
      <dgm:spPr/>
    </dgm:pt>
    <dgm:pt modelId="{39A1C0FD-D652-4D1F-A70A-7AC60FAE01BB}" type="pres">
      <dgm:prSet presAssocID="{F1D86EE8-CF85-42F0-A227-FE488667B461}" presName="parTransOne" presStyleCnt="0"/>
      <dgm:spPr/>
    </dgm:pt>
    <dgm:pt modelId="{DEE98D86-DA01-40FC-A0EC-DBA4EA9972DC}" type="pres">
      <dgm:prSet presAssocID="{F1D86EE8-CF85-42F0-A227-FE488667B461}" presName="horzOne" presStyleCnt="0"/>
      <dgm:spPr/>
    </dgm:pt>
    <dgm:pt modelId="{B4A526B0-5508-44A9-BC02-F953A7A352DF}" type="pres">
      <dgm:prSet presAssocID="{EA40838F-9F34-4916-9BE5-1141BA75711C}" presName="vertTwo" presStyleCnt="0"/>
      <dgm:spPr/>
    </dgm:pt>
    <dgm:pt modelId="{FBFE2111-5700-428D-BE26-CC31046079DA}" type="pres">
      <dgm:prSet presAssocID="{EA40838F-9F34-4916-9BE5-1141BA75711C}" presName="txTwo" presStyleLbl="node2" presStyleIdx="0" presStyleCnt="1">
        <dgm:presLayoutVars>
          <dgm:chPref val="3"/>
        </dgm:presLayoutVars>
      </dgm:prSet>
      <dgm:spPr/>
    </dgm:pt>
    <dgm:pt modelId="{6C8305F5-3E8B-4177-BE35-7DFC220C8CBB}" type="pres">
      <dgm:prSet presAssocID="{EA40838F-9F34-4916-9BE5-1141BA75711C}" presName="horzTwo" presStyleCnt="0"/>
      <dgm:spPr/>
    </dgm:pt>
  </dgm:ptLst>
  <dgm:cxnLst>
    <dgm:cxn modelId="{DBD93B2D-EE48-4FFF-A156-541EA2D99879}" type="presOf" srcId="{F1D86EE8-CF85-42F0-A227-FE488667B461}" destId="{A69CD775-4420-4841-A29C-1163EBDB3636}" srcOrd="0" destOrd="0" presId="urn:microsoft.com/office/officeart/2005/8/layout/hierarchy4"/>
    <dgm:cxn modelId="{82093531-9EBD-4202-9285-BB7706B34CAF}" srcId="{20E3F34A-6549-42FD-84CC-FC6025F42AAA}" destId="{F1D86EE8-CF85-42F0-A227-FE488667B461}" srcOrd="0" destOrd="0" parTransId="{DDC2F98C-2C2B-47D2-8046-9B6299662948}" sibTransId="{F17B7956-C695-4823-A5D4-2392A5B1A115}"/>
    <dgm:cxn modelId="{5C61FF49-2387-456F-9099-206F5B24568C}" type="presOf" srcId="{20E3F34A-6549-42FD-84CC-FC6025F42AAA}" destId="{4BAE6703-2BB6-4CFB-872A-FC2175E8A3B1}" srcOrd="0" destOrd="0" presId="urn:microsoft.com/office/officeart/2005/8/layout/hierarchy4"/>
    <dgm:cxn modelId="{0780789E-0EDA-4A1A-94B8-723629509D4C}" srcId="{F1D86EE8-CF85-42F0-A227-FE488667B461}" destId="{EA40838F-9F34-4916-9BE5-1141BA75711C}" srcOrd="0" destOrd="0" parTransId="{FF0D2D96-20C3-484E-8339-D44820CB58D6}" sibTransId="{64984F16-7295-4656-86FA-11EC1A7B8681}"/>
    <dgm:cxn modelId="{F6488AAD-B1A7-4C62-A58E-491C50978E2B}" type="presOf" srcId="{EA40838F-9F34-4916-9BE5-1141BA75711C}" destId="{FBFE2111-5700-428D-BE26-CC31046079DA}" srcOrd="0" destOrd="0" presId="urn:microsoft.com/office/officeart/2005/8/layout/hierarchy4"/>
    <dgm:cxn modelId="{15148165-A273-4C0C-A140-74CCB38C37F6}" type="presParOf" srcId="{4BAE6703-2BB6-4CFB-872A-FC2175E8A3B1}" destId="{3DFC4E01-4939-4EF3-BC2B-1A3BD3D72228}" srcOrd="0" destOrd="0" presId="urn:microsoft.com/office/officeart/2005/8/layout/hierarchy4"/>
    <dgm:cxn modelId="{1C8FC94D-9880-40D1-8F6A-D4EA7D9D4506}" type="presParOf" srcId="{3DFC4E01-4939-4EF3-BC2B-1A3BD3D72228}" destId="{A69CD775-4420-4841-A29C-1163EBDB3636}" srcOrd="0" destOrd="0" presId="urn:microsoft.com/office/officeart/2005/8/layout/hierarchy4"/>
    <dgm:cxn modelId="{63E4BCCD-975A-4E0C-A8E1-6E93947EF299}" type="presParOf" srcId="{3DFC4E01-4939-4EF3-BC2B-1A3BD3D72228}" destId="{39A1C0FD-D652-4D1F-A70A-7AC60FAE01BB}" srcOrd="1" destOrd="0" presId="urn:microsoft.com/office/officeart/2005/8/layout/hierarchy4"/>
    <dgm:cxn modelId="{E115EEDE-D454-45AF-A04A-86F164BFEFF2}" type="presParOf" srcId="{3DFC4E01-4939-4EF3-BC2B-1A3BD3D72228}" destId="{DEE98D86-DA01-40FC-A0EC-DBA4EA9972DC}" srcOrd="2" destOrd="0" presId="urn:microsoft.com/office/officeart/2005/8/layout/hierarchy4"/>
    <dgm:cxn modelId="{44B55AED-A19B-47D7-B05B-D20E53D57C03}" type="presParOf" srcId="{DEE98D86-DA01-40FC-A0EC-DBA4EA9972DC}" destId="{B4A526B0-5508-44A9-BC02-F953A7A352DF}" srcOrd="0" destOrd="0" presId="urn:microsoft.com/office/officeart/2005/8/layout/hierarchy4"/>
    <dgm:cxn modelId="{413CA495-F0FF-4366-BBB2-93C41CAD5914}" type="presParOf" srcId="{B4A526B0-5508-44A9-BC02-F953A7A352DF}" destId="{FBFE2111-5700-428D-BE26-CC31046079DA}" srcOrd="0" destOrd="0" presId="urn:microsoft.com/office/officeart/2005/8/layout/hierarchy4"/>
    <dgm:cxn modelId="{37824DD1-32ED-43BB-8635-0DE66CDEADCC}" type="presParOf" srcId="{B4A526B0-5508-44A9-BC02-F953A7A352DF}" destId="{6C8305F5-3E8B-4177-BE35-7DFC220C8C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E3F34A-6549-42FD-84CC-FC6025F42AAA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1D86EE8-CF85-42F0-A227-FE488667B461}">
      <dgm:prSet phldrT="[Tes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5 Governance</a:t>
          </a:r>
        </a:p>
      </dgm:t>
    </dgm:pt>
    <dgm:pt modelId="{DDC2F98C-2C2B-47D2-8046-9B6299662948}" type="parTrans" cxnId="{82093531-9EBD-4202-9285-BB7706B34CAF}">
      <dgm:prSet/>
      <dgm:spPr/>
      <dgm:t>
        <a:bodyPr/>
        <a:lstStyle/>
        <a:p>
          <a:endParaRPr lang="it-IT"/>
        </a:p>
      </dgm:t>
    </dgm:pt>
    <dgm:pt modelId="{F17B7956-C695-4823-A5D4-2392A5B1A115}" type="sibTrans" cxnId="{82093531-9EBD-4202-9285-BB7706B34CAF}">
      <dgm:prSet/>
      <dgm:spPr/>
      <dgm:t>
        <a:bodyPr/>
        <a:lstStyle/>
        <a:p>
          <a:endParaRPr lang="it-IT"/>
        </a:p>
      </dgm:t>
    </dgm:pt>
    <dgm:pt modelId="{EA40838F-9F34-4916-9BE5-1141BA75711C}">
      <dgm:prSet phldrT="[Testo]" custT="1"/>
      <dgm:spPr>
        <a:solidFill>
          <a:srgbClr val="A9A2DE"/>
        </a:solidFill>
      </dgm:spPr>
      <dgm:t>
        <a:bodyPr/>
        <a:lstStyle/>
        <a:p>
          <a:r>
            <a: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5.1 </a:t>
          </a:r>
          <a:r>
            <a:rPr lang="it-IT" sz="1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Administrative</a:t>
          </a:r>
          <a:r>
            <a: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efficiency</a:t>
          </a:r>
          <a:endParaRPr lang="it-IT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0D2D96-20C3-484E-8339-D44820CB58D6}" type="parTrans" cxnId="{0780789E-0EDA-4A1A-94B8-723629509D4C}">
      <dgm:prSet/>
      <dgm:spPr/>
      <dgm:t>
        <a:bodyPr/>
        <a:lstStyle/>
        <a:p>
          <a:endParaRPr lang="it-IT"/>
        </a:p>
      </dgm:t>
    </dgm:pt>
    <dgm:pt modelId="{64984F16-7295-4656-86FA-11EC1A7B8681}" type="sibTrans" cxnId="{0780789E-0EDA-4A1A-94B8-723629509D4C}">
      <dgm:prSet/>
      <dgm:spPr/>
      <dgm:t>
        <a:bodyPr/>
        <a:lstStyle/>
        <a:p>
          <a:endParaRPr lang="it-IT"/>
        </a:p>
      </dgm:t>
    </dgm:pt>
    <dgm:pt modelId="{4BAE6703-2BB6-4CFB-872A-FC2175E8A3B1}" type="pres">
      <dgm:prSet presAssocID="{20E3F34A-6549-42FD-84CC-FC6025F42A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FC4E01-4939-4EF3-BC2B-1A3BD3D72228}" type="pres">
      <dgm:prSet presAssocID="{F1D86EE8-CF85-42F0-A227-FE488667B461}" presName="vertOne" presStyleCnt="0"/>
      <dgm:spPr/>
    </dgm:pt>
    <dgm:pt modelId="{A69CD775-4420-4841-A29C-1163EBDB3636}" type="pres">
      <dgm:prSet presAssocID="{F1D86EE8-CF85-42F0-A227-FE488667B461}" presName="txOne" presStyleLbl="node0" presStyleIdx="0" presStyleCnt="1">
        <dgm:presLayoutVars>
          <dgm:chPref val="3"/>
        </dgm:presLayoutVars>
      </dgm:prSet>
      <dgm:spPr/>
    </dgm:pt>
    <dgm:pt modelId="{39A1C0FD-D652-4D1F-A70A-7AC60FAE01BB}" type="pres">
      <dgm:prSet presAssocID="{F1D86EE8-CF85-42F0-A227-FE488667B461}" presName="parTransOne" presStyleCnt="0"/>
      <dgm:spPr/>
    </dgm:pt>
    <dgm:pt modelId="{DEE98D86-DA01-40FC-A0EC-DBA4EA9972DC}" type="pres">
      <dgm:prSet presAssocID="{F1D86EE8-CF85-42F0-A227-FE488667B461}" presName="horzOne" presStyleCnt="0"/>
      <dgm:spPr/>
    </dgm:pt>
    <dgm:pt modelId="{B4A526B0-5508-44A9-BC02-F953A7A352DF}" type="pres">
      <dgm:prSet presAssocID="{EA40838F-9F34-4916-9BE5-1141BA75711C}" presName="vertTwo" presStyleCnt="0"/>
      <dgm:spPr/>
    </dgm:pt>
    <dgm:pt modelId="{FBFE2111-5700-428D-BE26-CC31046079DA}" type="pres">
      <dgm:prSet presAssocID="{EA40838F-9F34-4916-9BE5-1141BA75711C}" presName="txTwo" presStyleLbl="node2" presStyleIdx="0" presStyleCnt="1">
        <dgm:presLayoutVars>
          <dgm:chPref val="3"/>
        </dgm:presLayoutVars>
      </dgm:prSet>
      <dgm:spPr/>
    </dgm:pt>
    <dgm:pt modelId="{6C8305F5-3E8B-4177-BE35-7DFC220C8CBB}" type="pres">
      <dgm:prSet presAssocID="{EA40838F-9F34-4916-9BE5-1141BA75711C}" presName="horzTwo" presStyleCnt="0"/>
      <dgm:spPr/>
    </dgm:pt>
  </dgm:ptLst>
  <dgm:cxnLst>
    <dgm:cxn modelId="{DBD93B2D-EE48-4FFF-A156-541EA2D99879}" type="presOf" srcId="{F1D86EE8-CF85-42F0-A227-FE488667B461}" destId="{A69CD775-4420-4841-A29C-1163EBDB3636}" srcOrd="0" destOrd="0" presId="urn:microsoft.com/office/officeart/2005/8/layout/hierarchy4"/>
    <dgm:cxn modelId="{82093531-9EBD-4202-9285-BB7706B34CAF}" srcId="{20E3F34A-6549-42FD-84CC-FC6025F42AAA}" destId="{F1D86EE8-CF85-42F0-A227-FE488667B461}" srcOrd="0" destOrd="0" parTransId="{DDC2F98C-2C2B-47D2-8046-9B6299662948}" sibTransId="{F17B7956-C695-4823-A5D4-2392A5B1A115}"/>
    <dgm:cxn modelId="{5C61FF49-2387-456F-9099-206F5B24568C}" type="presOf" srcId="{20E3F34A-6549-42FD-84CC-FC6025F42AAA}" destId="{4BAE6703-2BB6-4CFB-872A-FC2175E8A3B1}" srcOrd="0" destOrd="0" presId="urn:microsoft.com/office/officeart/2005/8/layout/hierarchy4"/>
    <dgm:cxn modelId="{0780789E-0EDA-4A1A-94B8-723629509D4C}" srcId="{F1D86EE8-CF85-42F0-A227-FE488667B461}" destId="{EA40838F-9F34-4916-9BE5-1141BA75711C}" srcOrd="0" destOrd="0" parTransId="{FF0D2D96-20C3-484E-8339-D44820CB58D6}" sibTransId="{64984F16-7295-4656-86FA-11EC1A7B8681}"/>
    <dgm:cxn modelId="{F6488AAD-B1A7-4C62-A58E-491C50978E2B}" type="presOf" srcId="{EA40838F-9F34-4916-9BE5-1141BA75711C}" destId="{FBFE2111-5700-428D-BE26-CC31046079DA}" srcOrd="0" destOrd="0" presId="urn:microsoft.com/office/officeart/2005/8/layout/hierarchy4"/>
    <dgm:cxn modelId="{15148165-A273-4C0C-A140-74CCB38C37F6}" type="presParOf" srcId="{4BAE6703-2BB6-4CFB-872A-FC2175E8A3B1}" destId="{3DFC4E01-4939-4EF3-BC2B-1A3BD3D72228}" srcOrd="0" destOrd="0" presId="urn:microsoft.com/office/officeart/2005/8/layout/hierarchy4"/>
    <dgm:cxn modelId="{1C8FC94D-9880-40D1-8F6A-D4EA7D9D4506}" type="presParOf" srcId="{3DFC4E01-4939-4EF3-BC2B-1A3BD3D72228}" destId="{A69CD775-4420-4841-A29C-1163EBDB3636}" srcOrd="0" destOrd="0" presId="urn:microsoft.com/office/officeart/2005/8/layout/hierarchy4"/>
    <dgm:cxn modelId="{63E4BCCD-975A-4E0C-A8E1-6E93947EF299}" type="presParOf" srcId="{3DFC4E01-4939-4EF3-BC2B-1A3BD3D72228}" destId="{39A1C0FD-D652-4D1F-A70A-7AC60FAE01BB}" srcOrd="1" destOrd="0" presId="urn:microsoft.com/office/officeart/2005/8/layout/hierarchy4"/>
    <dgm:cxn modelId="{E115EEDE-D454-45AF-A04A-86F164BFEFF2}" type="presParOf" srcId="{3DFC4E01-4939-4EF3-BC2B-1A3BD3D72228}" destId="{DEE98D86-DA01-40FC-A0EC-DBA4EA9972DC}" srcOrd="2" destOrd="0" presId="urn:microsoft.com/office/officeart/2005/8/layout/hierarchy4"/>
    <dgm:cxn modelId="{44B55AED-A19B-47D7-B05B-D20E53D57C03}" type="presParOf" srcId="{DEE98D86-DA01-40FC-A0EC-DBA4EA9972DC}" destId="{B4A526B0-5508-44A9-BC02-F953A7A352DF}" srcOrd="0" destOrd="0" presId="urn:microsoft.com/office/officeart/2005/8/layout/hierarchy4"/>
    <dgm:cxn modelId="{413CA495-F0FF-4366-BBB2-93C41CAD5914}" type="presParOf" srcId="{B4A526B0-5508-44A9-BC02-F953A7A352DF}" destId="{FBFE2111-5700-428D-BE26-CC31046079DA}" srcOrd="0" destOrd="0" presId="urn:microsoft.com/office/officeart/2005/8/layout/hierarchy4"/>
    <dgm:cxn modelId="{37824DD1-32ED-43BB-8635-0DE66CDEADCC}" type="presParOf" srcId="{B4A526B0-5508-44A9-BC02-F953A7A352DF}" destId="{6C8305F5-3E8B-4177-BE35-7DFC220C8C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E3F34A-6549-42FD-84CC-FC6025F42AAA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1D86EE8-CF85-42F0-A227-FE488667B461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1 Smart</a:t>
          </a:r>
        </a:p>
      </dgm:t>
    </dgm:pt>
    <dgm:pt modelId="{DDC2F98C-2C2B-47D2-8046-9B6299662948}" type="parTrans" cxnId="{82093531-9EBD-4202-9285-BB7706B34CAF}">
      <dgm:prSet/>
      <dgm:spPr/>
      <dgm:t>
        <a:bodyPr/>
        <a:lstStyle/>
        <a:p>
          <a:endParaRPr lang="it-IT"/>
        </a:p>
      </dgm:t>
    </dgm:pt>
    <dgm:pt modelId="{F17B7956-C695-4823-A5D4-2392A5B1A115}" type="sibTrans" cxnId="{82093531-9EBD-4202-9285-BB7706B34CAF}">
      <dgm:prSet/>
      <dgm:spPr/>
      <dgm:t>
        <a:bodyPr/>
        <a:lstStyle/>
        <a:p>
          <a:endParaRPr lang="it-IT"/>
        </a:p>
      </dgm:t>
    </dgm:pt>
    <dgm:pt modelId="{EA40838F-9F34-4916-9BE5-1141BA75711C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1.1 </a:t>
          </a:r>
          <a:r>
            <a:rPr lang="it-IT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SMEs</a:t>
          </a:r>
          <a:endParaRPr lang="it-IT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0D2D96-20C3-484E-8339-D44820CB58D6}" type="parTrans" cxnId="{0780789E-0EDA-4A1A-94B8-723629509D4C}">
      <dgm:prSet/>
      <dgm:spPr/>
      <dgm:t>
        <a:bodyPr/>
        <a:lstStyle/>
        <a:p>
          <a:endParaRPr lang="it-IT"/>
        </a:p>
      </dgm:t>
    </dgm:pt>
    <dgm:pt modelId="{64984F16-7295-4656-86FA-11EC1A7B8681}" type="sibTrans" cxnId="{0780789E-0EDA-4A1A-94B8-723629509D4C}">
      <dgm:prSet/>
      <dgm:spPr/>
      <dgm:t>
        <a:bodyPr/>
        <a:lstStyle/>
        <a:p>
          <a:endParaRPr lang="it-IT"/>
        </a:p>
      </dgm:t>
    </dgm:pt>
    <dgm:pt modelId="{4BAE6703-2BB6-4CFB-872A-FC2175E8A3B1}" type="pres">
      <dgm:prSet presAssocID="{20E3F34A-6549-42FD-84CC-FC6025F42A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FC4E01-4939-4EF3-BC2B-1A3BD3D72228}" type="pres">
      <dgm:prSet presAssocID="{F1D86EE8-CF85-42F0-A227-FE488667B461}" presName="vertOne" presStyleCnt="0"/>
      <dgm:spPr/>
    </dgm:pt>
    <dgm:pt modelId="{A69CD775-4420-4841-A29C-1163EBDB3636}" type="pres">
      <dgm:prSet presAssocID="{F1D86EE8-CF85-42F0-A227-FE488667B461}" presName="txOne" presStyleLbl="node0" presStyleIdx="0" presStyleCnt="1" custLinFactNeighborX="19400" custLinFactNeighborY="67815">
        <dgm:presLayoutVars>
          <dgm:chPref val="3"/>
        </dgm:presLayoutVars>
      </dgm:prSet>
      <dgm:spPr/>
    </dgm:pt>
    <dgm:pt modelId="{39A1C0FD-D652-4D1F-A70A-7AC60FAE01BB}" type="pres">
      <dgm:prSet presAssocID="{F1D86EE8-CF85-42F0-A227-FE488667B461}" presName="parTransOne" presStyleCnt="0"/>
      <dgm:spPr/>
    </dgm:pt>
    <dgm:pt modelId="{DEE98D86-DA01-40FC-A0EC-DBA4EA9972DC}" type="pres">
      <dgm:prSet presAssocID="{F1D86EE8-CF85-42F0-A227-FE488667B461}" presName="horzOne" presStyleCnt="0"/>
      <dgm:spPr/>
    </dgm:pt>
    <dgm:pt modelId="{B4A526B0-5508-44A9-BC02-F953A7A352DF}" type="pres">
      <dgm:prSet presAssocID="{EA40838F-9F34-4916-9BE5-1141BA75711C}" presName="vertTwo" presStyleCnt="0"/>
      <dgm:spPr/>
    </dgm:pt>
    <dgm:pt modelId="{FBFE2111-5700-428D-BE26-CC31046079DA}" type="pres">
      <dgm:prSet presAssocID="{EA40838F-9F34-4916-9BE5-1141BA75711C}" presName="txTwo" presStyleLbl="node2" presStyleIdx="0" presStyleCnt="1">
        <dgm:presLayoutVars>
          <dgm:chPref val="3"/>
        </dgm:presLayoutVars>
      </dgm:prSet>
      <dgm:spPr/>
    </dgm:pt>
    <dgm:pt modelId="{6C8305F5-3E8B-4177-BE35-7DFC220C8CBB}" type="pres">
      <dgm:prSet presAssocID="{EA40838F-9F34-4916-9BE5-1141BA75711C}" presName="horzTwo" presStyleCnt="0"/>
      <dgm:spPr/>
    </dgm:pt>
  </dgm:ptLst>
  <dgm:cxnLst>
    <dgm:cxn modelId="{DBD93B2D-EE48-4FFF-A156-541EA2D99879}" type="presOf" srcId="{F1D86EE8-CF85-42F0-A227-FE488667B461}" destId="{A69CD775-4420-4841-A29C-1163EBDB3636}" srcOrd="0" destOrd="0" presId="urn:microsoft.com/office/officeart/2005/8/layout/hierarchy4"/>
    <dgm:cxn modelId="{82093531-9EBD-4202-9285-BB7706B34CAF}" srcId="{20E3F34A-6549-42FD-84CC-FC6025F42AAA}" destId="{F1D86EE8-CF85-42F0-A227-FE488667B461}" srcOrd="0" destOrd="0" parTransId="{DDC2F98C-2C2B-47D2-8046-9B6299662948}" sibTransId="{F17B7956-C695-4823-A5D4-2392A5B1A115}"/>
    <dgm:cxn modelId="{5C61FF49-2387-456F-9099-206F5B24568C}" type="presOf" srcId="{20E3F34A-6549-42FD-84CC-FC6025F42AAA}" destId="{4BAE6703-2BB6-4CFB-872A-FC2175E8A3B1}" srcOrd="0" destOrd="0" presId="urn:microsoft.com/office/officeart/2005/8/layout/hierarchy4"/>
    <dgm:cxn modelId="{0780789E-0EDA-4A1A-94B8-723629509D4C}" srcId="{F1D86EE8-CF85-42F0-A227-FE488667B461}" destId="{EA40838F-9F34-4916-9BE5-1141BA75711C}" srcOrd="0" destOrd="0" parTransId="{FF0D2D96-20C3-484E-8339-D44820CB58D6}" sibTransId="{64984F16-7295-4656-86FA-11EC1A7B8681}"/>
    <dgm:cxn modelId="{F6488AAD-B1A7-4C62-A58E-491C50978E2B}" type="presOf" srcId="{EA40838F-9F34-4916-9BE5-1141BA75711C}" destId="{FBFE2111-5700-428D-BE26-CC31046079DA}" srcOrd="0" destOrd="0" presId="urn:microsoft.com/office/officeart/2005/8/layout/hierarchy4"/>
    <dgm:cxn modelId="{15148165-A273-4C0C-A140-74CCB38C37F6}" type="presParOf" srcId="{4BAE6703-2BB6-4CFB-872A-FC2175E8A3B1}" destId="{3DFC4E01-4939-4EF3-BC2B-1A3BD3D72228}" srcOrd="0" destOrd="0" presId="urn:microsoft.com/office/officeart/2005/8/layout/hierarchy4"/>
    <dgm:cxn modelId="{1C8FC94D-9880-40D1-8F6A-D4EA7D9D4506}" type="presParOf" srcId="{3DFC4E01-4939-4EF3-BC2B-1A3BD3D72228}" destId="{A69CD775-4420-4841-A29C-1163EBDB3636}" srcOrd="0" destOrd="0" presId="urn:microsoft.com/office/officeart/2005/8/layout/hierarchy4"/>
    <dgm:cxn modelId="{63E4BCCD-975A-4E0C-A8E1-6E93947EF299}" type="presParOf" srcId="{3DFC4E01-4939-4EF3-BC2B-1A3BD3D72228}" destId="{39A1C0FD-D652-4D1F-A70A-7AC60FAE01BB}" srcOrd="1" destOrd="0" presId="urn:microsoft.com/office/officeart/2005/8/layout/hierarchy4"/>
    <dgm:cxn modelId="{E115EEDE-D454-45AF-A04A-86F164BFEFF2}" type="presParOf" srcId="{3DFC4E01-4939-4EF3-BC2B-1A3BD3D72228}" destId="{DEE98D86-DA01-40FC-A0EC-DBA4EA9972DC}" srcOrd="2" destOrd="0" presId="urn:microsoft.com/office/officeart/2005/8/layout/hierarchy4"/>
    <dgm:cxn modelId="{44B55AED-A19B-47D7-B05B-D20E53D57C03}" type="presParOf" srcId="{DEE98D86-DA01-40FC-A0EC-DBA4EA9972DC}" destId="{B4A526B0-5508-44A9-BC02-F953A7A352DF}" srcOrd="0" destOrd="0" presId="urn:microsoft.com/office/officeart/2005/8/layout/hierarchy4"/>
    <dgm:cxn modelId="{413CA495-F0FF-4366-BBB2-93C41CAD5914}" type="presParOf" srcId="{B4A526B0-5508-44A9-BC02-F953A7A352DF}" destId="{FBFE2111-5700-428D-BE26-CC31046079DA}" srcOrd="0" destOrd="0" presId="urn:microsoft.com/office/officeart/2005/8/layout/hierarchy4"/>
    <dgm:cxn modelId="{37824DD1-32ED-43BB-8635-0DE66CDEADCC}" type="presParOf" srcId="{B4A526B0-5508-44A9-BC02-F953A7A352DF}" destId="{6C8305F5-3E8B-4177-BE35-7DFC220C8C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D775-4420-4841-A29C-1163EBDB3636}">
      <dsp:nvSpPr>
        <dsp:cNvPr id="0" name=""/>
        <dsp:cNvSpPr/>
      </dsp:nvSpPr>
      <dsp:spPr>
        <a:xfrm>
          <a:off x="0" y="1281"/>
          <a:ext cx="2502412" cy="70928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2 Green</a:t>
          </a:r>
        </a:p>
      </dsp:txBody>
      <dsp:txXfrm>
        <a:off x="20774" y="22055"/>
        <a:ext cx="2460864" cy="667734"/>
      </dsp:txXfrm>
    </dsp:sp>
    <dsp:sp modelId="{FBFE2111-5700-428D-BE26-CC31046079DA}">
      <dsp:nvSpPr>
        <dsp:cNvPr id="0" name=""/>
        <dsp:cNvSpPr/>
      </dsp:nvSpPr>
      <dsp:spPr>
        <a:xfrm>
          <a:off x="1034" y="776857"/>
          <a:ext cx="648132" cy="7092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2.1 Risk</a:t>
          </a:r>
        </a:p>
      </dsp:txBody>
      <dsp:txXfrm>
        <a:off x="20017" y="795840"/>
        <a:ext cx="610166" cy="671316"/>
      </dsp:txXfrm>
    </dsp:sp>
    <dsp:sp modelId="{6EA7F27F-AD07-45D3-9C5B-64CE4755E516}">
      <dsp:nvSpPr>
        <dsp:cNvPr id="0" name=""/>
        <dsp:cNvSpPr/>
      </dsp:nvSpPr>
      <dsp:spPr>
        <a:xfrm>
          <a:off x="703609" y="776857"/>
          <a:ext cx="1097262" cy="7092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2.2 </a:t>
          </a:r>
          <a:r>
            <a:rPr lang="it-IT" sz="1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Biodiversity</a:t>
          </a:r>
          <a:endParaRPr lang="it-IT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4383" y="797631"/>
        <a:ext cx="1055714" cy="667734"/>
      </dsp:txXfrm>
    </dsp:sp>
    <dsp:sp modelId="{6397D60B-8F8B-4BB3-B316-46ACC8B67EF2}">
      <dsp:nvSpPr>
        <dsp:cNvPr id="0" name=""/>
        <dsp:cNvSpPr/>
      </dsp:nvSpPr>
      <dsp:spPr>
        <a:xfrm>
          <a:off x="1846299" y="777525"/>
          <a:ext cx="648132" cy="7092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2.3 Energy</a:t>
          </a:r>
        </a:p>
      </dsp:txBody>
      <dsp:txXfrm>
        <a:off x="1865282" y="796508"/>
        <a:ext cx="610166" cy="671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D775-4420-4841-A29C-1163EBDB3636}">
      <dsp:nvSpPr>
        <dsp:cNvPr id="0" name=""/>
        <dsp:cNvSpPr/>
      </dsp:nvSpPr>
      <dsp:spPr>
        <a:xfrm>
          <a:off x="1470" y="740"/>
          <a:ext cx="1990085" cy="71581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4 Social</a:t>
          </a:r>
        </a:p>
      </dsp:txBody>
      <dsp:txXfrm>
        <a:off x="22436" y="21706"/>
        <a:ext cx="1948153" cy="673884"/>
      </dsp:txXfrm>
    </dsp:sp>
    <dsp:sp modelId="{FBFE2111-5700-428D-BE26-CC31046079DA}">
      <dsp:nvSpPr>
        <dsp:cNvPr id="0" name=""/>
        <dsp:cNvSpPr/>
      </dsp:nvSpPr>
      <dsp:spPr>
        <a:xfrm>
          <a:off x="735" y="770251"/>
          <a:ext cx="954935" cy="715816"/>
        </a:xfrm>
        <a:prstGeom prst="roundRect">
          <a:avLst>
            <a:gd name="adj" fmla="val 10000"/>
          </a:avLst>
        </a:prstGeom>
        <a:solidFill>
          <a:srgbClr val="C495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4.1  </a:t>
          </a:r>
          <a:r>
            <a:rPr lang="it-IT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Skills</a:t>
          </a:r>
          <a:endParaRPr lang="it-IT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01" y="791217"/>
        <a:ext cx="913003" cy="673884"/>
      </dsp:txXfrm>
    </dsp:sp>
    <dsp:sp modelId="{6EA7F27F-AD07-45D3-9C5B-64CE4755E516}">
      <dsp:nvSpPr>
        <dsp:cNvPr id="0" name=""/>
        <dsp:cNvSpPr/>
      </dsp:nvSpPr>
      <dsp:spPr>
        <a:xfrm>
          <a:off x="1035885" y="770251"/>
          <a:ext cx="954935" cy="715816"/>
        </a:xfrm>
        <a:prstGeom prst="roundRect">
          <a:avLst>
            <a:gd name="adj" fmla="val 10000"/>
          </a:avLst>
        </a:prstGeom>
        <a:solidFill>
          <a:srgbClr val="C495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Inclusive </a:t>
          </a:r>
          <a:r>
            <a:rPr lang="it-IT" sz="1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Tourism</a:t>
          </a:r>
          <a:endParaRPr lang="it-IT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6851" y="791217"/>
        <a:ext cx="913003" cy="673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D775-4420-4841-A29C-1163EBDB3636}">
      <dsp:nvSpPr>
        <dsp:cNvPr id="0" name=""/>
        <dsp:cNvSpPr/>
      </dsp:nvSpPr>
      <dsp:spPr>
        <a:xfrm>
          <a:off x="1344" y="93"/>
          <a:ext cx="1375180" cy="72452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PA 3 </a:t>
          </a:r>
          <a:r>
            <a:rPr lang="it-IT" sz="1800" b="1" kern="1200" dirty="0" err="1"/>
            <a:t>Connected</a:t>
          </a:r>
          <a:r>
            <a:rPr lang="it-IT" sz="1800" b="1" kern="1200" dirty="0"/>
            <a:t> </a:t>
          </a:r>
        </a:p>
      </dsp:txBody>
      <dsp:txXfrm>
        <a:off x="22565" y="21314"/>
        <a:ext cx="1332738" cy="682086"/>
      </dsp:txXfrm>
    </dsp:sp>
    <dsp:sp modelId="{FBFE2111-5700-428D-BE26-CC31046079DA}">
      <dsp:nvSpPr>
        <dsp:cNvPr id="0" name=""/>
        <dsp:cNvSpPr/>
      </dsp:nvSpPr>
      <dsp:spPr>
        <a:xfrm>
          <a:off x="672" y="762186"/>
          <a:ext cx="1375180" cy="72452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3.1 </a:t>
          </a:r>
          <a:r>
            <a:rPr lang="it-IT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Intermodality</a:t>
          </a:r>
          <a:endParaRPr lang="it-IT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93" y="783407"/>
        <a:ext cx="1332738" cy="682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D775-4420-4841-A29C-1163EBDB3636}">
      <dsp:nvSpPr>
        <dsp:cNvPr id="0" name=""/>
        <dsp:cNvSpPr/>
      </dsp:nvSpPr>
      <dsp:spPr>
        <a:xfrm>
          <a:off x="764" y="502"/>
          <a:ext cx="1564086" cy="72162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5 Governance</a:t>
          </a:r>
        </a:p>
      </dsp:txBody>
      <dsp:txXfrm>
        <a:off x="21900" y="21638"/>
        <a:ext cx="1521814" cy="679352"/>
      </dsp:txXfrm>
    </dsp:sp>
    <dsp:sp modelId="{FBFE2111-5700-428D-BE26-CC31046079DA}">
      <dsp:nvSpPr>
        <dsp:cNvPr id="0" name=""/>
        <dsp:cNvSpPr/>
      </dsp:nvSpPr>
      <dsp:spPr>
        <a:xfrm>
          <a:off x="764" y="764680"/>
          <a:ext cx="1564086" cy="721624"/>
        </a:xfrm>
        <a:prstGeom prst="roundRect">
          <a:avLst>
            <a:gd name="adj" fmla="val 10000"/>
          </a:avLst>
        </a:prstGeom>
        <a:solidFill>
          <a:srgbClr val="A9A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5.1 </a:t>
          </a:r>
          <a:r>
            <a:rPr lang="it-IT" sz="1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Administrative</a:t>
          </a:r>
          <a:r>
            <a:rPr lang="it-I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efficiency</a:t>
          </a:r>
          <a:endParaRPr lang="it-IT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00" y="785816"/>
        <a:ext cx="1521814" cy="679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D775-4420-4841-A29C-1163EBDB3636}">
      <dsp:nvSpPr>
        <dsp:cNvPr id="0" name=""/>
        <dsp:cNvSpPr/>
      </dsp:nvSpPr>
      <dsp:spPr>
        <a:xfrm>
          <a:off x="1122" y="21583"/>
          <a:ext cx="1148667" cy="7274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1 Smart</a:t>
          </a:r>
        </a:p>
      </dsp:txBody>
      <dsp:txXfrm>
        <a:off x="22428" y="42889"/>
        <a:ext cx="1106055" cy="684820"/>
      </dsp:txXfrm>
    </dsp:sp>
    <dsp:sp modelId="{FBFE2111-5700-428D-BE26-CC31046079DA}">
      <dsp:nvSpPr>
        <dsp:cNvPr id="0" name=""/>
        <dsp:cNvSpPr/>
      </dsp:nvSpPr>
      <dsp:spPr>
        <a:xfrm>
          <a:off x="561" y="759155"/>
          <a:ext cx="1148667" cy="72743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1.1 </a:t>
          </a:r>
          <a:r>
            <a:rPr lang="it-IT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SMEs</a:t>
          </a:r>
          <a:endParaRPr lang="it-IT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67" y="780461"/>
        <a:ext cx="1106055" cy="684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844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95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44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163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92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925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966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456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946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584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53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48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244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754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278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51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101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490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713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53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87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36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19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42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76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10:30 				Welcome and introduction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Agenzia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Coesione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Territoriale</a:t>
            </a:r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MA/JS Interreg IPA CBC Italy-Albania-Montenegro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11:00				JSC score grid discussion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JSC assessment on project proposals for the targeted call, the JSC shall agree on scores in addition to the technical assessment by JS and NIPs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				Break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14:00				JSC score grid agreed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basis of the previous discussion, the final grid is agreed and signed by the JSC members, to be sent to the JMC</a:t>
            </a:r>
          </a:p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15:00				End of the meeting</a:t>
            </a:r>
          </a:p>
          <a:p>
            <a:endParaRPr lang="en-US" sz="1100" b="0" i="0" u="none" strike="noStrike" cap="none" baseline="0" dirty="0" err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60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81300" y="-75"/>
            <a:ext cx="6362700" cy="515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241225" y="1508759"/>
            <a:ext cx="6509100" cy="2042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ottotitolo 3"/>
          <p:cNvSpPr>
            <a:spLocks noGrp="1"/>
          </p:cNvSpPr>
          <p:nvPr>
            <p:ph type="subTitle" idx="1" hasCustomPrompt="1"/>
          </p:nvPr>
        </p:nvSpPr>
        <p:spPr>
          <a:xfrm>
            <a:off x="2935400" y="2585598"/>
            <a:ext cx="5814900" cy="451800"/>
          </a:xfrm>
        </p:spPr>
        <p:txBody>
          <a:bodyPr/>
          <a:lstStyle>
            <a:lvl1pPr marL="6350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935400" y="2132013"/>
            <a:ext cx="5814900" cy="425010"/>
          </a:xfrm>
        </p:spPr>
        <p:txBody>
          <a:bodyPr anchor="ctr"/>
          <a:lstStyle>
            <a:lvl1pPr marL="6350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400" dirty="0"/>
              <a:t>PRESENTATION SUB-TITLE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2935288" y="3048000"/>
            <a:ext cx="5815012" cy="503238"/>
          </a:xfrm>
        </p:spPr>
        <p:txBody>
          <a:bodyPr/>
          <a:lstStyle>
            <a:lvl1pPr marL="6350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z="1400" dirty="0"/>
              <a:t>Sub-Title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2935288" y="3551238"/>
            <a:ext cx="5815012" cy="411385"/>
          </a:xfrm>
        </p:spPr>
        <p:txBody>
          <a:bodyPr/>
          <a:lstStyle>
            <a:lvl1pPr marL="635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None/>
              <a:tabLst/>
              <a:defRPr sz="1400"/>
            </a:lvl1pPr>
          </a:lstStyle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None/>
              <a:tabLst/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Presented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by</a:t>
            </a:r>
          </a:p>
          <a:p>
            <a:pPr lvl="0"/>
            <a:endParaRPr lang="it-IT" dirty="0"/>
          </a:p>
        </p:txBody>
      </p:sp>
      <p:sp>
        <p:nvSpPr>
          <p:cNvPr id="9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2935400" y="1692716"/>
            <a:ext cx="5814900" cy="425010"/>
          </a:xfrm>
        </p:spPr>
        <p:txBody>
          <a:bodyPr anchor="ctr"/>
          <a:lstStyle>
            <a:lvl1pPr marL="6350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400" dirty="0"/>
              <a:t>PRESENTATION TITLE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589" y="459781"/>
            <a:ext cx="2831649" cy="514845"/>
          </a:xfrm>
          <a:prstGeom prst="rect">
            <a:avLst/>
          </a:prstGeom>
        </p:spPr>
      </p:pic>
      <p:pic>
        <p:nvPicPr>
          <p:cNvPr id="13" name="Immagine 12" descr="logo Repubblica italiana2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496" y="567227"/>
            <a:ext cx="28575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logo Albania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551" y="571037"/>
            <a:ext cx="283210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GRB-Crne-Gore---doradjeni---sirina-260---72-DPI-(OTPIMIZOVAN-ZA-WEB)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066" y="549669"/>
            <a:ext cx="294481" cy="33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00" y="4593239"/>
            <a:ext cx="571100" cy="328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1_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71100" y="-75"/>
            <a:ext cx="7872900" cy="515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8750300" y="4664879"/>
            <a:ext cx="393600" cy="393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547813" y="1347788"/>
            <a:ext cx="3525045" cy="3170164"/>
          </a:xfrm>
          <a:prstGeom prst="rect">
            <a:avLst/>
          </a:prstGeom>
        </p:spPr>
        <p:txBody>
          <a:bodyPr spcFirstLastPara="1" wrap="square" lIns="72000" tIns="91425" rIns="91425" bIns="91425" anchor="t" anchorCtr="0"/>
          <a:lstStyle>
            <a:lvl1pPr marL="88900" lvl="0" indent="0">
              <a:spcBef>
                <a:spcPts val="600"/>
              </a:spcBef>
              <a:spcAft>
                <a:spcPts val="0"/>
              </a:spcAft>
              <a:buSzPts val="2200"/>
              <a:buNone/>
              <a:defRPr sz="14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268071" y="1347788"/>
            <a:ext cx="3482129" cy="3152230"/>
          </a:xfrm>
          <a:prstGeom prst="rect">
            <a:avLst/>
          </a:prstGeom>
        </p:spPr>
        <p:txBody>
          <a:bodyPr spcFirstLastPara="1" wrap="square" lIns="72000" tIns="91425" rIns="91425" bIns="91425" anchor="t" anchorCtr="0"/>
          <a:lstStyle>
            <a:lvl1pPr marL="88900" lvl="0" indent="0">
              <a:spcBef>
                <a:spcPts val="600"/>
              </a:spcBef>
              <a:spcAft>
                <a:spcPts val="0"/>
              </a:spcAft>
              <a:buSzPts val="2200"/>
              <a:buNone/>
              <a:defRPr sz="14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49" name="Shape 49"/>
          <p:cNvSpPr/>
          <p:nvPr userDrawn="1"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24"/>
          <p:cNvSpPr txBox="1">
            <a:spLocks noGrp="1"/>
          </p:cNvSpPr>
          <p:nvPr>
            <p:ph type="sldNum" idx="12"/>
          </p:nvPr>
        </p:nvSpPr>
        <p:spPr>
          <a:xfrm>
            <a:off x="8750400" y="4664979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1E4C9C8-C83C-3BAF-CC27-831925D10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56" y="4500018"/>
            <a:ext cx="2323780" cy="5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9" userDrawn="1">
          <p15:clr>
            <a:srgbClr val="FBAE40"/>
          </p15:clr>
        </p15:guide>
        <p15:guide id="2" pos="9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71100" y="-75"/>
            <a:ext cx="7872900" cy="515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72000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8750300" y="4519405"/>
            <a:ext cx="393600" cy="393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547813" y="1347787"/>
            <a:ext cx="3482129" cy="2080472"/>
          </a:xfrm>
          <a:prstGeom prst="rect">
            <a:avLst/>
          </a:prstGeom>
        </p:spPr>
        <p:txBody>
          <a:bodyPr spcFirstLastPara="1" wrap="square" lIns="72000" tIns="91425" rIns="91425" bIns="91425" anchor="t" anchorCtr="0"/>
          <a:lstStyle>
            <a:lvl1pPr marL="88900" lvl="0" indent="0">
              <a:spcBef>
                <a:spcPts val="600"/>
              </a:spcBef>
              <a:spcAft>
                <a:spcPts val="0"/>
              </a:spcAft>
              <a:buSzPts val="2200"/>
              <a:buNone/>
              <a:defRPr sz="14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268071" y="1347788"/>
            <a:ext cx="3482228" cy="208468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88900" lvl="0" indent="0">
              <a:spcBef>
                <a:spcPts val="600"/>
              </a:spcBef>
              <a:spcAft>
                <a:spcPts val="0"/>
              </a:spcAft>
              <a:buSzPts val="2200"/>
              <a:buNone/>
              <a:defRPr sz="14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49" name="Shape 4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47"/>
          <p:cNvSpPr txBox="1">
            <a:spLocks noGrp="1"/>
          </p:cNvSpPr>
          <p:nvPr>
            <p:ph type="body" idx="13"/>
          </p:nvPr>
        </p:nvSpPr>
        <p:spPr>
          <a:xfrm>
            <a:off x="1547813" y="3618811"/>
            <a:ext cx="7202486" cy="700650"/>
          </a:xfrm>
          <a:prstGeom prst="rect">
            <a:avLst/>
          </a:prstGeom>
        </p:spPr>
        <p:txBody>
          <a:bodyPr spcFirstLastPara="1" wrap="square" lIns="72000" tIns="91425" rIns="91425" bIns="91425" anchor="t" anchorCtr="0"/>
          <a:lstStyle>
            <a:lvl1pPr marL="88900" lvl="0" indent="0">
              <a:spcBef>
                <a:spcPts val="600"/>
              </a:spcBef>
              <a:spcAft>
                <a:spcPts val="0"/>
              </a:spcAft>
              <a:buSzPts val="2200"/>
              <a:buNone/>
              <a:defRPr sz="14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12" name="Shape 24"/>
          <p:cNvSpPr txBox="1">
            <a:spLocks noGrp="1"/>
          </p:cNvSpPr>
          <p:nvPr>
            <p:ph type="sldNum" idx="12"/>
          </p:nvPr>
        </p:nvSpPr>
        <p:spPr>
          <a:xfrm>
            <a:off x="8750400" y="451950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357C04E-1CB6-FA58-DBFC-6D749A1A2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56" y="4500018"/>
            <a:ext cx="2323780" cy="5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1"/>
          <p:cNvSpPr/>
          <p:nvPr userDrawn="1"/>
        </p:nvSpPr>
        <p:spPr>
          <a:xfrm>
            <a:off x="1271100" y="0"/>
            <a:ext cx="7872900" cy="515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53"/>
          <p:cNvSpPr/>
          <p:nvPr userDrawn="1"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54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" name="Shape 58"/>
          <p:cNvSpPr txBox="1">
            <a:spLocks/>
          </p:cNvSpPr>
          <p:nvPr userDrawn="1"/>
        </p:nvSpPr>
        <p:spPr>
          <a:xfrm>
            <a:off x="8750400" y="4519505"/>
            <a:ext cx="393600" cy="393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hape 59"/>
          <p:cNvSpPr/>
          <p:nvPr userDrawn="1"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55"/>
          <p:cNvSpPr txBox="1">
            <a:spLocks noGrp="1"/>
          </p:cNvSpPr>
          <p:nvPr>
            <p:ph type="body" idx="1"/>
          </p:nvPr>
        </p:nvSpPr>
        <p:spPr>
          <a:xfrm>
            <a:off x="1547813" y="1347788"/>
            <a:ext cx="2317500" cy="1524600"/>
          </a:xfrm>
          <a:prstGeom prst="rect">
            <a:avLst/>
          </a:prstGeom>
        </p:spPr>
        <p:txBody>
          <a:bodyPr spcFirstLastPara="1" wrap="square" lIns="36000" tIns="91425" rIns="91425" bIns="91425" anchor="t" anchorCtr="0"/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25" name="Shape 55"/>
          <p:cNvSpPr txBox="1">
            <a:spLocks noGrp="1"/>
          </p:cNvSpPr>
          <p:nvPr>
            <p:ph type="body" idx="16"/>
          </p:nvPr>
        </p:nvSpPr>
        <p:spPr>
          <a:xfrm>
            <a:off x="1547813" y="2998675"/>
            <a:ext cx="2317500" cy="1524600"/>
          </a:xfrm>
          <a:prstGeom prst="rect">
            <a:avLst/>
          </a:prstGeom>
        </p:spPr>
        <p:txBody>
          <a:bodyPr spcFirstLastPara="1" wrap="square" lIns="36000" tIns="91425" rIns="91425" bIns="91425" anchor="t" anchorCtr="0"/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26" name="Shape 55"/>
          <p:cNvSpPr txBox="1">
            <a:spLocks noGrp="1"/>
          </p:cNvSpPr>
          <p:nvPr>
            <p:ph type="body" idx="17"/>
          </p:nvPr>
        </p:nvSpPr>
        <p:spPr>
          <a:xfrm>
            <a:off x="3990344" y="1347788"/>
            <a:ext cx="2317500" cy="1524600"/>
          </a:xfrm>
          <a:prstGeom prst="rect">
            <a:avLst/>
          </a:prstGeom>
        </p:spPr>
        <p:txBody>
          <a:bodyPr spcFirstLastPara="1" wrap="square" lIns="36000" tIns="91425" rIns="91425" bIns="91425" anchor="t" anchorCtr="0"/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27" name="Shape 55"/>
          <p:cNvSpPr txBox="1">
            <a:spLocks noGrp="1"/>
          </p:cNvSpPr>
          <p:nvPr>
            <p:ph type="body" idx="18"/>
          </p:nvPr>
        </p:nvSpPr>
        <p:spPr>
          <a:xfrm>
            <a:off x="3984898" y="2998675"/>
            <a:ext cx="2317500" cy="1524600"/>
          </a:xfrm>
          <a:prstGeom prst="rect">
            <a:avLst/>
          </a:prstGeom>
        </p:spPr>
        <p:txBody>
          <a:bodyPr spcFirstLastPara="1" wrap="square" lIns="36000" tIns="91425" rIns="91425" bIns="91425" anchor="t" anchorCtr="0"/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28" name="Shape 55"/>
          <p:cNvSpPr txBox="1">
            <a:spLocks noGrp="1"/>
          </p:cNvSpPr>
          <p:nvPr>
            <p:ph type="body" idx="19"/>
          </p:nvPr>
        </p:nvSpPr>
        <p:spPr>
          <a:xfrm>
            <a:off x="6432875" y="1347788"/>
            <a:ext cx="2317500" cy="1524600"/>
          </a:xfrm>
          <a:prstGeom prst="rect">
            <a:avLst/>
          </a:prstGeom>
        </p:spPr>
        <p:txBody>
          <a:bodyPr spcFirstLastPara="1" wrap="square" lIns="36000" tIns="91425" rIns="91425" bIns="91425" anchor="t" anchorCtr="0"/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29" name="Shape 55"/>
          <p:cNvSpPr txBox="1">
            <a:spLocks noGrp="1"/>
          </p:cNvSpPr>
          <p:nvPr>
            <p:ph type="body" idx="20"/>
          </p:nvPr>
        </p:nvSpPr>
        <p:spPr>
          <a:xfrm>
            <a:off x="6436221" y="2994705"/>
            <a:ext cx="2317500" cy="1524600"/>
          </a:xfrm>
          <a:prstGeom prst="rect">
            <a:avLst/>
          </a:prstGeom>
        </p:spPr>
        <p:txBody>
          <a:bodyPr spcFirstLastPara="1" wrap="square" lIns="36000" tIns="91425" rIns="91425" bIns="91425" anchor="t" anchorCtr="0"/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6E6379E-A3FF-4166-B928-2A44DEB45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56" y="4500018"/>
            <a:ext cx="2323780" cy="5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/>
          <p:cNvSpPr/>
          <p:nvPr userDrawn="1"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81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271100" y="-75"/>
            <a:ext cx="7872900" cy="5151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8750300" y="4633706"/>
            <a:ext cx="393600" cy="393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47813" y="1347788"/>
            <a:ext cx="7193969" cy="3170164"/>
          </a:xfrm>
          <a:prstGeom prst="rect">
            <a:avLst/>
          </a:prstGeom>
        </p:spPr>
        <p:txBody>
          <a:bodyPr spcFirstLastPara="1" wrap="square" lIns="90000" tIns="91425" rIns="91425" bIns="91425" anchor="t" anchorCtr="0"/>
          <a:lstStyle>
            <a:lvl1pPr marL="63500" lvl="0" indent="0">
              <a:spcBef>
                <a:spcPts val="600"/>
              </a:spcBef>
              <a:spcAft>
                <a:spcPts val="0"/>
              </a:spcAft>
              <a:buSzPts val="2600"/>
              <a:buNone/>
              <a:defRPr sz="14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 dirty="0"/>
          </a:p>
        </p:txBody>
      </p:sp>
      <p:sp>
        <p:nvSpPr>
          <p:cNvPr id="32" name="Shape 32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24"/>
          <p:cNvSpPr txBox="1">
            <a:spLocks noGrp="1"/>
          </p:cNvSpPr>
          <p:nvPr>
            <p:ph type="sldNum" idx="12"/>
          </p:nvPr>
        </p:nvSpPr>
        <p:spPr>
          <a:xfrm>
            <a:off x="8750400" y="4633806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D9FA3D-DF4E-2AAC-CB2A-3E64104C0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56" y="4500018"/>
            <a:ext cx="2323780" cy="5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1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9">
          <p15:clr>
            <a:srgbClr val="FBAE40"/>
          </p15:clr>
        </p15:guide>
        <p15:guide id="2" pos="97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71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	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2935400" y="2455020"/>
            <a:ext cx="5814900" cy="425010"/>
          </a:xfrm>
        </p:spPr>
        <p:txBody>
          <a:bodyPr/>
          <a:lstStyle/>
          <a:p>
            <a:r>
              <a:rPr lang="en-US" sz="12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Young people space in Interreg IPA </a:t>
            </a:r>
            <a:r>
              <a:rPr lang="en-US" sz="12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2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EUSAIR</a:t>
            </a:r>
            <a:endParaRPr lang="it-IT" sz="1200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2935288" y="2936020"/>
            <a:ext cx="5815012" cy="503238"/>
          </a:xfrm>
        </p:spPr>
        <p:txBody>
          <a:bodyPr/>
          <a:lstStyle/>
          <a:p>
            <a:r>
              <a:rPr lang="it-IT" sz="2000" b="1" dirty="0"/>
              <a:t>Podgorica</a:t>
            </a:r>
            <a:r>
              <a:rPr lang="sr-Latn-ME" sz="2000" b="1" dirty="0"/>
              <a:t>, 3 </a:t>
            </a:r>
            <a:r>
              <a:rPr lang="sr-Latn-ME" sz="2000" b="1" dirty="0" err="1"/>
              <a:t>March</a:t>
            </a:r>
            <a:r>
              <a:rPr lang="sr-Latn-ME" sz="2000" b="1" dirty="0"/>
              <a:t> 2023</a:t>
            </a:r>
            <a:endParaRPr lang="it-IT" sz="2000" b="1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1800" dirty="0"/>
              <a:t>Sla</a:t>
            </a:r>
            <a:r>
              <a:rPr lang="sr-Latn-ME" sz="1800" dirty="0"/>
              <a:t>đana Pešić</a:t>
            </a:r>
          </a:p>
          <a:p>
            <a:r>
              <a:rPr lang="sr-Latn-ME" sz="1800" dirty="0" err="1"/>
              <a:t>National</a:t>
            </a:r>
            <a:r>
              <a:rPr lang="sr-Latn-ME" sz="1800" dirty="0"/>
              <a:t> </a:t>
            </a:r>
            <a:r>
              <a:rPr lang="sr-Latn-ME" sz="1800" dirty="0" err="1"/>
              <a:t>Contact</a:t>
            </a:r>
            <a:r>
              <a:rPr lang="sr-Latn-ME" sz="1800" dirty="0"/>
              <a:t> </a:t>
            </a:r>
            <a:r>
              <a:rPr lang="sr-Latn-ME" sz="1800" dirty="0" err="1"/>
              <a:t>Point</a:t>
            </a:r>
            <a:endParaRPr lang="it-IT" sz="1800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Interreg IPA South </a:t>
            </a:r>
            <a:r>
              <a:rPr lang="it-IT" dirty="0" err="1"/>
              <a:t>Adriatic</a:t>
            </a:r>
            <a:r>
              <a:rPr lang="it-IT" dirty="0"/>
              <a:t> </a:t>
            </a:r>
            <a:r>
              <a:rPr lang="sr-Latn-ME" dirty="0" err="1"/>
              <a:t>Programme</a:t>
            </a:r>
            <a:endParaRPr lang="it-IT" dirty="0"/>
          </a:p>
          <a:p>
            <a:r>
              <a:rPr lang="it-IT" dirty="0"/>
              <a:t>(</a:t>
            </a:r>
            <a:r>
              <a:rPr lang="it-IT" dirty="0" err="1"/>
              <a:t>Italy</a:t>
            </a:r>
            <a:r>
              <a:rPr lang="it-IT" dirty="0"/>
              <a:t>-Albania-Montenegro 2021-2027)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00" y="4593239"/>
            <a:ext cx="571100" cy="3281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56F1D39-EBF3-43A5-A543-683C1938F8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266" y="295820"/>
            <a:ext cx="3004162" cy="7662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1 – SMARTER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36171" y="1376388"/>
            <a:ext cx="8207829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1.1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SMEs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ACTIONS FOCUSED ON </a:t>
            </a:r>
            <a:r>
              <a:rPr lang="en-US" sz="2200" u="sng" dirty="0">
                <a:latin typeface="Barlow" panose="00000500000000000000" pitchFamily="2" charset="0"/>
                <a:cs typeface="Calibri" pitchFamily="34" charset="0"/>
              </a:rPr>
              <a:t>framework conditions 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    for competitiveness of SMEs incl. MSMEs, e.g.: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green tourism, cultural / creative SMEs (e.g. joint artistic productions), health-care (e-health), </a:t>
            </a: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agro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-food, blue economy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u="sng" dirty="0">
                <a:latin typeface="Barlow" panose="00000500000000000000" pitchFamily="2" charset="0"/>
                <a:cs typeface="Calibri" pitchFamily="34" charset="0"/>
              </a:rPr>
              <a:t>R&amp;D actions, start-ups, S3 strategies, business advice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border-crossing procedures, trademarks, patents, cyber-security, fight against counterfeiting, adoption of EU rules for SMEs, </a:t>
            </a: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digitalisation</a:t>
            </a:r>
            <a:endParaRPr lang="en-US" sz="2000" dirty="0">
              <a:latin typeface="Barlow" panose="00000500000000000000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6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2 – GREENER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2752253" y="2191506"/>
            <a:ext cx="5948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buClr>
                <a:schemeClr val="accent5">
                  <a:lumMod val="50000"/>
                </a:schemeClr>
              </a:buClr>
            </a:pP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S.O. 2.1 - Promoting climate change adaptation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risk prevention </a:t>
            </a: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and disaster resilience with joint cross-border actions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BC5555-DE3E-EB81-8C93-15686F4C31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355" y="1983293"/>
            <a:ext cx="1634125" cy="16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4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2 – GREENER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36170" y="1213434"/>
            <a:ext cx="7972439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8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100" dirty="0">
                <a:latin typeface="Barlow" panose="00000500000000000000" pitchFamily="2" charset="0"/>
                <a:cs typeface="Calibri" pitchFamily="34" charset="0"/>
              </a:rPr>
              <a:t>S.O. 2.1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Risks</a:t>
            </a:r>
            <a:r>
              <a:rPr lang="en-US" sz="2100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100" dirty="0">
                <a:latin typeface="Barlow" panose="00000500000000000000" pitchFamily="2" charset="0"/>
                <a:cs typeface="Calibri" pitchFamily="34" charset="0"/>
              </a:rPr>
              <a:t>ACTIONS FOCUSED ON risk management, e.g.: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natural risks (floods, droughts, landslide, earthquakes, wildfires, coastal erosion, human/animal/vegetal pandemics, etc.),               + artificial risks (oil spills, maritime disasters, etc.)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measures targeting specific groups e.g. touristic, cultural industries, etc. or risks at border-crossings, adoption of EU rules on risk management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digitalisation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 in risk management e.g. for monitoring &amp; planning coastal / maritime environment</a:t>
            </a:r>
          </a:p>
        </p:txBody>
      </p:sp>
    </p:spTree>
    <p:extLst>
      <p:ext uri="{BB962C8B-B14F-4D97-AF65-F5344CB8AC3E}">
        <p14:creationId xmlns:p14="http://schemas.microsoft.com/office/powerpoint/2010/main" val="102702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2 – GREENER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2725093" y="2024403"/>
            <a:ext cx="5984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S.O. 2.2 - Enhancing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biodiversity</a:t>
            </a: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, green infrastructure in the urban environment, and reducing pollution with joint cross-border actions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0A541F-D38D-38BF-4994-E13AF09323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355" y="1923656"/>
            <a:ext cx="1634125" cy="16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0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2 – GREENER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18065" y="1222487"/>
            <a:ext cx="8207829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8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2.2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Biodiversity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 ACTIONS FOCUSED ON biodiversity / reducing pollution, e.g.: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protection of natural habitats, reducing pollution, promotion of recycling waste &amp; sewage water, while preserving biodiversity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management of natural / cultural heritage for green tourism,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water resources / landscapes, incl. actions for adopting ICZM          &amp; Maritime Spatial Planning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adoption of EU rules incl. green deal / </a:t>
            </a: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digitalisation</a:t>
            </a:r>
            <a:endParaRPr lang="en-US" sz="2000" dirty="0">
              <a:latin typeface="Barlow" panose="00000500000000000000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2 – GREENER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2743200" y="2379569"/>
            <a:ext cx="5676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1200"/>
              </a:spcBef>
              <a:buClr>
                <a:schemeClr val="accent5">
                  <a:lumMod val="50000"/>
                </a:schemeClr>
              </a:buClr>
            </a:pP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S.O. 2.3 - Promoting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energy efficiency </a:t>
            </a: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with joint cross-border actions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DAAB6B-26D1-4859-47AB-FE33B58CCB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355" y="2152260"/>
            <a:ext cx="1634125" cy="16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2 – GREENER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09012" y="1213434"/>
            <a:ext cx="8207829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8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2.3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Energy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 ACTIONS FOCUSED ON energy efficiency, e.g.: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awareness-raising on CO2 emissions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energy efficiency measures targeting specific sectors                    (e.g. culture/tourism, construction, public buildings, etc.)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security of cross-border energy networks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digital tools / processes for energy efficiency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integrated energy efficiency plans within RES strategies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adoption of EU rules on energy</a:t>
            </a:r>
          </a:p>
        </p:txBody>
      </p:sp>
    </p:spTree>
    <p:extLst>
      <p:ext uri="{BB962C8B-B14F-4D97-AF65-F5344CB8AC3E}">
        <p14:creationId xmlns:p14="http://schemas.microsoft.com/office/powerpoint/2010/main" val="323136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3 – MORE CONNECTED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2788467" y="1846539"/>
            <a:ext cx="6201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S.O. 3.1 - Developing sustainable, climate resilient, intelligent and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intermodal</a:t>
            </a: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 national, regional and local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mobility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,</a:t>
            </a: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 including improved access to TEN-T       and cross-border mobility, through joint  cross-border actions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1DC07F-BE30-8721-5EB0-F6FAA03BA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541" y="1975852"/>
            <a:ext cx="1680365" cy="16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0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3 – MORE CONNECTED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32434" y="1214213"/>
            <a:ext cx="7836637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8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3.1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Intermodality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ACTIONS FOCUSED ON sustainable intermodal connectivity, e.g.: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maritime, air, rail / road sustainable transports, soft mobility, multimodal transport links, e.g. targeted to tourism,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ports security/ security at border-crossing &amp; customs, adopting EU rules on transports / </a:t>
            </a: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digitalisation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accessibility of peripheral, areas / urban-coastal areas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top-down projects of strategic importance</a:t>
            </a:r>
          </a:p>
        </p:txBody>
      </p:sp>
    </p:spTree>
    <p:extLst>
      <p:ext uri="{BB962C8B-B14F-4D97-AF65-F5344CB8AC3E}">
        <p14:creationId xmlns:p14="http://schemas.microsoft.com/office/powerpoint/2010/main" val="138207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4 – MORE SOCIAL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2761307" y="1882751"/>
            <a:ext cx="5703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S.O. 4.1 - Improving access to inclusive and quality services in education,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training</a:t>
            </a: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 and lifelong learning through cross-border actions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E31A4E-A88D-4E0F-513A-FCA7EC9E1B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054" y="1791532"/>
            <a:ext cx="1752098" cy="17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err="1"/>
              <a:t>Youth</a:t>
            </a:r>
            <a:r>
              <a:rPr lang="sr-Latn-ME" dirty="0"/>
              <a:t> </a:t>
            </a:r>
            <a:r>
              <a:rPr lang="sr-Latn-ME" dirty="0" err="1"/>
              <a:t>projects</a:t>
            </a:r>
            <a:r>
              <a:rPr lang="sr-Latn-ME" dirty="0"/>
              <a:t> 2014-2020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1469571" y="1392574"/>
            <a:ext cx="7230809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E</a:t>
            </a:r>
            <a:r>
              <a:rPr lang="en-GB" sz="1800" b="1" dirty="0" err="1">
                <a:latin typeface="Barlow" panose="00000500000000000000" pitchFamily="2" charset="0"/>
                <a:cs typeface="Calibri" pitchFamily="34" charset="0"/>
              </a:rPr>
              <a:t>ncoding</a:t>
            </a:r>
            <a:r>
              <a:rPr lang="en-GB" sz="1800" b="1" dirty="0">
                <a:latin typeface="Barlow" panose="00000500000000000000" pitchFamily="2" charset="0"/>
                <a:cs typeface="Calibri" pitchFamily="34" charset="0"/>
              </a:rPr>
              <a:t> and Analysing Popular music </a:t>
            </a: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(</a:t>
            </a:r>
            <a:r>
              <a:rPr lang="sr-Latn-ME" sz="1800" b="1" dirty="0" err="1">
                <a:latin typeface="Barlow" panose="00000500000000000000" pitchFamily="2" charset="0"/>
                <a:cs typeface="Calibri" pitchFamily="34" charset="0"/>
              </a:rPr>
              <a:t>EArPieCe</a:t>
            </a: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) 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–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value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721,820.00€ (01/07/2020-30/09/2022)</a:t>
            </a: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Priority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Axis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: </a:t>
            </a:r>
            <a:r>
              <a:rPr lang="en-GB" sz="1800" dirty="0">
                <a:latin typeface="Barlow" panose="00000500000000000000" pitchFamily="2" charset="0"/>
                <a:cs typeface="Calibri" pitchFamily="34" charset="0"/>
              </a:rPr>
              <a:t>2.2 Increase the cooperation of the relevant key actors of the area for the delivery of innovative cultural and creative products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LP: </a:t>
            </a:r>
            <a:r>
              <a:rPr lang="en-US" sz="1800" dirty="0">
                <a:latin typeface="Barlow" panose="00000500000000000000" pitchFamily="2" charset="0"/>
                <a:cs typeface="Calibri" pitchFamily="34" charset="0"/>
              </a:rPr>
              <a:t>DHITECH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Italy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, MNE: </a:t>
            </a:r>
            <a:r>
              <a:rPr lang="en-US" sz="1800" dirty="0">
                <a:latin typeface="Barlow" panose="00000500000000000000" pitchFamily="2" charset="0"/>
                <a:cs typeface="Calibri" pitchFamily="34" charset="0"/>
              </a:rPr>
              <a:t>Association of young artists</a:t>
            </a:r>
            <a:endParaRPr lang="sr-Latn-ME" sz="1800" dirty="0">
              <a:latin typeface="Barlow" panose="00000500000000000000" pitchFamily="2" charset="0"/>
              <a:cs typeface="Calibri" pitchFamily="34" charset="0"/>
            </a:endParaRPr>
          </a:p>
          <a:p>
            <a:pPr marL="90487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sr-Latn-ME" sz="1800" dirty="0">
              <a:latin typeface="Barlow" panose="00000500000000000000" pitchFamily="2" charset="0"/>
              <a:cs typeface="Calibri" pitchFamily="34" charset="0"/>
            </a:endParaRP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Results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:</a:t>
            </a: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Cross-border artistic production</a:t>
            </a:r>
            <a:r>
              <a:rPr lang="sr-Latn-ME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sr-Latn-ME" sz="1200" b="0" i="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created</a:t>
            </a:r>
            <a:r>
              <a:rPr lang="en-GB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;</a:t>
            </a:r>
            <a:endParaRPr lang="sr-Latn-ME" sz="1200" b="0" i="0" dirty="0">
              <a:solidFill>
                <a:schemeClr val="tx1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ME" sz="1200" dirty="0">
                <a:solidFill>
                  <a:schemeClr val="tx1"/>
                </a:solidFill>
                <a:latin typeface="Barlow" panose="00000500000000000000" pitchFamily="2" charset="0"/>
              </a:rPr>
              <a:t>N</a:t>
            </a:r>
            <a:r>
              <a:rPr lang="en-GB" sz="1200" b="0" i="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ew</a:t>
            </a:r>
            <a:r>
              <a:rPr lang="en-GB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quality music content</a:t>
            </a:r>
            <a:r>
              <a:rPr lang="sr-Latn-ME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sr-Latn-ME" sz="1200" b="0" i="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created</a:t>
            </a:r>
            <a:r>
              <a:rPr lang="en-GB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;</a:t>
            </a:r>
            <a:endParaRPr lang="sr-Latn-ME" sz="1200" b="0" i="0" dirty="0">
              <a:solidFill>
                <a:schemeClr val="tx1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ME" sz="1200" dirty="0">
                <a:solidFill>
                  <a:schemeClr val="tx1"/>
                </a:solidFill>
                <a:latin typeface="Barlow" panose="00000500000000000000" pitchFamily="2" charset="0"/>
              </a:rPr>
              <a:t>N</a:t>
            </a:r>
            <a:r>
              <a:rPr lang="en-GB" sz="1200" b="0" i="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euroscientific</a:t>
            </a:r>
            <a:r>
              <a:rPr lang="en-GB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analysis of the influence of music on human emotions</a:t>
            </a:r>
            <a:r>
              <a:rPr lang="sr-Latn-ME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sr-Latn-ME" sz="1200" b="0" i="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developed</a:t>
            </a:r>
            <a:r>
              <a:rPr lang="en-GB" sz="1200" b="0" i="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.</a:t>
            </a:r>
            <a:endParaRPr lang="en-US" sz="12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5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4 – MORE SOCIAL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18065" y="1218553"/>
            <a:ext cx="7977241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8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4.1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Skills</a:t>
            </a:r>
            <a:r>
              <a:rPr lang="en-US" sz="2200" b="1" dirty="0">
                <a:solidFill>
                  <a:srgbClr val="C00000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ACTIONS FOCUSED ON inclusive training, e.g.: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u="sng" dirty="0">
                <a:latin typeface="Barlow" panose="00000500000000000000" pitchFamily="2" charset="0"/>
                <a:cs typeface="Calibri" pitchFamily="34" charset="0"/>
              </a:rPr>
              <a:t>professional trainings or capacity building 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e.g. in touristic, cultural / creative sectors,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u="sng" dirty="0">
                <a:latin typeface="Barlow" panose="00000500000000000000" pitchFamily="2" charset="0"/>
                <a:cs typeface="Calibri" pitchFamily="34" charset="0"/>
              </a:rPr>
              <a:t>professional / entrepreneurial / digital skills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u="sng" dirty="0">
                <a:latin typeface="Barlow" panose="00000500000000000000" pitchFamily="2" charset="0"/>
                <a:cs typeface="Calibri" pitchFamily="34" charset="0"/>
              </a:rPr>
              <a:t>inclusion of vulnerable social groups 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(incl. unemployed, migrants, NEETs, etc.)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efficiency of </a:t>
            </a:r>
            <a:r>
              <a:rPr lang="en-US" sz="2000" u="sng" dirty="0">
                <a:latin typeface="Barlow" panose="00000500000000000000" pitchFamily="2" charset="0"/>
                <a:cs typeface="Calibri" pitchFamily="34" charset="0"/>
              </a:rPr>
              <a:t>cross-border </a:t>
            </a:r>
            <a:r>
              <a:rPr lang="en-US" sz="2000" u="sng" dirty="0" err="1">
                <a:latin typeface="Barlow" panose="00000500000000000000" pitchFamily="2" charset="0"/>
                <a:cs typeface="Calibri" pitchFamily="34" charset="0"/>
              </a:rPr>
              <a:t>labour</a:t>
            </a:r>
            <a:r>
              <a:rPr lang="en-US" sz="2000" u="sng" dirty="0">
                <a:latin typeface="Barlow" panose="00000500000000000000" pitchFamily="2" charset="0"/>
                <a:cs typeface="Calibri" pitchFamily="34" charset="0"/>
              </a:rPr>
              <a:t> markets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, recognition of professional qualification / adoption of EU rules on welfare, </a:t>
            </a: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labour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, qualification</a:t>
            </a:r>
          </a:p>
        </p:txBody>
      </p:sp>
    </p:spTree>
    <p:extLst>
      <p:ext uri="{BB962C8B-B14F-4D97-AF65-F5344CB8AC3E}">
        <p14:creationId xmlns:p14="http://schemas.microsoft.com/office/powerpoint/2010/main" val="333616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4 – MORE SOCIAL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2770360" y="1865592"/>
            <a:ext cx="5821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600"/>
              </a:spcBef>
              <a:buClr>
                <a:schemeClr val="accent5">
                  <a:lumMod val="50000"/>
                </a:schemeClr>
              </a:buClr>
            </a:pP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S.O. 4.2 - Enhancing the role of culture and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tourism</a:t>
            </a: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 in economic developmen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t,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social inclusion </a:t>
            </a: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and social innovation, through cross-border actions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F50304-B648-238C-DF34-65EF619D0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054" y="1791532"/>
            <a:ext cx="1752098" cy="17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2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4 – MORE SOCIAL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27118" y="1209500"/>
            <a:ext cx="8207829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8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4.2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Inclusive tourism</a:t>
            </a:r>
            <a:r>
              <a:rPr lang="en-US" sz="2200" b="1" dirty="0">
                <a:solidFill>
                  <a:srgbClr val="C00000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ACTIONS FOCUSED ON e.g.: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making tourism / culture more social and more economically resilient, primarily targeting vulnerable social groups / local communities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management of cultural / natural assets sustainable, more diversified, </a:t>
            </a: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valorised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, e.g.</a:t>
            </a:r>
            <a:r>
              <a:rPr lang="sr-Latn-ME" sz="2000" dirty="0">
                <a:latin typeface="Barlow" panose="00000500000000000000" pitchFamily="2" charset="0"/>
                <a:cs typeface="Calibri" pitchFamily="34" charset="0"/>
              </a:rPr>
              <a:t>,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 through cultural routes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digitalisation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, capacity building, services &amp; new opportunities       for vulnerable groups, adoption of EU rules</a:t>
            </a:r>
          </a:p>
        </p:txBody>
      </p:sp>
    </p:spTree>
    <p:extLst>
      <p:ext uri="{BB962C8B-B14F-4D97-AF65-F5344CB8AC3E}">
        <p14:creationId xmlns:p14="http://schemas.microsoft.com/office/powerpoint/2010/main" val="252017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4 – GOVERNANCE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2797520" y="1805526"/>
            <a:ext cx="60929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5.1 - Enhancing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efficient public administration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 by promoting legal and administrative cooperation and cooperation between citizens and institutions, in particular, with a view to solving legal and other obstacles in border regions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2FE2C6-F7F4-1C1E-1F2F-7BB7062DE8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46" y="2180076"/>
            <a:ext cx="1617607" cy="16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8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5 – GOVERNANCE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27118" y="1222961"/>
            <a:ext cx="8207829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8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5.1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Governance 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ACTIONS FOCUSED ON, e.g.: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institutional capacity e.g. to manage / promote cultural, natural heritage, creative industries,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increasing mutual trust, improved management of border-crossing points, adoption of EU rules, or enhancing e-government &amp; statistic data collection/ accessibility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Identification / mitigation of administrative / legal obstacles or mainstreaming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97760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TARGET GROUPS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1280159" y="1222785"/>
            <a:ext cx="7737091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8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2014-2020 approach with beneficiaries, who participate in calls with project proposals, is confirmed :</a:t>
            </a: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22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2200" b="1" dirty="0">
              <a:solidFill>
                <a:srgbClr val="C00000"/>
              </a:solidFill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2200" b="1" dirty="0">
              <a:solidFill>
                <a:srgbClr val="C00000"/>
              </a:solidFill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Their target groups,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 using/benefitting from their actions:</a:t>
            </a:r>
          </a:p>
          <a:p>
            <a:pPr marL="708660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SMEs, public, private and non-profit </a:t>
            </a:r>
            <a:r>
              <a:rPr lang="en-US" sz="2000" dirty="0" err="1">
                <a:latin typeface="Barlow" panose="00000500000000000000" pitchFamily="2" charset="0"/>
                <a:cs typeface="Calibri" pitchFamily="34" charset="0"/>
              </a:rPr>
              <a:t>organisations</a:t>
            </a:r>
            <a:endParaRPr lang="en-US" sz="2000" dirty="0">
              <a:latin typeface="Barlow" panose="00000500000000000000" pitchFamily="2" charset="0"/>
              <a:cs typeface="Calibri" pitchFamily="34" charset="0"/>
            </a:endParaRPr>
          </a:p>
          <a:p>
            <a:pPr marL="708660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Citizens</a:t>
            </a:r>
          </a:p>
        </p:txBody>
      </p:sp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id="{948C1243-B12C-4B2F-8E13-B6D3625345F6}"/>
              </a:ext>
            </a:extLst>
          </p:cNvPr>
          <p:cNvGraphicFramePr>
            <a:graphicFrameLocks noGrp="1"/>
          </p:cNvGraphicFramePr>
          <p:nvPr/>
        </p:nvGraphicFramePr>
        <p:xfrm>
          <a:off x="1694240" y="2280203"/>
          <a:ext cx="7060146" cy="944880"/>
        </p:xfrm>
        <a:graphic>
          <a:graphicData uri="http://schemas.openxmlformats.org/drawingml/2006/table">
            <a:tbl>
              <a:tblPr firstRow="1" bandRow="1">
                <a:tableStyleId>{D010E4E7-BAA9-4143-B7F3-5693E08C2661}</a:tableStyleId>
              </a:tblPr>
              <a:tblGrid>
                <a:gridCol w="1989623">
                  <a:extLst>
                    <a:ext uri="{9D8B030D-6E8A-4147-A177-3AD203B41FA5}">
                      <a16:colId xmlns:a16="http://schemas.microsoft.com/office/drawing/2014/main" val="2220983526"/>
                    </a:ext>
                  </a:extLst>
                </a:gridCol>
                <a:gridCol w="2623780">
                  <a:extLst>
                    <a:ext uri="{9D8B030D-6E8A-4147-A177-3AD203B41FA5}">
                      <a16:colId xmlns:a16="http://schemas.microsoft.com/office/drawing/2014/main" val="2326234664"/>
                    </a:ext>
                  </a:extLst>
                </a:gridCol>
                <a:gridCol w="2446743">
                  <a:extLst>
                    <a:ext uri="{9D8B030D-6E8A-4147-A177-3AD203B41FA5}">
                      <a16:colId xmlns:a16="http://schemas.microsoft.com/office/drawing/2014/main" val="466007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Public </a:t>
                      </a:r>
                      <a:r>
                        <a:rPr lang="it-IT" dirty="0" err="1"/>
                        <a:t>authorities</a:t>
                      </a:r>
                      <a:r>
                        <a:rPr lang="it-IT" dirty="0"/>
                        <a:t> (</a:t>
                      </a:r>
                      <a:r>
                        <a:rPr lang="it-IT" dirty="0" err="1"/>
                        <a:t>ministries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regions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local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municipalities</a:t>
                      </a:r>
                      <a:r>
                        <a:rPr lang="it-IT" dirty="0"/>
                        <a:t>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Public bodies (</a:t>
                      </a:r>
                      <a:r>
                        <a:rPr lang="it-IT" dirty="0" err="1"/>
                        <a:t>agencies</a:t>
                      </a:r>
                      <a:r>
                        <a:rPr lang="it-IT" dirty="0"/>
                        <a:t>, bodies </a:t>
                      </a:r>
                      <a:r>
                        <a:rPr lang="it-IT" dirty="0" err="1"/>
                        <a:t>governed</a:t>
                      </a:r>
                      <a:r>
                        <a:rPr lang="it-IT" dirty="0"/>
                        <a:t> by public </a:t>
                      </a:r>
                      <a:r>
                        <a:rPr lang="it-IT" dirty="0" err="1"/>
                        <a:t>law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Universities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research</a:t>
                      </a:r>
                      <a:r>
                        <a:rPr lang="it-IT" dirty="0"/>
                        <a:t> centres,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Social partners (</a:t>
                      </a:r>
                      <a:r>
                        <a:rPr lang="it-IT" dirty="0" err="1"/>
                        <a:t>Chambers</a:t>
                      </a:r>
                      <a:r>
                        <a:rPr lang="it-IT" dirty="0"/>
                        <a:t> of commerce, </a:t>
                      </a:r>
                      <a:r>
                        <a:rPr lang="it-IT" dirty="0" err="1"/>
                        <a:t>Unions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NGOs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associations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foundations</a:t>
                      </a:r>
                      <a:r>
                        <a:rPr lang="it-IT" dirty="0"/>
                        <a:t>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55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17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Budget</a:t>
            </a:r>
            <a:endParaRPr lang="it-IT" b="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FA8F5C8-1C39-117C-C074-6FFBA1FB8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80438"/>
              </p:ext>
            </p:extLst>
          </p:nvPr>
        </p:nvGraphicFramePr>
        <p:xfrm>
          <a:off x="1674892" y="1557199"/>
          <a:ext cx="6984211" cy="2499070"/>
        </p:xfrm>
        <a:graphic>
          <a:graphicData uri="http://schemas.openxmlformats.org/drawingml/2006/table">
            <a:tbl>
              <a:tblPr>
                <a:tableStyleId>{D010E4E7-BAA9-4143-B7F3-5693E08C2661}</a:tableStyleId>
              </a:tblPr>
              <a:tblGrid>
                <a:gridCol w="1591642">
                  <a:extLst>
                    <a:ext uri="{9D8B030D-6E8A-4147-A177-3AD203B41FA5}">
                      <a16:colId xmlns:a16="http://schemas.microsoft.com/office/drawing/2014/main" val="890732096"/>
                    </a:ext>
                  </a:extLst>
                </a:gridCol>
                <a:gridCol w="1431786">
                  <a:extLst>
                    <a:ext uri="{9D8B030D-6E8A-4147-A177-3AD203B41FA5}">
                      <a16:colId xmlns:a16="http://schemas.microsoft.com/office/drawing/2014/main" val="3851950836"/>
                    </a:ext>
                  </a:extLst>
                </a:gridCol>
                <a:gridCol w="1266976">
                  <a:extLst>
                    <a:ext uri="{9D8B030D-6E8A-4147-A177-3AD203B41FA5}">
                      <a16:colId xmlns:a16="http://schemas.microsoft.com/office/drawing/2014/main" val="280239047"/>
                    </a:ext>
                  </a:extLst>
                </a:gridCol>
                <a:gridCol w="1287577">
                  <a:extLst>
                    <a:ext uri="{9D8B030D-6E8A-4147-A177-3AD203B41FA5}">
                      <a16:colId xmlns:a16="http://schemas.microsoft.com/office/drawing/2014/main" val="2173086498"/>
                    </a:ext>
                  </a:extLst>
                </a:gridCol>
                <a:gridCol w="1406230">
                  <a:extLst>
                    <a:ext uri="{9D8B030D-6E8A-4147-A177-3AD203B41FA5}">
                      <a16:colId xmlns:a16="http://schemas.microsoft.com/office/drawing/2014/main" val="651463869"/>
                    </a:ext>
                  </a:extLst>
                </a:gridCol>
              </a:tblGrid>
              <a:tr h="3570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Axes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IPA Fund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T.A.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35368"/>
                  </a:ext>
                </a:extLst>
              </a:tr>
              <a:tr h="3570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Smart 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13.361.773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1.457.782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3.146.758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17.966.314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75580"/>
                  </a:ext>
                </a:extLst>
              </a:tr>
              <a:tr h="3570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Green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18.679.892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2.037.994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4.399.199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25.117.086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87714"/>
                  </a:ext>
                </a:extLst>
              </a:tr>
              <a:tr h="3570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it-IT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Connected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10.213.205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1.114.271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2.405.256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13.732.732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492822"/>
                  </a:ext>
                </a:extLst>
              </a:tr>
              <a:tr h="3570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Social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12.134.980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1.323.938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2.857.843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16.316.761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72201"/>
                  </a:ext>
                </a:extLst>
              </a:tr>
              <a:tr h="3570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it-IT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Governed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6.043.317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659.332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1.423.229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8.125.877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05727"/>
                  </a:ext>
                </a:extLst>
              </a:tr>
              <a:tr h="3570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60.433.167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6.593.317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14.232.285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81.258.769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866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58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Type</a:t>
            </a:r>
            <a:r>
              <a:rPr lang="it-IT" dirty="0"/>
              <a:t> of projects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38990" y="1215133"/>
            <a:ext cx="7900441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0" lvl="1" indent="-457200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endParaRPr lang="en-US" sz="300" b="1" dirty="0">
              <a:solidFill>
                <a:schemeClr val="accent2">
                  <a:lumMod val="50000"/>
                </a:schemeClr>
              </a:solidFill>
              <a:latin typeface="Barlow" panose="00000500000000000000" pitchFamily="2" charset="0"/>
              <a:cs typeface="Calibri" pitchFamily="34" charset="0"/>
            </a:endParaRPr>
          </a:p>
          <a:p>
            <a:pPr marL="822960" lvl="1" indent="-4572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Small-scale projects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: up to 200.000 €, financed only through simplified cost options (SCOs)</a:t>
            </a:r>
          </a:p>
          <a:p>
            <a:pPr marL="365760" lvl="2">
              <a:spcBef>
                <a:spcPts val="6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	- Call </a:t>
            </a:r>
            <a:r>
              <a:rPr lang="sr-Latn-ME" sz="2200" dirty="0" err="1">
                <a:latin typeface="Barlow" panose="00000500000000000000" pitchFamily="2" charset="0"/>
                <a:cs typeface="Calibri" pitchFamily="34" charset="0"/>
              </a:rPr>
              <a:t>December</a:t>
            </a:r>
            <a:r>
              <a:rPr lang="sr-Latn-ME" sz="2200" dirty="0">
                <a:latin typeface="Barlow" panose="00000500000000000000" pitchFamily="2" charset="0"/>
                <a:cs typeface="Calibri" pitchFamily="34" charset="0"/>
              </a:rPr>
              <a:t> 2022 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– 5 Mio.</a:t>
            </a:r>
          </a:p>
          <a:p>
            <a:pPr marL="822960" lvl="1" indent="-4572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Standard projects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: 1,5-2 </a:t>
            </a:r>
            <a:r>
              <a:rPr lang="en-US" sz="2200" dirty="0" err="1">
                <a:latin typeface="Barlow" panose="00000500000000000000" pitchFamily="2" charset="0"/>
                <a:cs typeface="Calibri" pitchFamily="34" charset="0"/>
              </a:rPr>
              <a:t>mio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. €, many SCOs</a:t>
            </a:r>
          </a:p>
          <a:p>
            <a:pPr marL="365760" lvl="1">
              <a:spcBef>
                <a:spcPts val="6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	- Call expected first half of 2023  ± 39 Mio.</a:t>
            </a:r>
          </a:p>
          <a:p>
            <a:pPr marL="822960" lvl="1" indent="-4572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eriod" startAt="3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Strategic projects</a:t>
            </a: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: Top-down, on-going developed by MC, supported by Seed Facility experts – 25 Mio.</a:t>
            </a:r>
          </a:p>
          <a:p>
            <a:pPr marL="822960" lvl="1" indent="-4572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eriod" startAt="3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Small-scale projects: </a:t>
            </a:r>
            <a:r>
              <a:rPr lang="en-US" sz="22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Call 2025 – 5 Mio.</a:t>
            </a:r>
          </a:p>
          <a:p>
            <a:pPr marL="365760" lvl="2">
              <a:spcBef>
                <a:spcPts val="1200"/>
              </a:spcBef>
              <a:buClr>
                <a:schemeClr val="accent5">
                  <a:lumMod val="50000"/>
                </a:schemeClr>
              </a:buClr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592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2250" y="422275"/>
            <a:ext cx="6739500" cy="806700"/>
          </a:xfrm>
        </p:spPr>
        <p:txBody>
          <a:bodyPr/>
          <a:lstStyle/>
          <a:p>
            <a:r>
              <a:rPr lang="it-IT" dirty="0"/>
              <a:t>Key features of the First Call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BD33FC-9571-423B-9AEF-AB94B1B867AB}"/>
              </a:ext>
            </a:extLst>
          </p:cNvPr>
          <p:cNvSpPr/>
          <p:nvPr/>
        </p:nvSpPr>
        <p:spPr>
          <a:xfrm>
            <a:off x="960901" y="1329650"/>
            <a:ext cx="7986299" cy="31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Extensive concept of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Capitalisation</a:t>
            </a:r>
            <a:r>
              <a:rPr lang="en-US" sz="2200" b="1" dirty="0">
                <a:solidFill>
                  <a:srgbClr val="C00000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i.e.</a:t>
            </a:r>
            <a:r>
              <a:rPr lang="sr-Latn-ME" sz="22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,</a:t>
            </a:r>
            <a:r>
              <a:rPr lang="en-US" sz="22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making sure of the use/transfer of results</a:t>
            </a:r>
          </a:p>
          <a:p>
            <a:pPr lvl="3" algn="just"/>
            <a:r>
              <a:rPr lang="en-GB" sz="18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 achieved in projects of the 2014-20 Programme</a:t>
            </a:r>
            <a:r>
              <a:rPr lang="en-GB" sz="1800" dirty="0">
                <a:solidFill>
                  <a:srgbClr val="000000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*;</a:t>
            </a:r>
            <a:endParaRPr lang="en-GB" sz="1800" dirty="0"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en-GB" sz="18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 achieved with other funds, programmes, initiatives, projects, 	geographical contexts;</a:t>
            </a:r>
            <a:endParaRPr lang="it-IT" sz="1800" dirty="0"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1800" dirty="0">
                <a:solidFill>
                  <a:srgbClr val="000000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- achieved by the organisation + widely recognised as a good practice.</a:t>
            </a:r>
            <a:endParaRPr lang="it-IT" sz="1800" dirty="0">
              <a:solidFill>
                <a:srgbClr val="000000"/>
              </a:solidFill>
              <a:effectLst/>
              <a:latin typeface="Barlow" panose="00000500000000000000" pitchFamily="2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400" dirty="0">
                <a:latin typeface="Barlow" panose="00000500000000000000" pitchFamily="2" charset="0"/>
                <a:cs typeface="Calibri" pitchFamily="34" charset="0"/>
              </a:rPr>
              <a:t>	</a:t>
            </a:r>
            <a:r>
              <a:rPr lang="en-US" sz="1800" dirty="0">
                <a:latin typeface="Barlow" panose="00000500000000000000" pitchFamily="2" charset="0"/>
                <a:cs typeface="Times New Roman" panose="02020603050405020304" pitchFamily="18" charset="0"/>
              </a:rPr>
              <a:t>* additional steps required for already capitalized projects</a:t>
            </a:r>
          </a:p>
          <a:p>
            <a:pPr marL="72000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S.O. 5.1: joint and innovative solutions possible</a:t>
            </a: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24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EE280044-801E-4A4D-BC4B-5F1AA8690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56" y="4500018"/>
            <a:ext cx="2323780" cy="5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88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2250" y="422275"/>
            <a:ext cx="6739500" cy="806700"/>
          </a:xfrm>
        </p:spPr>
        <p:txBody>
          <a:bodyPr/>
          <a:lstStyle/>
          <a:p>
            <a:r>
              <a:rPr lang="it-IT" dirty="0"/>
              <a:t>Key features of the First Call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BD33FC-9571-423B-9AEF-AB94B1B867AB}"/>
              </a:ext>
            </a:extLst>
          </p:cNvPr>
          <p:cNvSpPr/>
          <p:nvPr/>
        </p:nvSpPr>
        <p:spPr>
          <a:xfrm>
            <a:off x="960901" y="1225637"/>
            <a:ext cx="79862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sz="600" b="1" dirty="0">
              <a:solidFill>
                <a:schemeClr val="accent2">
                  <a:lumMod val="50000"/>
                </a:schemeClr>
              </a:solidFill>
              <a:latin typeface="Barlow" panose="00000500000000000000" pitchFamily="2" charset="0"/>
              <a:cs typeface="Calibri" pitchFamily="34" charset="0"/>
            </a:endParaRP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Small-scale projects 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(Simplified cost options only, 200.000 €,     1-year, new SCOs proposed) 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Additional points 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for: NGOs, EUSAIR, partners from 3 countries &amp; from the 2 IT Regions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Co-financing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20% IT </a:t>
            </a: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FdR</a:t>
            </a: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bublic+private</a:t>
            </a: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)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, 15% AL/ME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Pre-financing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30% + 5.</a:t>
            </a:r>
            <a:r>
              <a:rPr lang="sr-Latn-ME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6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00 € </a:t>
            </a: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preparation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Max. no. partners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, + associate</a:t>
            </a:r>
          </a:p>
          <a:p>
            <a:pPr marL="708660" lvl="1" indent="-34290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Max. no. projects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8 as LP, 16 PP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Barlow" panose="00000500000000000000" pitchFamily="2" charset="0"/>
              <a:cs typeface="Calibri" pitchFamily="34" charset="0"/>
            </a:endParaRPr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EE280044-801E-4A4D-BC4B-5F1AA8690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56" y="4500018"/>
            <a:ext cx="2323780" cy="5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3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err="1"/>
              <a:t>Youth</a:t>
            </a:r>
            <a:r>
              <a:rPr lang="sr-Latn-ME" dirty="0"/>
              <a:t> </a:t>
            </a:r>
            <a:r>
              <a:rPr lang="sr-Latn-ME" dirty="0" err="1"/>
              <a:t>projects</a:t>
            </a:r>
            <a:r>
              <a:rPr lang="sr-Latn-ME" dirty="0"/>
              <a:t> 2014-2020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1469571" y="1392574"/>
            <a:ext cx="7230809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I</a:t>
            </a:r>
            <a:r>
              <a:rPr lang="en-GB" sz="1800" b="1" dirty="0" err="1">
                <a:latin typeface="Barlow" panose="00000500000000000000" pitchFamily="2" charset="0"/>
                <a:cs typeface="Calibri" pitchFamily="34" charset="0"/>
              </a:rPr>
              <a:t>nnovative</a:t>
            </a:r>
            <a:r>
              <a:rPr lang="en-GB" sz="1800" b="1" dirty="0">
                <a:latin typeface="Barlow" panose="00000500000000000000" pitchFamily="2" charset="0"/>
                <a:cs typeface="Calibri" pitchFamily="34" charset="0"/>
              </a:rPr>
              <a:t> model for young artists cross border laboratory </a:t>
            </a: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(FAME) 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–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value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662,702.64€ (01/12/2021-31/12/2022)</a:t>
            </a: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Priority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Axis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: </a:t>
            </a:r>
            <a:r>
              <a:rPr lang="en-GB" sz="1800" dirty="0">
                <a:latin typeface="Barlow" panose="00000500000000000000" pitchFamily="2" charset="0"/>
                <a:cs typeface="Calibri" pitchFamily="34" charset="0"/>
              </a:rPr>
              <a:t>2.2 Increase the cooperation of the relevant key actors of the area for the delivery of innovative cultural and creative products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LP: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Municipality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of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Tirana, MNE: Radio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Television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of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Montenegro</a:t>
            </a: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Results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:</a:t>
            </a: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Support for young artists in the establishment of an international cross-border network based on a model of long-term cooperation</a:t>
            </a:r>
            <a:r>
              <a:rPr lang="sr-Latn-ME" sz="1100" dirty="0">
                <a:latin typeface="Barlow" panose="00000500000000000000" pitchFamily="2" charset="0"/>
              </a:rPr>
              <a:t>;</a:t>
            </a:r>
            <a:endParaRPr lang="sr-Latn-ME" sz="1100" b="0" i="0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Capacity development in order to establish a cross-border laboratory based on private-public partnership</a:t>
            </a:r>
            <a:r>
              <a:rPr lang="sr-Latn-ME" sz="1100" dirty="0">
                <a:latin typeface="Barlow" panose="00000500000000000000" pitchFamily="2" charset="0"/>
              </a:rPr>
              <a:t>;</a:t>
            </a:r>
            <a:endParaRPr lang="sr-Latn-ME" sz="1100" b="0" i="0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Improvement of</a:t>
            </a:r>
            <a:r>
              <a:rPr lang="sr-Latn-ME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the skills and knowledge of young artists</a:t>
            </a:r>
            <a:r>
              <a:rPr lang="sr-Latn-ME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;</a:t>
            </a: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Development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of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innovative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methodologies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for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management in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the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area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of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valorisation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of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cultural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and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creative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100" dirty="0" err="1">
                <a:latin typeface="Barlow" panose="00000500000000000000" pitchFamily="2" charset="0"/>
                <a:cs typeface="Calibri" pitchFamily="34" charset="0"/>
              </a:rPr>
              <a:t>industries</a:t>
            </a:r>
            <a:r>
              <a:rPr lang="sr-Latn-ME" sz="1100" dirty="0">
                <a:latin typeface="Barlow" panose="00000500000000000000" pitchFamily="2" charset="0"/>
                <a:cs typeface="Calibri" pitchFamily="34" charset="0"/>
              </a:rPr>
              <a:t>.</a:t>
            </a:r>
            <a:endParaRPr lang="en-US" sz="11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1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Financial </a:t>
            </a:r>
            <a:r>
              <a:rPr lang="it-IT" dirty="0" err="1"/>
              <a:t>allocation</a:t>
            </a:r>
            <a:r>
              <a:rPr lang="it-IT" dirty="0"/>
              <a:t> of the First Call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EE280044-801E-4A4D-BC4B-5F1AA8690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56" y="4500018"/>
            <a:ext cx="2323780" cy="5927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46C15F-8A55-E56D-3340-1E7590D197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95" r="12181"/>
          <a:stretch/>
        </p:blipFill>
        <p:spPr>
          <a:xfrm>
            <a:off x="1182200" y="1522225"/>
            <a:ext cx="7707194" cy="27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2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5417-CD86-B945-C9C3-76C75481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err="1"/>
              <a:t>Recommendations</a:t>
            </a:r>
            <a:r>
              <a:rPr lang="sr-Latn-ME" dirty="0"/>
              <a:t> </a:t>
            </a:r>
            <a:r>
              <a:rPr lang="sr-Latn-ME" dirty="0" err="1"/>
              <a:t>for</a:t>
            </a:r>
            <a:r>
              <a:rPr lang="sr-Latn-ME" dirty="0"/>
              <a:t> </a:t>
            </a:r>
            <a:r>
              <a:rPr lang="sr-Latn-ME" dirty="0" err="1"/>
              <a:t>partnerships</a:t>
            </a:r>
            <a:r>
              <a:rPr lang="sr-Latn-ME" dirty="0"/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D107A-5FBB-C102-6EF3-C5B245258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sz="20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  <a:p>
            <a:pPr marL="406400" indent="-342900">
              <a:buClr>
                <a:srgbClr val="00459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On-going</a:t>
            </a: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partner search</a:t>
            </a:r>
            <a:r>
              <a:rPr lang="en-US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, see website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database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!</a:t>
            </a:r>
          </a:p>
          <a:p>
            <a:pPr marL="406400" indent="-342900">
              <a:buClr>
                <a:srgbClr val="004596"/>
              </a:buClr>
              <a:buFont typeface="Wingdings" panose="05000000000000000000" pitchFamily="2" charset="2"/>
              <a:buChar char="ü"/>
            </a:pPr>
            <a:endParaRPr lang="sr-Latn-ME" sz="20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  <a:p>
            <a:pPr marL="406400" indent="-342900">
              <a:buClr>
                <a:srgbClr val="004596"/>
              </a:buClr>
              <a:buFont typeface="Wingdings" panose="05000000000000000000" pitchFamily="2" charset="2"/>
              <a:buChar char="ü"/>
            </a:pP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Look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out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for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successfully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implemented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projects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in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the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period 2014-2020</a:t>
            </a:r>
          </a:p>
          <a:p>
            <a:pPr marL="406400" indent="-342900">
              <a:buClr>
                <a:srgbClr val="004596"/>
              </a:buClr>
              <a:buFont typeface="Wingdings" panose="05000000000000000000" pitchFamily="2" charset="2"/>
              <a:buChar char="ü"/>
            </a:pPr>
            <a:endParaRPr lang="sr-Latn-ME" sz="20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  <a:p>
            <a:pPr marL="406400" indent="-342900">
              <a:buClr>
                <a:srgbClr val="004596"/>
              </a:buClr>
              <a:buFont typeface="Wingdings" panose="05000000000000000000" pitchFamily="2" charset="2"/>
              <a:buChar char="ü"/>
            </a:pP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Choose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partners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wisely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– LP is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ultimately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responsible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for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the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project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administration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2000" dirty="0" err="1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and</a:t>
            </a:r>
            <a:r>
              <a:rPr lang="sr-Latn-ME" sz="2000" dirty="0">
                <a:solidFill>
                  <a:schemeClr val="tx1"/>
                </a:solidFill>
                <a:latin typeface="Barlow" panose="00000500000000000000" pitchFamily="2" charset="0"/>
                <a:cs typeface="Calibri" pitchFamily="34" charset="0"/>
              </a:rPr>
              <a:t> management</a:t>
            </a:r>
            <a:endParaRPr lang="en-US" sz="20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B35EC-BF86-B4FE-B059-183E98F87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31583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 and </a:t>
            </a:r>
            <a:r>
              <a:rPr lang="it-IT" dirty="0" err="1"/>
              <a:t>answers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936171" y="1197715"/>
            <a:ext cx="82078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8660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sz="800" b="1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it-IT" sz="600" dirty="0">
              <a:latin typeface="Barlow" panose="00000500000000000000" pitchFamily="2" charset="0"/>
              <a:cs typeface="Calibri" pitchFamily="34" charset="0"/>
            </a:endParaRPr>
          </a:p>
          <a:p>
            <a:pPr marL="708660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Online:</a:t>
            </a:r>
          </a:p>
          <a:p>
            <a:pPr marL="365760" lvl="2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100" dirty="0">
                <a:latin typeface="Barlow" panose="00000500000000000000" pitchFamily="2" charset="0"/>
                <a:cs typeface="Calibri" pitchFamily="34" charset="0"/>
              </a:rPr>
              <a:t>	</a:t>
            </a:r>
            <a:r>
              <a:rPr lang="en-US" sz="2100" i="1" dirty="0">
                <a:latin typeface="Barlow" panose="00000500000000000000" pitchFamily="2" charset="0"/>
                <a:cs typeface="Calibri" pitchFamily="34" charset="0"/>
              </a:rPr>
              <a:t>- </a:t>
            </a:r>
            <a:r>
              <a:rPr lang="en-US" sz="2100" dirty="0">
                <a:latin typeface="Barlow" panose="00000500000000000000" pitchFamily="2" charset="0"/>
                <a:cs typeface="Calibri" pitchFamily="34" charset="0"/>
              </a:rPr>
              <a:t>Send questions to: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js@italy-albania-montenegro.eu</a:t>
            </a:r>
          </a:p>
          <a:p>
            <a:pPr marL="365760" lvl="2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100" dirty="0">
                <a:latin typeface="Barlow" panose="00000500000000000000" pitchFamily="2" charset="0"/>
                <a:cs typeface="Calibri" pitchFamily="34" charset="0"/>
              </a:rPr>
              <a:t>	- FAQ  document published at</a:t>
            </a:r>
          </a:p>
          <a:p>
            <a:pPr marL="365760" lvl="2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            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www.italy-albania-montenegro.eu </a:t>
            </a:r>
          </a:p>
          <a:p>
            <a:pPr marL="365760" lvl="2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100" dirty="0">
                <a:latin typeface="Barlow" panose="00000500000000000000" pitchFamily="2" charset="0"/>
                <a:cs typeface="Calibri" pitchFamily="34" charset="0"/>
              </a:rPr>
              <a:t>	   Section: /</a:t>
            </a:r>
            <a:r>
              <a:rPr lang="en-US" sz="1800" dirty="0" err="1">
                <a:latin typeface="Barlow" panose="00000500000000000000" pitchFamily="2" charset="0"/>
                <a:cs typeface="Calibri" pitchFamily="34" charset="0"/>
              </a:rPr>
              <a:t>programme</a:t>
            </a:r>
            <a:r>
              <a:rPr lang="en-US" sz="1800" dirty="0">
                <a:latin typeface="Barlow" panose="00000500000000000000" pitchFamily="2" charset="0"/>
                <a:cs typeface="Calibri" pitchFamily="34" charset="0"/>
              </a:rPr>
              <a:t>/south-adriatic-2021-27/south-</a:t>
            </a:r>
            <a:r>
              <a:rPr lang="en-US" sz="1800" dirty="0" err="1">
                <a:latin typeface="Barlow" panose="00000500000000000000" pitchFamily="2" charset="0"/>
                <a:cs typeface="Calibri" pitchFamily="34" charset="0"/>
              </a:rPr>
              <a:t>adriatic</a:t>
            </a:r>
            <a:r>
              <a:rPr lang="en-US" sz="1800" dirty="0">
                <a:latin typeface="Barlow" panose="00000500000000000000" pitchFamily="2" charset="0"/>
                <a:cs typeface="Calibri" pitchFamily="34" charset="0"/>
              </a:rPr>
              <a:t>-calls</a:t>
            </a:r>
            <a:endParaRPr lang="en-US" sz="1800" i="1" dirty="0">
              <a:latin typeface="Barlow" panose="00000500000000000000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77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 Repubblica italiana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496" y="567227"/>
            <a:ext cx="28575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logo Albania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551" y="571037"/>
            <a:ext cx="283210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GRB-Crne-Gore---doradjeni---sirina-260---72-DPI-(OTPIMIZOVAN-ZA-WEB)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066" y="549669"/>
            <a:ext cx="294481" cy="339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egnaposto testo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ATTENTION</a:t>
            </a:r>
            <a:r>
              <a:rPr lang="sr-Latn-ME" dirty="0"/>
              <a:t>!</a:t>
            </a:r>
            <a:endParaRPr lang="it-IT" dirty="0"/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Contact</a:t>
            </a:r>
            <a:r>
              <a:rPr lang="sr-Latn-ME" dirty="0"/>
              <a:t>s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r-Latn-ME" dirty="0"/>
              <a:t>sladjana.pesic@mep.gov.me</a:t>
            </a:r>
          </a:p>
          <a:p>
            <a:r>
              <a:rPr lang="it-IT" dirty="0"/>
              <a:t>www.italy-albania-montenegro.eu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</a:t>
            </a:r>
            <a:r>
              <a:rPr lang="sr-Latn-ME" dirty="0"/>
              <a:t> YOU</a:t>
            </a:r>
            <a:r>
              <a:rPr lang="en-US" dirty="0"/>
              <a:t> FOR YOUR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00" y="4593239"/>
            <a:ext cx="571100" cy="3281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912BDB0-F95C-805C-E660-2D79E7E8F9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158" y="345380"/>
            <a:ext cx="2809864" cy="7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3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err="1"/>
              <a:t>Youth</a:t>
            </a:r>
            <a:r>
              <a:rPr lang="sr-Latn-ME" dirty="0"/>
              <a:t> </a:t>
            </a:r>
            <a:r>
              <a:rPr lang="sr-Latn-ME" dirty="0" err="1"/>
              <a:t>projects</a:t>
            </a:r>
            <a:r>
              <a:rPr lang="sr-Latn-ME" dirty="0"/>
              <a:t> 2014-2020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1469571" y="1392574"/>
            <a:ext cx="7230809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800" b="1" dirty="0">
                <a:latin typeface="Barlow" panose="00000500000000000000" pitchFamily="2" charset="0"/>
                <a:cs typeface="Calibri" pitchFamily="34" charset="0"/>
              </a:rPr>
              <a:t>Biodiversity and Tourism Strategy to protect cetaceans </a:t>
            </a: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(</a:t>
            </a:r>
            <a:r>
              <a:rPr lang="sr-Latn-ME" sz="1800" b="1" dirty="0" err="1">
                <a:latin typeface="Barlow" panose="00000500000000000000" pitchFamily="2" charset="0"/>
                <a:cs typeface="Calibri" pitchFamily="34" charset="0"/>
              </a:rPr>
              <a:t>BioTourS</a:t>
            </a: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) 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–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value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722,500€ (01/09/2020-30/06/2023)</a:t>
            </a: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Priority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Axis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: </a:t>
            </a:r>
            <a:r>
              <a:rPr lang="en-GB" sz="1800" dirty="0">
                <a:latin typeface="Barlow" panose="00000500000000000000" pitchFamily="2" charset="0"/>
                <a:cs typeface="Calibri" pitchFamily="34" charset="0"/>
              </a:rPr>
              <a:t>2.1 Boost attractiveness of natural and cultural assets to improve a smart and sustainable economic development</a:t>
            </a:r>
            <a:endParaRPr lang="sr-Latn-ME" sz="1800" dirty="0">
              <a:latin typeface="Barlow" panose="00000500000000000000" pitchFamily="2" charset="0"/>
              <a:cs typeface="Calibri" pitchFamily="34" charset="0"/>
            </a:endParaRP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LP: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Jonian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Dolphin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Conservation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Italy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, MNE: IEC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Tehnopolis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Nikšić </a:t>
            </a:r>
          </a:p>
          <a:p>
            <a:pPr marL="90487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sr-Latn-ME" sz="1800" dirty="0">
              <a:latin typeface="Barlow" panose="00000500000000000000" pitchFamily="2" charset="0"/>
              <a:cs typeface="Calibri" pitchFamily="34" charset="0"/>
            </a:endParaRP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Results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:</a:t>
            </a: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ME" sz="1100" dirty="0">
                <a:latin typeface="Barlow" panose="00000500000000000000" pitchFamily="2" charset="0"/>
              </a:rPr>
              <a:t>I</a:t>
            </a:r>
            <a:r>
              <a:rPr lang="en-GB" sz="1100" b="0" i="0" dirty="0" err="1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mproved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 cross-border cooperation in the field of dolphin protection and sustainable tourism;</a:t>
            </a:r>
            <a:endParaRPr lang="sr-Latn-ME" sz="1100" b="0" i="0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Barlow" panose="00000500000000000000" pitchFamily="2" charset="0"/>
              </a:rPr>
              <a:t>N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ew model of family and youth tourism developed;</a:t>
            </a:r>
            <a:endParaRPr lang="sr-Latn-ME" sz="1100" b="0" i="0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Barlow" panose="00000500000000000000" pitchFamily="2" charset="0"/>
              </a:rPr>
              <a:t>S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chool tourism in research activities introduced.</a:t>
            </a:r>
            <a:endParaRPr lang="en-US" sz="11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4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err="1"/>
              <a:t>Youth</a:t>
            </a:r>
            <a:r>
              <a:rPr lang="sr-Latn-ME" dirty="0"/>
              <a:t> </a:t>
            </a:r>
            <a:r>
              <a:rPr lang="sr-Latn-ME" dirty="0" err="1"/>
              <a:t>projects</a:t>
            </a:r>
            <a:r>
              <a:rPr lang="sr-Latn-ME" dirty="0"/>
              <a:t> 2014-2020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1455985" y="1211857"/>
            <a:ext cx="7244396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1800" b="1" dirty="0">
                <a:latin typeface="Barlow" panose="00000500000000000000" pitchFamily="2" charset="0"/>
                <a:cs typeface="Calibri" pitchFamily="34" charset="0"/>
              </a:rPr>
              <a:t>High Specialized Technicians in K</a:t>
            </a:r>
            <a:r>
              <a:rPr lang="sr-Latn-ME" sz="1800" b="1" dirty="0" err="1">
                <a:latin typeface="Barlow" panose="00000500000000000000" pitchFamily="2" charset="0"/>
                <a:cs typeface="Calibri" pitchFamily="34" charset="0"/>
              </a:rPr>
              <a:t>ey</a:t>
            </a: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b="1" dirty="0" err="1">
                <a:latin typeface="Barlow" panose="00000500000000000000" pitchFamily="2" charset="0"/>
                <a:cs typeface="Calibri" pitchFamily="34" charset="0"/>
              </a:rPr>
              <a:t>Enabling</a:t>
            </a: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b="1" dirty="0" err="1">
                <a:latin typeface="Barlow" panose="00000500000000000000" pitchFamily="2" charset="0"/>
                <a:cs typeface="Calibri" pitchFamily="34" charset="0"/>
              </a:rPr>
              <a:t>Technologie</a:t>
            </a:r>
            <a:r>
              <a:rPr lang="en-GB" sz="1800" b="1" dirty="0">
                <a:latin typeface="Barlow" panose="00000500000000000000" pitchFamily="2" charset="0"/>
                <a:cs typeface="Calibri" pitchFamily="34" charset="0"/>
              </a:rPr>
              <a:t>s</a:t>
            </a:r>
            <a:r>
              <a:rPr lang="sr-Latn-ME" sz="1800" b="1" dirty="0">
                <a:latin typeface="Barlow" panose="00000500000000000000" pitchFamily="2" charset="0"/>
                <a:cs typeface="Calibri" pitchFamily="34" charset="0"/>
              </a:rPr>
              <a:t> (HISTEK) 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–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value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1,099,538.36€ (03/04/2018-30/06/2021)</a:t>
            </a: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Priority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Axis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: </a:t>
            </a:r>
            <a:r>
              <a:rPr lang="en-GB" sz="1800" dirty="0">
                <a:latin typeface="Barlow" panose="00000500000000000000" pitchFamily="2" charset="0"/>
                <a:cs typeface="Calibri" pitchFamily="34" charset="0"/>
              </a:rPr>
              <a:t>1.1 Enhance the framework conditions for the development of SME’s </a:t>
            </a:r>
            <a:r>
              <a:rPr lang="en-GB" sz="1800" dirty="0" err="1">
                <a:latin typeface="Barlow" panose="00000500000000000000" pitchFamily="2" charset="0"/>
                <a:cs typeface="Calibri" pitchFamily="34" charset="0"/>
              </a:rPr>
              <a:t>crossborder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en-GB" sz="1800" dirty="0">
                <a:latin typeface="Barlow" panose="00000500000000000000" pitchFamily="2" charset="0"/>
                <a:cs typeface="Calibri" pitchFamily="34" charset="0"/>
              </a:rPr>
              <a:t>market</a:t>
            </a:r>
            <a:endParaRPr lang="sr-Latn-ME" sz="1800" dirty="0">
              <a:latin typeface="Barlow" panose="00000500000000000000" pitchFamily="2" charset="0"/>
              <a:cs typeface="Calibri" pitchFamily="34" charset="0"/>
            </a:endParaRP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LP: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Ministry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of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Education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,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Science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,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Culture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and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Sports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Montenegro, MNE: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Chamber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of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</a:t>
            </a: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Economy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 (PKCG)</a:t>
            </a:r>
          </a:p>
          <a:p>
            <a:pPr marL="90487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sr-Latn-ME" sz="1800" dirty="0">
              <a:latin typeface="Barlow" panose="00000500000000000000" pitchFamily="2" charset="0"/>
              <a:cs typeface="Calibri" pitchFamily="34" charset="0"/>
            </a:endParaRPr>
          </a:p>
          <a:p>
            <a:pPr marL="433387" lvl="1" indent="-342900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sr-Latn-ME" sz="1800" dirty="0" err="1">
                <a:latin typeface="Barlow" panose="00000500000000000000" pitchFamily="2" charset="0"/>
                <a:cs typeface="Calibri" pitchFamily="34" charset="0"/>
              </a:rPr>
              <a:t>Results</a:t>
            </a:r>
            <a:r>
              <a:rPr lang="sr-Latn-ME" sz="1800" dirty="0">
                <a:latin typeface="Barlow" panose="00000500000000000000" pitchFamily="2" charset="0"/>
                <a:cs typeface="Calibri" pitchFamily="34" charset="0"/>
              </a:rPr>
              <a:t>:</a:t>
            </a: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Cluster Agreement;</a:t>
            </a:r>
            <a:endParaRPr lang="sr-Latn-ME" sz="1100" b="0" i="0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Cross-border assessment model related to the employment process;</a:t>
            </a:r>
            <a:endParaRPr lang="sr-Latn-ME" sz="1100" b="0" i="0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Analysis of SMEs and institutions that provide training;</a:t>
            </a:r>
            <a:endParaRPr lang="sr-Latn-ME" sz="1100" b="0" i="0" dirty="0">
              <a:solidFill>
                <a:srgbClr val="000000"/>
              </a:solidFill>
              <a:effectLst/>
              <a:latin typeface="Barlow" panose="00000500000000000000" pitchFamily="2" charset="0"/>
            </a:endParaRPr>
          </a:p>
          <a:p>
            <a:pPr marL="365125" lvl="1" indent="-2746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Cooperation agreement.</a:t>
            </a:r>
            <a:endParaRPr lang="en-US" sz="1100" dirty="0">
              <a:solidFill>
                <a:schemeClr val="tx1"/>
              </a:solidFill>
              <a:latin typeface="Barlow" panose="00000500000000000000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9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Interreg IPA South </a:t>
            </a:r>
            <a:r>
              <a:rPr lang="it-IT" dirty="0" err="1"/>
              <a:t>Adriatic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it-IT" dirty="0"/>
          </a:p>
        </p:txBody>
      </p:sp>
      <p:grpSp>
        <p:nvGrpSpPr>
          <p:cNvPr id="12" name="Shape 447">
            <a:extLst>
              <a:ext uri="{FF2B5EF4-FFF2-40B4-BE49-F238E27FC236}">
                <a16:creationId xmlns:a16="http://schemas.microsoft.com/office/drawing/2014/main" id="{A367F2C8-3F41-4039-A32C-F233ACD38550}"/>
              </a:ext>
            </a:extLst>
          </p:cNvPr>
          <p:cNvGrpSpPr/>
          <p:nvPr/>
        </p:nvGrpSpPr>
        <p:grpSpPr>
          <a:xfrm>
            <a:off x="8133907" y="643482"/>
            <a:ext cx="499729" cy="391732"/>
            <a:chOff x="1926350" y="995225"/>
            <a:chExt cx="428650" cy="356600"/>
          </a:xfrm>
          <a:solidFill>
            <a:schemeClr val="bg1"/>
          </a:solidFill>
        </p:grpSpPr>
        <p:sp>
          <p:nvSpPr>
            <p:cNvPr id="13" name="Shape 448">
              <a:extLst>
                <a:ext uri="{FF2B5EF4-FFF2-40B4-BE49-F238E27FC236}">
                  <a16:creationId xmlns:a16="http://schemas.microsoft.com/office/drawing/2014/main" id="{AAB8FA86-AD46-4777-BAC8-BBC0AF887F3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449">
              <a:extLst>
                <a:ext uri="{FF2B5EF4-FFF2-40B4-BE49-F238E27FC236}">
                  <a16:creationId xmlns:a16="http://schemas.microsoft.com/office/drawing/2014/main" id="{84C9311B-E14C-4D90-80A3-C8DA8C17306B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50">
              <a:extLst>
                <a:ext uri="{FF2B5EF4-FFF2-40B4-BE49-F238E27FC236}">
                  <a16:creationId xmlns:a16="http://schemas.microsoft.com/office/drawing/2014/main" id="{C8105106-0384-4101-8F07-9B98D9BC93DA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451">
              <a:extLst>
                <a:ext uri="{FF2B5EF4-FFF2-40B4-BE49-F238E27FC236}">
                  <a16:creationId xmlns:a16="http://schemas.microsoft.com/office/drawing/2014/main" id="{221BFE4F-7490-4A1A-87C1-BB22F8512BE4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10742CA5-2B9B-4F32-B627-134335D1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4" y="1558121"/>
            <a:ext cx="8598776" cy="2184608"/>
          </a:xfrm>
          <a:prstGeom prst="rect">
            <a:avLst/>
          </a:prstGeom>
          <a:effectLst>
            <a:glow rad="228600">
              <a:srgbClr val="004596">
                <a:alpha val="40000"/>
              </a:srgbClr>
            </a:glow>
          </a:effec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B10E6DC-6B60-453D-927B-77ECC39159E1}"/>
              </a:ext>
            </a:extLst>
          </p:cNvPr>
          <p:cNvSpPr txBox="1"/>
          <p:nvPr/>
        </p:nvSpPr>
        <p:spPr>
          <a:xfrm>
            <a:off x="1289320" y="3873054"/>
            <a:ext cx="7068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latin typeface="Barlow" panose="00000500000000000000" pitchFamily="2" charset="0"/>
              </a:rPr>
              <a:t>Adopted</a:t>
            </a:r>
            <a:r>
              <a:rPr lang="it-IT" sz="1800" dirty="0">
                <a:latin typeface="Barlow" panose="00000500000000000000" pitchFamily="2" charset="0"/>
              </a:rPr>
              <a:t> by the EU Commission on 26 </a:t>
            </a:r>
            <a:r>
              <a:rPr lang="it-IT" sz="1800" dirty="0" err="1">
                <a:latin typeface="Barlow" panose="00000500000000000000" pitchFamily="2" charset="0"/>
              </a:rPr>
              <a:t>September</a:t>
            </a:r>
            <a:r>
              <a:rPr lang="it-IT" sz="1800" dirty="0">
                <a:latin typeface="Barlow" panose="00000500000000000000" pitchFamily="2" charset="0"/>
              </a:rPr>
              <a:t> 2022</a:t>
            </a:r>
          </a:p>
          <a:p>
            <a:r>
              <a:rPr lang="it-IT" sz="1800" dirty="0" err="1">
                <a:latin typeface="Barlow" panose="00000500000000000000" pitchFamily="2" charset="0"/>
              </a:rPr>
              <a:t>Implementing</a:t>
            </a:r>
            <a:r>
              <a:rPr lang="it-IT" sz="1800" dirty="0">
                <a:latin typeface="Barlow" panose="00000500000000000000" pitchFamily="2" charset="0"/>
              </a:rPr>
              <a:t> </a:t>
            </a:r>
            <a:r>
              <a:rPr lang="it-IT" sz="1800" dirty="0" err="1">
                <a:latin typeface="Barlow" panose="00000500000000000000" pitchFamily="2" charset="0"/>
              </a:rPr>
              <a:t>Decision</a:t>
            </a:r>
            <a:r>
              <a:rPr lang="it-IT" sz="1800" dirty="0">
                <a:latin typeface="Barlow" panose="00000500000000000000" pitchFamily="2" charset="0"/>
              </a:rPr>
              <a:t> C(2022)6940</a:t>
            </a:r>
          </a:p>
        </p:txBody>
      </p:sp>
    </p:spTree>
    <p:extLst>
      <p:ext uri="{BB962C8B-B14F-4D97-AF65-F5344CB8AC3E}">
        <p14:creationId xmlns:p14="http://schemas.microsoft.com/office/powerpoint/2010/main" val="144029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Geography</a:t>
            </a:r>
            <a:r>
              <a:rPr lang="it-IT" dirty="0"/>
              <a:t> 2014-20  &gt; </a:t>
            </a:r>
            <a:r>
              <a:rPr lang="it-IT" dirty="0" err="1"/>
              <a:t>unchanged</a:t>
            </a:r>
            <a:r>
              <a:rPr lang="it-IT" dirty="0"/>
              <a:t> 2021-27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B4E67513-E3F6-4F18-BF98-6DF676F77C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605" y="1453664"/>
            <a:ext cx="4320000" cy="308146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5712737" y="1449363"/>
            <a:ext cx="3431263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1" indent="3508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Italy: Puglia + Molise</a:t>
            </a:r>
          </a:p>
          <a:p>
            <a:pPr marL="184150" lvl="1" indent="350838">
              <a:spcBef>
                <a:spcPts val="4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>
                <a:latin typeface="Barlow" panose="00000500000000000000" pitchFamily="2" charset="0"/>
                <a:cs typeface="Calibri" pitchFamily="34" charset="0"/>
              </a:rPr>
              <a:t>Albania &amp; Montenegro</a:t>
            </a:r>
          </a:p>
          <a:p>
            <a:pPr marL="184150" lvl="1" indent="350838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000" i="1" dirty="0">
                <a:latin typeface="Barlow" panose="00000500000000000000" pitchFamily="2" charset="0"/>
                <a:cs typeface="Calibri" pitchFamily="34" charset="0"/>
              </a:rPr>
              <a:t>(whole territory)</a:t>
            </a: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26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r>
              <a:rPr lang="en-US" sz="2000" dirty="0">
                <a:latin typeface="Barlow" panose="00000500000000000000" pitchFamily="2" charset="0"/>
                <a:cs typeface="Calibri" pitchFamily="34" charset="0"/>
              </a:rPr>
              <a:t>*+ art. 22 ETC flexibility esp. for Italian Regions </a:t>
            </a:r>
            <a:endParaRPr lang="en-US" sz="2400" dirty="0">
              <a:latin typeface="Barlow" panose="00000500000000000000" pitchFamily="2" charset="0"/>
              <a:cs typeface="Calibri" pitchFamily="34" charset="0"/>
            </a:endParaRPr>
          </a:p>
          <a:p>
            <a:pPr marL="365760" lvl="1">
              <a:spcBef>
                <a:spcPts val="400"/>
              </a:spcBef>
              <a:buClr>
                <a:schemeClr val="accent5">
                  <a:lumMod val="50000"/>
                </a:schemeClr>
              </a:buClr>
            </a:pPr>
            <a:endParaRPr lang="en-US" sz="2600" dirty="0">
              <a:latin typeface="Barlow" panose="00000500000000000000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4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31071-D475-4ECB-9D91-63ECC683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2021 – 2027 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Objectives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3E0826-5C95-4B08-B0C0-672A098B53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09632" y="4632767"/>
            <a:ext cx="375050" cy="39896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it-IT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0193C6D-49C4-4B37-9333-006C8A22A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187884"/>
              </p:ext>
            </p:extLst>
          </p:nvPr>
        </p:nvGraphicFramePr>
        <p:xfrm>
          <a:off x="1367082" y="1834112"/>
          <a:ext cx="2504481" cy="14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ma 19">
            <a:extLst>
              <a:ext uri="{FF2B5EF4-FFF2-40B4-BE49-F238E27FC236}">
                <a16:creationId xmlns:a16="http://schemas.microsoft.com/office/drawing/2014/main" id="{A458436D-F7EB-4D4F-8E91-31DA8E64F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565917"/>
              </p:ext>
            </p:extLst>
          </p:nvPr>
        </p:nvGraphicFramePr>
        <p:xfrm>
          <a:off x="5313701" y="1834141"/>
          <a:ext cx="1991556" cy="14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ma 21">
            <a:extLst>
              <a:ext uri="{FF2B5EF4-FFF2-40B4-BE49-F238E27FC236}">
                <a16:creationId xmlns:a16="http://schemas.microsoft.com/office/drawing/2014/main" id="{BE7CCA09-F94D-41BF-B56C-B4AAF7018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98723"/>
              </p:ext>
            </p:extLst>
          </p:nvPr>
        </p:nvGraphicFramePr>
        <p:xfrm>
          <a:off x="3902052" y="1828684"/>
          <a:ext cx="1376525" cy="14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4" name="Diagramma 23">
            <a:extLst>
              <a:ext uri="{FF2B5EF4-FFF2-40B4-BE49-F238E27FC236}">
                <a16:creationId xmlns:a16="http://schemas.microsoft.com/office/drawing/2014/main" id="{19F8248F-A418-4187-BF4A-9B234BCA7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5255"/>
              </p:ext>
            </p:extLst>
          </p:nvPr>
        </p:nvGraphicFramePr>
        <p:xfrm>
          <a:off x="7360461" y="1845814"/>
          <a:ext cx="1565615" cy="14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Diagramma 25">
            <a:extLst>
              <a:ext uri="{FF2B5EF4-FFF2-40B4-BE49-F238E27FC236}">
                <a16:creationId xmlns:a16="http://schemas.microsoft.com/office/drawing/2014/main" id="{EE1EA811-DA3D-4DF8-B293-7626E7358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12848"/>
              </p:ext>
            </p:extLst>
          </p:nvPr>
        </p:nvGraphicFramePr>
        <p:xfrm>
          <a:off x="172017" y="1828684"/>
          <a:ext cx="1149790" cy="14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3A5960C-219E-4B49-AD53-2D76AE29C613}"/>
              </a:ext>
            </a:extLst>
          </p:cNvPr>
          <p:cNvSpPr/>
          <p:nvPr/>
        </p:nvSpPr>
        <p:spPr>
          <a:xfrm>
            <a:off x="172016" y="3450378"/>
            <a:ext cx="8748000" cy="36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Cross-cutting: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Pre-Accession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assistance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Cultural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Security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Shape 281">
            <a:extLst>
              <a:ext uri="{FF2B5EF4-FFF2-40B4-BE49-F238E27FC236}">
                <a16:creationId xmlns:a16="http://schemas.microsoft.com/office/drawing/2014/main" id="{1207C6BC-BE27-43F8-966E-ECE7E7B7A577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3" name="Shape 282">
              <a:extLst>
                <a:ext uri="{FF2B5EF4-FFF2-40B4-BE49-F238E27FC236}">
                  <a16:creationId xmlns:a16="http://schemas.microsoft.com/office/drawing/2014/main" id="{3202F259-C2BF-4660-924F-786BD6904254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283">
              <a:extLst>
                <a:ext uri="{FF2B5EF4-FFF2-40B4-BE49-F238E27FC236}">
                  <a16:creationId xmlns:a16="http://schemas.microsoft.com/office/drawing/2014/main" id="{5B47332B-332B-4736-981F-C821C50C8A02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84">
              <a:extLst>
                <a:ext uri="{FF2B5EF4-FFF2-40B4-BE49-F238E27FC236}">
                  <a16:creationId xmlns:a16="http://schemas.microsoft.com/office/drawing/2014/main" id="{A9DF6915-0EF4-4FFB-BEAA-BA0180CE2C9B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85">
              <a:extLst>
                <a:ext uri="{FF2B5EF4-FFF2-40B4-BE49-F238E27FC236}">
                  <a16:creationId xmlns:a16="http://schemas.microsoft.com/office/drawing/2014/main" id="{5C836F13-6C37-4CB1-A37C-9B2FC288636B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400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Axis</a:t>
            </a:r>
            <a:r>
              <a:rPr lang="it-IT" dirty="0"/>
              <a:t>  1 – SMARTER  EU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it-IT" dirty="0"/>
          </a:p>
        </p:txBody>
      </p:sp>
      <p:grpSp>
        <p:nvGrpSpPr>
          <p:cNvPr id="9" name="Shape 281">
            <a:extLst>
              <a:ext uri="{FF2B5EF4-FFF2-40B4-BE49-F238E27FC236}">
                <a16:creationId xmlns:a16="http://schemas.microsoft.com/office/drawing/2014/main" id="{C406DC1F-7EA6-4B11-977F-5D6466598B8A}"/>
              </a:ext>
            </a:extLst>
          </p:cNvPr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  <a:solidFill>
            <a:schemeClr val="bg1"/>
          </a:solidFill>
        </p:grpSpPr>
        <p:sp>
          <p:nvSpPr>
            <p:cNvPr id="10" name="Shape 282">
              <a:extLst>
                <a:ext uri="{FF2B5EF4-FFF2-40B4-BE49-F238E27FC236}">
                  <a16:creationId xmlns:a16="http://schemas.microsoft.com/office/drawing/2014/main" id="{294FF1C9-9AA5-4D6C-BCC9-618A66BE29D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83">
              <a:extLst>
                <a:ext uri="{FF2B5EF4-FFF2-40B4-BE49-F238E27FC236}">
                  <a16:creationId xmlns:a16="http://schemas.microsoft.com/office/drawing/2014/main" id="{9A0DBB4E-DD57-442F-B715-1FFFC6BDEC1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84">
              <a:extLst>
                <a:ext uri="{FF2B5EF4-FFF2-40B4-BE49-F238E27FC236}">
                  <a16:creationId xmlns:a16="http://schemas.microsoft.com/office/drawing/2014/main" id="{AC54690D-11BE-46BF-B551-51ED710F3675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85">
              <a:extLst>
                <a:ext uri="{FF2B5EF4-FFF2-40B4-BE49-F238E27FC236}">
                  <a16:creationId xmlns:a16="http://schemas.microsoft.com/office/drawing/2014/main" id="{E622DF49-BE70-44F7-8621-2853E5803F93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A0FB3880-EA67-43FF-8BF3-E678C7FBE2C1}"/>
              </a:ext>
            </a:extLst>
          </p:cNvPr>
          <p:cNvSpPr/>
          <p:nvPr/>
        </p:nvSpPr>
        <p:spPr>
          <a:xfrm>
            <a:off x="2762250" y="2308219"/>
            <a:ext cx="596528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buClr>
                <a:schemeClr val="accent5">
                  <a:lumMod val="50000"/>
                </a:schemeClr>
              </a:buClr>
            </a:pPr>
            <a:r>
              <a:rPr lang="en-US" sz="2600" dirty="0">
                <a:latin typeface="Barlow" panose="00000500000000000000" pitchFamily="2" charset="0"/>
                <a:cs typeface="Calibri" pitchFamily="34" charset="0"/>
              </a:rPr>
              <a:t>S.O. 1.1 - Enhancing growth and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Barlow" panose="00000500000000000000" pitchFamily="2" charset="0"/>
                <a:cs typeface="Calibri" pitchFamily="34" charset="0"/>
              </a:rPr>
              <a:t>competitiveness of SMEs </a:t>
            </a:r>
            <a:r>
              <a:rPr lang="en-US" sz="2600" dirty="0">
                <a:latin typeface="Barlow" panose="00000500000000000000" pitchFamily="2" charset="0"/>
                <a:cs typeface="Calibri" pitchFamily="34" charset="0"/>
              </a:rPr>
              <a:t>through joint  cross-border actions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123A34-EB24-615F-2BD5-011ADCB076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45" y="2094489"/>
            <a:ext cx="1598313" cy="15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10406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Personalizzato 2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0070C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8417</TotalTime>
  <Words>4690</Words>
  <Application>Microsoft Office PowerPoint</Application>
  <PresentationFormat>On-screen Show (16:9)</PresentationFormat>
  <Paragraphs>487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Barlow</vt:lpstr>
      <vt:lpstr>Calibri</vt:lpstr>
      <vt:lpstr>Arial</vt:lpstr>
      <vt:lpstr>Cambria</vt:lpstr>
      <vt:lpstr>Wingdings</vt:lpstr>
      <vt:lpstr>Basset template</vt:lpstr>
      <vt:lpstr>PowerPoint Presentation</vt:lpstr>
      <vt:lpstr>Youth projects 2014-2020</vt:lpstr>
      <vt:lpstr>Youth projects 2014-2020</vt:lpstr>
      <vt:lpstr>Youth projects 2014-2020</vt:lpstr>
      <vt:lpstr>Youth projects 2014-2020</vt:lpstr>
      <vt:lpstr>Interreg IPA South Adriatic</vt:lpstr>
      <vt:lpstr>Geography 2014-20  &gt; unchanged 2021-27</vt:lpstr>
      <vt:lpstr>2021 – 2027  Specific Objectives</vt:lpstr>
      <vt:lpstr>Axis  1 – SMARTER  EU</vt:lpstr>
      <vt:lpstr>Axis  1 – SMARTER  EU</vt:lpstr>
      <vt:lpstr>Axis  2 – GREENER  EU</vt:lpstr>
      <vt:lpstr>Axis  2 – GREENER  EU</vt:lpstr>
      <vt:lpstr>Axis  2 – GREENER  EU</vt:lpstr>
      <vt:lpstr>Axis  2 – GREENER EU</vt:lpstr>
      <vt:lpstr>Axis  2 – GREENER EU</vt:lpstr>
      <vt:lpstr>Axis  2 – GREENER EU</vt:lpstr>
      <vt:lpstr>Axis  3 – MORE CONNECTED  EU</vt:lpstr>
      <vt:lpstr>Axis 3 – MORE CONNECTED  EU</vt:lpstr>
      <vt:lpstr>Axis  4 – MORE SOCIAL EU</vt:lpstr>
      <vt:lpstr>Axis  4 – MORE SOCIAL  EU</vt:lpstr>
      <vt:lpstr>Axis  4 – MORE SOCIAL  EU</vt:lpstr>
      <vt:lpstr>Axis  4 – MORE SOCIAL  EU</vt:lpstr>
      <vt:lpstr>Axis  4 – GOVERNANCE</vt:lpstr>
      <vt:lpstr>Axis  5 – GOVERNANCE</vt:lpstr>
      <vt:lpstr>TARGET GROUPS</vt:lpstr>
      <vt:lpstr>Budget</vt:lpstr>
      <vt:lpstr>Type of projects</vt:lpstr>
      <vt:lpstr>Key features of the First Call</vt:lpstr>
      <vt:lpstr>Key features of the First Call</vt:lpstr>
      <vt:lpstr>Financial allocation of the First Call</vt:lpstr>
      <vt:lpstr>Recommendations for partnerships </vt:lpstr>
      <vt:lpstr>Questions and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enrico.corallo</dc:creator>
  <cp:lastModifiedBy>Sladjana Pesic</cp:lastModifiedBy>
  <cp:revision>573</cp:revision>
  <dcterms:modified xsi:type="dcterms:W3CDTF">2023-03-02T19:47:56Z</dcterms:modified>
</cp:coreProperties>
</file>