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0"/>
  </p:notesMasterIdLst>
  <p:sldIdLst>
    <p:sldId id="256" r:id="rId3"/>
    <p:sldId id="275" r:id="rId4"/>
    <p:sldId id="277" r:id="rId5"/>
    <p:sldId id="279" r:id="rId6"/>
    <p:sldId id="280" r:id="rId7"/>
    <p:sldId id="283" r:id="rId8"/>
    <p:sldId id="284" r:id="rId9"/>
    <p:sldId id="290" r:id="rId10"/>
    <p:sldId id="293" r:id="rId11"/>
    <p:sldId id="294" r:id="rId12"/>
    <p:sldId id="295" r:id="rId13"/>
    <p:sldId id="297" r:id="rId14"/>
    <p:sldId id="272" r:id="rId15"/>
    <p:sldId id="258" r:id="rId16"/>
    <p:sldId id="296" r:id="rId17"/>
    <p:sldId id="270" r:id="rId18"/>
    <p:sldId id="266"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34E2F6-E4A0-4C40-975F-2EA46AC9AB7F}" v="431" dt="2022-12-07T16:16:17.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5165" autoAdjust="0"/>
  </p:normalViewPr>
  <p:slideViewPr>
    <p:cSldViewPr snapToGrid="0" showGuides="1">
      <p:cViewPr varScale="1">
        <p:scale>
          <a:sx n="83" d="100"/>
          <a:sy n="83" d="100"/>
        </p:scale>
        <p:origin x="77" y="1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42"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jan Futač" userId="0f72a62d-a079-45db-ac7c-84bf5c6e31d7" providerId="ADAL" clId="{D934E2F6-E4A0-4C40-975F-2EA46AC9AB7F}"/>
    <pc:docChg chg="undo custSel addSld delSld modSld sldOrd">
      <pc:chgData name="Kristijan Futač" userId="0f72a62d-a079-45db-ac7c-84bf5c6e31d7" providerId="ADAL" clId="{D934E2F6-E4A0-4C40-975F-2EA46AC9AB7F}" dt="2022-12-07T16:18:47.447" v="7120" actId="1076"/>
      <pc:docMkLst>
        <pc:docMk/>
      </pc:docMkLst>
      <pc:sldChg chg="addSp modSp mod">
        <pc:chgData name="Kristijan Futač" userId="0f72a62d-a079-45db-ac7c-84bf5c6e31d7" providerId="ADAL" clId="{D934E2F6-E4A0-4C40-975F-2EA46AC9AB7F}" dt="2022-12-07T12:11:06.350" v="110" actId="1076"/>
        <pc:sldMkLst>
          <pc:docMk/>
          <pc:sldMk cId="720489955" sldId="256"/>
        </pc:sldMkLst>
        <pc:spChg chg="add mod">
          <ac:chgData name="Kristijan Futač" userId="0f72a62d-a079-45db-ac7c-84bf5c6e31d7" providerId="ADAL" clId="{D934E2F6-E4A0-4C40-975F-2EA46AC9AB7F}" dt="2022-12-07T12:11:06.350" v="110" actId="1076"/>
          <ac:spMkLst>
            <pc:docMk/>
            <pc:sldMk cId="720489955" sldId="256"/>
            <ac:spMk id="3" creationId="{97A8913F-B62A-FDC8-245E-DFA13686B4BE}"/>
          </ac:spMkLst>
        </pc:spChg>
        <pc:picChg chg="add mod">
          <ac:chgData name="Kristijan Futač" userId="0f72a62d-a079-45db-ac7c-84bf5c6e31d7" providerId="ADAL" clId="{D934E2F6-E4A0-4C40-975F-2EA46AC9AB7F}" dt="2022-12-07T11:44:48.686" v="2" actId="1076"/>
          <ac:picMkLst>
            <pc:docMk/>
            <pc:sldMk cId="720489955" sldId="256"/>
            <ac:picMk id="10" creationId="{F241E57B-58B4-2220-D035-97A64A4EA75B}"/>
          </ac:picMkLst>
        </pc:picChg>
        <pc:picChg chg="add mod">
          <ac:chgData name="Kristijan Futač" userId="0f72a62d-a079-45db-ac7c-84bf5c6e31d7" providerId="ADAL" clId="{D934E2F6-E4A0-4C40-975F-2EA46AC9AB7F}" dt="2022-12-07T11:51:09.185" v="9" actId="1076"/>
          <ac:picMkLst>
            <pc:docMk/>
            <pc:sldMk cId="720489955" sldId="256"/>
            <ac:picMk id="11" creationId="{AB31D839-136B-F2F0-4B05-D71996167C0F}"/>
          </ac:picMkLst>
        </pc:picChg>
      </pc:sldChg>
      <pc:sldChg chg="addSp delSp modSp add mod">
        <pc:chgData name="Kristijan Futač" userId="0f72a62d-a079-45db-ac7c-84bf5c6e31d7" providerId="ADAL" clId="{D934E2F6-E4A0-4C40-975F-2EA46AC9AB7F}" dt="2022-12-07T14:53:14.112" v="4061" actId="1076"/>
        <pc:sldMkLst>
          <pc:docMk/>
          <pc:sldMk cId="254138303" sldId="257"/>
        </pc:sldMkLst>
        <pc:spChg chg="add del mod">
          <ac:chgData name="Kristijan Futač" userId="0f72a62d-a079-45db-ac7c-84bf5c6e31d7" providerId="ADAL" clId="{D934E2F6-E4A0-4C40-975F-2EA46AC9AB7F}" dt="2022-12-07T12:29:12.802" v="132" actId="478"/>
          <ac:spMkLst>
            <pc:docMk/>
            <pc:sldMk cId="254138303" sldId="257"/>
            <ac:spMk id="3" creationId="{238FA17F-2B0F-5B56-413C-6F92D539D7C7}"/>
          </ac:spMkLst>
        </pc:spChg>
        <pc:spChg chg="add del">
          <ac:chgData name="Kristijan Futač" userId="0f72a62d-a079-45db-ac7c-84bf5c6e31d7" providerId="ADAL" clId="{D934E2F6-E4A0-4C40-975F-2EA46AC9AB7F}" dt="2022-12-07T12:28:03.531" v="127" actId="11529"/>
          <ac:spMkLst>
            <pc:docMk/>
            <pc:sldMk cId="254138303" sldId="257"/>
            <ac:spMk id="5" creationId="{BE04978C-8C32-EC09-9B02-24DE77427AF5}"/>
          </ac:spMkLst>
        </pc:spChg>
        <pc:spChg chg="add mod">
          <ac:chgData name="Kristijan Futač" userId="0f72a62d-a079-45db-ac7c-84bf5c6e31d7" providerId="ADAL" clId="{D934E2F6-E4A0-4C40-975F-2EA46AC9AB7F}" dt="2022-12-07T14:53:14.112" v="4061" actId="1076"/>
          <ac:spMkLst>
            <pc:docMk/>
            <pc:sldMk cId="254138303" sldId="257"/>
            <ac:spMk id="7" creationId="{4EA57B32-A463-4C32-EAB4-BD2E88748B16}"/>
          </ac:spMkLst>
        </pc:spChg>
        <pc:picChg chg="add mod">
          <ac:chgData name="Kristijan Futač" userId="0f72a62d-a079-45db-ac7c-84bf5c6e31d7" providerId="ADAL" clId="{D934E2F6-E4A0-4C40-975F-2EA46AC9AB7F}" dt="2022-12-07T14:46:25.051" v="3905" actId="1076"/>
          <ac:picMkLst>
            <pc:docMk/>
            <pc:sldMk cId="254138303" sldId="257"/>
            <ac:picMk id="2" creationId="{4F56CE4A-42BE-9C85-90C0-857B596E19A8}"/>
          </ac:picMkLst>
        </pc:picChg>
        <pc:picChg chg="mod">
          <ac:chgData name="Kristijan Futač" userId="0f72a62d-a079-45db-ac7c-84bf5c6e31d7" providerId="ADAL" clId="{D934E2F6-E4A0-4C40-975F-2EA46AC9AB7F}" dt="2022-12-07T13:37:58.930" v="1927" actId="1076"/>
          <ac:picMkLst>
            <pc:docMk/>
            <pc:sldMk cId="254138303" sldId="257"/>
            <ac:picMk id="11" creationId="{AB31D839-136B-F2F0-4B05-D71996167C0F}"/>
          </ac:picMkLst>
        </pc:picChg>
      </pc:sldChg>
      <pc:sldChg chg="addSp modSp add mod">
        <pc:chgData name="Kristijan Futač" userId="0f72a62d-a079-45db-ac7c-84bf5c6e31d7" providerId="ADAL" clId="{D934E2F6-E4A0-4C40-975F-2EA46AC9AB7F}" dt="2022-12-07T14:54:53.518" v="4146" actId="1076"/>
        <pc:sldMkLst>
          <pc:docMk/>
          <pc:sldMk cId="773120215" sldId="258"/>
        </pc:sldMkLst>
        <pc:spChg chg="add mod">
          <ac:chgData name="Kristijan Futač" userId="0f72a62d-a079-45db-ac7c-84bf5c6e31d7" providerId="ADAL" clId="{D934E2F6-E4A0-4C40-975F-2EA46AC9AB7F}" dt="2022-12-07T14:54:53.518" v="4146" actId="1076"/>
          <ac:spMkLst>
            <pc:docMk/>
            <pc:sldMk cId="773120215" sldId="258"/>
            <ac:spMk id="2" creationId="{27A330D9-55DE-4F14-2D5B-6C0624F7C944}"/>
          </ac:spMkLst>
        </pc:spChg>
        <pc:spChg chg="add mod">
          <ac:chgData name="Kristijan Futač" userId="0f72a62d-a079-45db-ac7c-84bf5c6e31d7" providerId="ADAL" clId="{D934E2F6-E4A0-4C40-975F-2EA46AC9AB7F}" dt="2022-12-07T14:54:05.214" v="4062" actId="1076"/>
          <ac:spMkLst>
            <pc:docMk/>
            <pc:sldMk cId="773120215" sldId="258"/>
            <ac:spMk id="3" creationId="{70FFFE91-AAE4-7732-32B6-39E13CBD374C}"/>
          </ac:spMkLst>
        </pc:spChg>
      </pc:sldChg>
      <pc:sldChg chg="addSp modSp add mod ord">
        <pc:chgData name="Kristijan Futač" userId="0f72a62d-a079-45db-ac7c-84bf5c6e31d7" providerId="ADAL" clId="{D934E2F6-E4A0-4C40-975F-2EA46AC9AB7F}" dt="2022-12-07T14:44:08.429" v="3889"/>
        <pc:sldMkLst>
          <pc:docMk/>
          <pc:sldMk cId="3707146728" sldId="259"/>
        </pc:sldMkLst>
        <pc:spChg chg="add mod">
          <ac:chgData name="Kristijan Futač" userId="0f72a62d-a079-45db-ac7c-84bf5c6e31d7" providerId="ADAL" clId="{D934E2F6-E4A0-4C40-975F-2EA46AC9AB7F}" dt="2022-12-07T13:53:12.754" v="2473" actId="1076"/>
          <ac:spMkLst>
            <pc:docMk/>
            <pc:sldMk cId="3707146728" sldId="259"/>
            <ac:spMk id="3" creationId="{41ED05A3-F316-A346-EB52-DE0002FDCA61}"/>
          </ac:spMkLst>
        </pc:spChg>
        <pc:spChg chg="add mod">
          <ac:chgData name="Kristijan Futač" userId="0f72a62d-a079-45db-ac7c-84bf5c6e31d7" providerId="ADAL" clId="{D934E2F6-E4A0-4C40-975F-2EA46AC9AB7F}" dt="2022-12-07T13:54:43.847" v="2571" actId="6549"/>
          <ac:spMkLst>
            <pc:docMk/>
            <pc:sldMk cId="3707146728" sldId="259"/>
            <ac:spMk id="7" creationId="{F595EF2E-EEB0-4770-A07F-D0C8E1193E51}"/>
          </ac:spMkLst>
        </pc:spChg>
      </pc:sldChg>
      <pc:sldChg chg="addSp delSp modSp add mod">
        <pc:chgData name="Kristijan Futač" userId="0f72a62d-a079-45db-ac7c-84bf5c6e31d7" providerId="ADAL" clId="{D934E2F6-E4A0-4C40-975F-2EA46AC9AB7F}" dt="2022-12-07T14:45:06.221" v="3902" actId="1076"/>
        <pc:sldMkLst>
          <pc:docMk/>
          <pc:sldMk cId="3054635227" sldId="260"/>
        </pc:sldMkLst>
        <pc:spChg chg="add mod">
          <ac:chgData name="Kristijan Futač" userId="0f72a62d-a079-45db-ac7c-84bf5c6e31d7" providerId="ADAL" clId="{D934E2F6-E4A0-4C40-975F-2EA46AC9AB7F}" dt="2022-12-07T14:05:23.889" v="3057" actId="1076"/>
          <ac:spMkLst>
            <pc:docMk/>
            <pc:sldMk cId="3054635227" sldId="260"/>
            <ac:spMk id="3" creationId="{C687583E-3DB9-6937-3779-6E4F72870BC1}"/>
          </ac:spMkLst>
        </pc:spChg>
        <pc:graphicFrameChg chg="add mod modGraphic">
          <ac:chgData name="Kristijan Futač" userId="0f72a62d-a079-45db-ac7c-84bf5c6e31d7" providerId="ADAL" clId="{D934E2F6-E4A0-4C40-975F-2EA46AC9AB7F}" dt="2022-12-07T14:45:06.221" v="3902" actId="1076"/>
          <ac:graphicFrameMkLst>
            <pc:docMk/>
            <pc:sldMk cId="3054635227" sldId="260"/>
            <ac:graphicFrameMk id="7" creationId="{808022CB-9105-0CAD-057E-FAEC26DB9E09}"/>
          </ac:graphicFrameMkLst>
        </pc:graphicFrameChg>
        <pc:picChg chg="add del">
          <ac:chgData name="Kristijan Futač" userId="0f72a62d-a079-45db-ac7c-84bf5c6e31d7" providerId="ADAL" clId="{D934E2F6-E4A0-4C40-975F-2EA46AC9AB7F}" dt="2022-12-07T13:57:32.305" v="2608" actId="478"/>
          <ac:picMkLst>
            <pc:docMk/>
            <pc:sldMk cId="3054635227" sldId="260"/>
            <ac:picMk id="5" creationId="{4200A35C-66EA-1B66-8FE9-986C0AAF8E01}"/>
          </ac:picMkLst>
        </pc:picChg>
      </pc:sldChg>
      <pc:sldChg chg="add del">
        <pc:chgData name="Kristijan Futač" userId="0f72a62d-a079-45db-ac7c-84bf5c6e31d7" providerId="ADAL" clId="{D934E2F6-E4A0-4C40-975F-2EA46AC9AB7F}" dt="2022-12-07T16:00:41.248" v="6642" actId="47"/>
        <pc:sldMkLst>
          <pc:docMk/>
          <pc:sldMk cId="1296583892" sldId="261"/>
        </pc:sldMkLst>
      </pc:sldChg>
      <pc:sldChg chg="add del">
        <pc:chgData name="Kristijan Futač" userId="0f72a62d-a079-45db-ac7c-84bf5c6e31d7" providerId="ADAL" clId="{D934E2F6-E4A0-4C40-975F-2EA46AC9AB7F}" dt="2022-12-07T14:49:57.230" v="3960" actId="47"/>
        <pc:sldMkLst>
          <pc:docMk/>
          <pc:sldMk cId="1380276287" sldId="262"/>
        </pc:sldMkLst>
      </pc:sldChg>
      <pc:sldChg chg="addSp modSp add mod">
        <pc:chgData name="Kristijan Futač" userId="0f72a62d-a079-45db-ac7c-84bf5c6e31d7" providerId="ADAL" clId="{D934E2F6-E4A0-4C40-975F-2EA46AC9AB7F}" dt="2022-12-07T15:36:22.939" v="5840" actId="1076"/>
        <pc:sldMkLst>
          <pc:docMk/>
          <pc:sldMk cId="579397638" sldId="263"/>
        </pc:sldMkLst>
        <pc:spChg chg="add mod">
          <ac:chgData name="Kristijan Futač" userId="0f72a62d-a079-45db-ac7c-84bf5c6e31d7" providerId="ADAL" clId="{D934E2F6-E4A0-4C40-975F-2EA46AC9AB7F}" dt="2022-12-07T15:36:22.939" v="5840" actId="1076"/>
          <ac:spMkLst>
            <pc:docMk/>
            <pc:sldMk cId="579397638" sldId="263"/>
            <ac:spMk id="2" creationId="{388588F4-972D-39FB-BA9F-ED7741E89344}"/>
          </ac:spMkLst>
        </pc:spChg>
        <pc:spChg chg="add mod">
          <ac:chgData name="Kristijan Futač" userId="0f72a62d-a079-45db-ac7c-84bf5c6e31d7" providerId="ADAL" clId="{D934E2F6-E4A0-4C40-975F-2EA46AC9AB7F}" dt="2022-12-07T15:36:15.401" v="5838" actId="1076"/>
          <ac:spMkLst>
            <pc:docMk/>
            <pc:sldMk cId="579397638" sldId="263"/>
            <ac:spMk id="5" creationId="{9C97193C-6FBE-02DD-4832-2FF5993DAAEF}"/>
          </ac:spMkLst>
        </pc:spChg>
      </pc:sldChg>
      <pc:sldChg chg="addSp modSp add mod">
        <pc:chgData name="Kristijan Futač" userId="0f72a62d-a079-45db-ac7c-84bf5c6e31d7" providerId="ADAL" clId="{D934E2F6-E4A0-4C40-975F-2EA46AC9AB7F}" dt="2022-12-07T15:41:57.353" v="6068" actId="20577"/>
        <pc:sldMkLst>
          <pc:docMk/>
          <pc:sldMk cId="4040636747" sldId="264"/>
        </pc:sldMkLst>
        <pc:spChg chg="add mod">
          <ac:chgData name="Kristijan Futač" userId="0f72a62d-a079-45db-ac7c-84bf5c6e31d7" providerId="ADAL" clId="{D934E2F6-E4A0-4C40-975F-2EA46AC9AB7F}" dt="2022-12-07T15:41:12.070" v="6046" actId="1076"/>
          <ac:spMkLst>
            <pc:docMk/>
            <pc:sldMk cId="4040636747" sldId="264"/>
            <ac:spMk id="3" creationId="{0E74D968-8137-2422-09B9-A5AF80A6D42D}"/>
          </ac:spMkLst>
        </pc:spChg>
        <pc:spChg chg="add mod">
          <ac:chgData name="Kristijan Futač" userId="0f72a62d-a079-45db-ac7c-84bf5c6e31d7" providerId="ADAL" clId="{D934E2F6-E4A0-4C40-975F-2EA46AC9AB7F}" dt="2022-12-07T15:41:57.353" v="6068" actId="20577"/>
          <ac:spMkLst>
            <pc:docMk/>
            <pc:sldMk cId="4040636747" sldId="264"/>
            <ac:spMk id="5" creationId="{F9F23E92-D4C2-03DA-5A83-2AEE6F532DC4}"/>
          </ac:spMkLst>
        </pc:spChg>
        <pc:picChg chg="mod">
          <ac:chgData name="Kristijan Futač" userId="0f72a62d-a079-45db-ac7c-84bf5c6e31d7" providerId="ADAL" clId="{D934E2F6-E4A0-4C40-975F-2EA46AC9AB7F}" dt="2022-12-07T15:26:58.175" v="5565" actId="1076"/>
          <ac:picMkLst>
            <pc:docMk/>
            <pc:sldMk cId="4040636747" sldId="264"/>
            <ac:picMk id="10" creationId="{F241E57B-58B4-2220-D035-97A64A4EA75B}"/>
          </ac:picMkLst>
        </pc:picChg>
      </pc:sldChg>
      <pc:sldChg chg="add del setBg">
        <pc:chgData name="Kristijan Futač" userId="0f72a62d-a079-45db-ac7c-84bf5c6e31d7" providerId="ADAL" clId="{D934E2F6-E4A0-4C40-975F-2EA46AC9AB7F}" dt="2022-12-07T11:56:02.811" v="28" actId="2696"/>
        <pc:sldMkLst>
          <pc:docMk/>
          <pc:sldMk cId="1871336767" sldId="265"/>
        </pc:sldMkLst>
      </pc:sldChg>
      <pc:sldChg chg="addSp modSp add mod">
        <pc:chgData name="Kristijan Futač" userId="0f72a62d-a079-45db-ac7c-84bf5c6e31d7" providerId="ADAL" clId="{D934E2F6-E4A0-4C40-975F-2EA46AC9AB7F}" dt="2022-12-07T16:18:47.447" v="7120" actId="1076"/>
        <pc:sldMkLst>
          <pc:docMk/>
          <pc:sldMk cId="663950865" sldId="266"/>
        </pc:sldMkLst>
        <pc:spChg chg="add mod">
          <ac:chgData name="Kristijan Futač" userId="0f72a62d-a079-45db-ac7c-84bf5c6e31d7" providerId="ADAL" clId="{D934E2F6-E4A0-4C40-975F-2EA46AC9AB7F}" dt="2022-12-07T16:18:32.720" v="7117" actId="20577"/>
          <ac:spMkLst>
            <pc:docMk/>
            <pc:sldMk cId="663950865" sldId="266"/>
            <ac:spMk id="2" creationId="{E21001A0-450F-540A-A233-A7168C928AC9}"/>
          </ac:spMkLst>
        </pc:spChg>
        <pc:spChg chg="add mod">
          <ac:chgData name="Kristijan Futač" userId="0f72a62d-a079-45db-ac7c-84bf5c6e31d7" providerId="ADAL" clId="{D934E2F6-E4A0-4C40-975F-2EA46AC9AB7F}" dt="2022-12-07T16:18:47.447" v="7120" actId="1076"/>
          <ac:spMkLst>
            <pc:docMk/>
            <pc:sldMk cId="663950865" sldId="266"/>
            <ac:spMk id="5" creationId="{A48ADD25-5189-8508-8C1E-A7D4EAD64F94}"/>
          </ac:spMkLst>
        </pc:spChg>
      </pc:sldChg>
      <pc:sldChg chg="addSp delSp modSp add mod">
        <pc:chgData name="Kristijan Futač" userId="0f72a62d-a079-45db-ac7c-84bf5c6e31d7" providerId="ADAL" clId="{D934E2F6-E4A0-4C40-975F-2EA46AC9AB7F}" dt="2022-12-07T16:14:00.107" v="7061"/>
        <pc:sldMkLst>
          <pc:docMk/>
          <pc:sldMk cId="3806055958" sldId="267"/>
        </pc:sldMkLst>
        <pc:spChg chg="add mod">
          <ac:chgData name="Kristijan Futač" userId="0f72a62d-a079-45db-ac7c-84bf5c6e31d7" providerId="ADAL" clId="{D934E2F6-E4A0-4C40-975F-2EA46AC9AB7F}" dt="2022-12-07T16:09:04.141" v="6875" actId="1076"/>
          <ac:spMkLst>
            <pc:docMk/>
            <pc:sldMk cId="3806055958" sldId="267"/>
            <ac:spMk id="3" creationId="{35D0A383-A11A-7461-1F47-6A1623115716}"/>
          </ac:spMkLst>
        </pc:spChg>
        <pc:graphicFrameChg chg="add del mod">
          <ac:chgData name="Kristijan Futač" userId="0f72a62d-a079-45db-ac7c-84bf5c6e31d7" providerId="ADAL" clId="{D934E2F6-E4A0-4C40-975F-2EA46AC9AB7F}" dt="2022-12-07T16:05:36.826" v="6699" actId="478"/>
          <ac:graphicFrameMkLst>
            <pc:docMk/>
            <pc:sldMk cId="3806055958" sldId="267"/>
            <ac:graphicFrameMk id="5" creationId="{395EB194-C36E-568C-EA56-96307279E0F6}"/>
          </ac:graphicFrameMkLst>
        </pc:graphicFrameChg>
        <pc:graphicFrameChg chg="add mod modGraphic">
          <ac:chgData name="Kristijan Futač" userId="0f72a62d-a079-45db-ac7c-84bf5c6e31d7" providerId="ADAL" clId="{D934E2F6-E4A0-4C40-975F-2EA46AC9AB7F}" dt="2022-12-07T16:14:00.107" v="7061"/>
          <ac:graphicFrameMkLst>
            <pc:docMk/>
            <pc:sldMk cId="3806055958" sldId="267"/>
            <ac:graphicFrameMk id="7" creationId="{0973942C-16BB-6E97-E186-ACA42B047EF6}"/>
          </ac:graphicFrameMkLst>
        </pc:graphicFrameChg>
      </pc:sldChg>
      <pc:sldChg chg="add del">
        <pc:chgData name="Kristijan Futač" userId="0f72a62d-a079-45db-ac7c-84bf5c6e31d7" providerId="ADAL" clId="{D934E2F6-E4A0-4C40-975F-2EA46AC9AB7F}" dt="2022-12-07T16:00:43.114" v="6643" actId="47"/>
        <pc:sldMkLst>
          <pc:docMk/>
          <pc:sldMk cId="4205696187" sldId="268"/>
        </pc:sldMkLst>
      </pc:sldChg>
      <pc:sldChg chg="add del">
        <pc:chgData name="Kristijan Futač" userId="0f72a62d-a079-45db-ac7c-84bf5c6e31d7" providerId="ADAL" clId="{D934E2F6-E4A0-4C40-975F-2EA46AC9AB7F}" dt="2022-12-07T16:00:44.324" v="6644" actId="47"/>
        <pc:sldMkLst>
          <pc:docMk/>
          <pc:sldMk cId="439164813" sldId="269"/>
        </pc:sldMkLst>
      </pc:sldChg>
      <pc:sldChg chg="addSp modSp add mod">
        <pc:chgData name="Kristijan Futač" userId="0f72a62d-a079-45db-ac7c-84bf5c6e31d7" providerId="ADAL" clId="{D934E2F6-E4A0-4C40-975F-2EA46AC9AB7F}" dt="2022-12-07T14:47:18.674" v="3958" actId="14100"/>
        <pc:sldMkLst>
          <pc:docMk/>
          <pc:sldMk cId="1967471048" sldId="270"/>
        </pc:sldMkLst>
        <pc:spChg chg="mod">
          <ac:chgData name="Kristijan Futač" userId="0f72a62d-a079-45db-ac7c-84bf5c6e31d7" providerId="ADAL" clId="{D934E2F6-E4A0-4C40-975F-2EA46AC9AB7F}" dt="2022-12-07T13:01:39.335" v="1131" actId="6549"/>
          <ac:spMkLst>
            <pc:docMk/>
            <pc:sldMk cId="1967471048" sldId="270"/>
            <ac:spMk id="2" creationId="{27A330D9-55DE-4F14-2D5B-6C0624F7C944}"/>
          </ac:spMkLst>
        </pc:spChg>
        <pc:spChg chg="mod">
          <ac:chgData name="Kristijan Futač" userId="0f72a62d-a079-45db-ac7c-84bf5c6e31d7" providerId="ADAL" clId="{D934E2F6-E4A0-4C40-975F-2EA46AC9AB7F}" dt="2022-12-07T14:35:20.921" v="3882" actId="1076"/>
          <ac:spMkLst>
            <pc:docMk/>
            <pc:sldMk cId="1967471048" sldId="270"/>
            <ac:spMk id="3" creationId="{70FFFE91-AAE4-7732-32B6-39E13CBD374C}"/>
          </ac:spMkLst>
        </pc:spChg>
        <pc:graphicFrameChg chg="add mod modGraphic">
          <ac:chgData name="Kristijan Futač" userId="0f72a62d-a079-45db-ac7c-84bf5c6e31d7" providerId="ADAL" clId="{D934E2F6-E4A0-4C40-975F-2EA46AC9AB7F}" dt="2022-12-07T14:47:18.674" v="3958" actId="14100"/>
          <ac:graphicFrameMkLst>
            <pc:docMk/>
            <pc:sldMk cId="1967471048" sldId="270"/>
            <ac:graphicFrameMk id="5" creationId="{262251B8-9CE7-5A9E-9DCE-21953B71EDF5}"/>
          </ac:graphicFrameMkLst>
        </pc:graphicFrameChg>
      </pc:sldChg>
      <pc:sldChg chg="modSp add mod ord">
        <pc:chgData name="Kristijan Futač" userId="0f72a62d-a079-45db-ac7c-84bf5c6e31d7" providerId="ADAL" clId="{D934E2F6-E4A0-4C40-975F-2EA46AC9AB7F}" dt="2022-12-07T14:44:10.910" v="3891"/>
        <pc:sldMkLst>
          <pc:docMk/>
          <pc:sldMk cId="3014269057" sldId="271"/>
        </pc:sldMkLst>
        <pc:spChg chg="mod">
          <ac:chgData name="Kristijan Futač" userId="0f72a62d-a079-45db-ac7c-84bf5c6e31d7" providerId="ADAL" clId="{D934E2F6-E4A0-4C40-975F-2EA46AC9AB7F}" dt="2022-12-07T13:49:38.836" v="2447" actId="1076"/>
          <ac:spMkLst>
            <pc:docMk/>
            <pc:sldMk cId="3014269057" sldId="271"/>
            <ac:spMk id="3" creationId="{41ED05A3-F316-A346-EB52-DE0002FDCA61}"/>
          </ac:spMkLst>
        </pc:spChg>
        <pc:spChg chg="mod">
          <ac:chgData name="Kristijan Futač" userId="0f72a62d-a079-45db-ac7c-84bf5c6e31d7" providerId="ADAL" clId="{D934E2F6-E4A0-4C40-975F-2EA46AC9AB7F}" dt="2022-12-07T13:50:14.990" v="2472" actId="20577"/>
          <ac:spMkLst>
            <pc:docMk/>
            <pc:sldMk cId="3014269057" sldId="271"/>
            <ac:spMk id="7" creationId="{F595EF2E-EEB0-4770-A07F-D0C8E1193E51}"/>
          </ac:spMkLst>
        </pc:spChg>
      </pc:sldChg>
      <pc:sldChg chg="addSp delSp modSp add mod">
        <pc:chgData name="Kristijan Futač" userId="0f72a62d-a079-45db-ac7c-84bf5c6e31d7" providerId="ADAL" clId="{D934E2F6-E4A0-4C40-975F-2EA46AC9AB7F}" dt="2022-12-07T14:48:09.594" v="3959" actId="1076"/>
        <pc:sldMkLst>
          <pc:docMk/>
          <pc:sldMk cId="4002924428" sldId="272"/>
        </pc:sldMkLst>
        <pc:spChg chg="mod">
          <ac:chgData name="Kristijan Futač" userId="0f72a62d-a079-45db-ac7c-84bf5c6e31d7" providerId="ADAL" clId="{D934E2F6-E4A0-4C40-975F-2EA46AC9AB7F}" dt="2022-12-07T14:48:09.594" v="3959" actId="1076"/>
          <ac:spMkLst>
            <pc:docMk/>
            <pc:sldMk cId="4002924428" sldId="272"/>
            <ac:spMk id="3" creationId="{C687583E-3DB9-6937-3779-6E4F72870BC1}"/>
          </ac:spMkLst>
        </pc:spChg>
        <pc:spChg chg="add mod">
          <ac:chgData name="Kristijan Futač" userId="0f72a62d-a079-45db-ac7c-84bf5c6e31d7" providerId="ADAL" clId="{D934E2F6-E4A0-4C40-975F-2EA46AC9AB7F}" dt="2022-12-07T14:45:23.429" v="3904" actId="20577"/>
          <ac:spMkLst>
            <pc:docMk/>
            <pc:sldMk cId="4002924428" sldId="272"/>
            <ac:spMk id="5" creationId="{E2539607-F907-3DA1-9DBE-518D23182588}"/>
          </ac:spMkLst>
        </pc:spChg>
        <pc:graphicFrameChg chg="del">
          <ac:chgData name="Kristijan Futač" userId="0f72a62d-a079-45db-ac7c-84bf5c6e31d7" providerId="ADAL" clId="{D934E2F6-E4A0-4C40-975F-2EA46AC9AB7F}" dt="2022-12-07T14:07:09.293" v="3114" actId="478"/>
          <ac:graphicFrameMkLst>
            <pc:docMk/>
            <pc:sldMk cId="4002924428" sldId="272"/>
            <ac:graphicFrameMk id="7" creationId="{808022CB-9105-0CAD-057E-FAEC26DB9E09}"/>
          </ac:graphicFrameMkLst>
        </pc:graphicFrameChg>
      </pc:sldChg>
      <pc:sldChg chg="addSp modSp add del mod">
        <pc:chgData name="Kristijan Futač" userId="0f72a62d-a079-45db-ac7c-84bf5c6e31d7" providerId="ADAL" clId="{D934E2F6-E4A0-4C40-975F-2EA46AC9AB7F}" dt="2022-12-07T16:00:38.278" v="6641" actId="47"/>
        <pc:sldMkLst>
          <pc:docMk/>
          <pc:sldMk cId="3199426173" sldId="273"/>
        </pc:sldMkLst>
        <pc:spChg chg="mod">
          <ac:chgData name="Kristijan Futač" userId="0f72a62d-a079-45db-ac7c-84bf5c6e31d7" providerId="ADAL" clId="{D934E2F6-E4A0-4C40-975F-2EA46AC9AB7F}" dt="2022-12-07T15:58:16.766" v="6548" actId="1076"/>
          <ac:spMkLst>
            <pc:docMk/>
            <pc:sldMk cId="3199426173" sldId="273"/>
            <ac:spMk id="3" creationId="{0E74D968-8137-2422-09B9-A5AF80A6D42D}"/>
          </ac:spMkLst>
        </pc:spChg>
        <pc:spChg chg="mod">
          <ac:chgData name="Kristijan Futač" userId="0f72a62d-a079-45db-ac7c-84bf5c6e31d7" providerId="ADAL" clId="{D934E2F6-E4A0-4C40-975F-2EA46AC9AB7F}" dt="2022-12-07T15:59:41.577" v="6638" actId="1076"/>
          <ac:spMkLst>
            <pc:docMk/>
            <pc:sldMk cId="3199426173" sldId="273"/>
            <ac:spMk id="5" creationId="{F9F23E92-D4C2-03DA-5A83-2AEE6F532DC4}"/>
          </ac:spMkLst>
        </pc:spChg>
        <pc:spChg chg="add mod">
          <ac:chgData name="Kristijan Futač" userId="0f72a62d-a079-45db-ac7c-84bf5c6e31d7" providerId="ADAL" clId="{D934E2F6-E4A0-4C40-975F-2EA46AC9AB7F}" dt="2022-12-07T15:58:24.507" v="6550" actId="1076"/>
          <ac:spMkLst>
            <pc:docMk/>
            <pc:sldMk cId="3199426173" sldId="273"/>
            <ac:spMk id="7" creationId="{F1469580-DAB2-8EE6-3BDD-42C179657827}"/>
          </ac:spMkLst>
        </pc:spChg>
        <pc:spChg chg="add mod">
          <ac:chgData name="Kristijan Futač" userId="0f72a62d-a079-45db-ac7c-84bf5c6e31d7" providerId="ADAL" clId="{D934E2F6-E4A0-4C40-975F-2EA46AC9AB7F}" dt="2022-12-07T15:59:51.508" v="6640" actId="1076"/>
          <ac:spMkLst>
            <pc:docMk/>
            <pc:sldMk cId="3199426173" sldId="273"/>
            <ac:spMk id="8" creationId="{F6052E1A-19E4-33BA-BB89-AD2206D16546}"/>
          </ac:spMkLst>
        </pc:spChg>
        <pc:spChg chg="add mod">
          <ac:chgData name="Kristijan Futač" userId="0f72a62d-a079-45db-ac7c-84bf5c6e31d7" providerId="ADAL" clId="{D934E2F6-E4A0-4C40-975F-2EA46AC9AB7F}" dt="2022-12-07T15:59:48.024" v="6639" actId="1076"/>
          <ac:spMkLst>
            <pc:docMk/>
            <pc:sldMk cId="3199426173" sldId="273"/>
            <ac:spMk id="12" creationId="{497A1964-4B67-0805-CF0D-DF6BCFBFE341}"/>
          </ac:spMkLst>
        </pc:spChg>
        <pc:picChg chg="mod">
          <ac:chgData name="Kristijan Futač" userId="0f72a62d-a079-45db-ac7c-84bf5c6e31d7" providerId="ADAL" clId="{D934E2F6-E4A0-4C40-975F-2EA46AC9AB7F}" dt="2022-12-07T15:55:40.586" v="6511" actId="1076"/>
          <ac:picMkLst>
            <pc:docMk/>
            <pc:sldMk cId="3199426173" sldId="273"/>
            <ac:picMk id="10" creationId="{F241E57B-58B4-2220-D035-97A64A4EA7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M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172EB-9BBB-4562-A075-E89833D55237}" type="datetimeFigureOut">
              <a:rPr lang="sr-Latn-ME" smtClean="0"/>
              <a:t>3.3.2023</a:t>
            </a:fld>
            <a:endParaRPr lang="sr-Latn-M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M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M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2BC90-9878-4132-A59A-C01A842D243B}" type="slidenum">
              <a:rPr lang="sr-Latn-ME" smtClean="0"/>
              <a:t>‹#›</a:t>
            </a:fld>
            <a:endParaRPr lang="sr-Latn-ME"/>
          </a:p>
        </p:txBody>
      </p:sp>
    </p:spTree>
    <p:extLst>
      <p:ext uri="{BB962C8B-B14F-4D97-AF65-F5344CB8AC3E}">
        <p14:creationId xmlns:p14="http://schemas.microsoft.com/office/powerpoint/2010/main" val="407989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5EC14-D13C-4EB7-A0DC-982B66603603}" type="slidenum">
              <a:rPr lang="hr-HR" smtClean="0"/>
              <a:t>3</a:t>
            </a:fld>
            <a:endParaRPr lang="hr-HR" dirty="0"/>
          </a:p>
        </p:txBody>
      </p:sp>
    </p:spTree>
    <p:extLst>
      <p:ext uri="{BB962C8B-B14F-4D97-AF65-F5344CB8AC3E}">
        <p14:creationId xmlns:p14="http://schemas.microsoft.com/office/powerpoint/2010/main" val="282354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5EC14-D13C-4EB7-A0DC-982B66603603}" type="slidenum">
              <a:rPr lang="hr-HR" smtClean="0"/>
              <a:t>4</a:t>
            </a:fld>
            <a:endParaRPr lang="hr-HR" dirty="0"/>
          </a:p>
        </p:txBody>
      </p:sp>
    </p:spTree>
    <p:extLst>
      <p:ext uri="{BB962C8B-B14F-4D97-AF65-F5344CB8AC3E}">
        <p14:creationId xmlns:p14="http://schemas.microsoft.com/office/powerpoint/2010/main" val="260229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5EC14-D13C-4EB7-A0DC-982B66603603}" type="slidenum">
              <a:rPr lang="hr-HR" smtClean="0"/>
              <a:t>5</a:t>
            </a:fld>
            <a:endParaRPr lang="hr-HR" dirty="0"/>
          </a:p>
        </p:txBody>
      </p:sp>
    </p:spTree>
    <p:extLst>
      <p:ext uri="{BB962C8B-B14F-4D97-AF65-F5344CB8AC3E}">
        <p14:creationId xmlns:p14="http://schemas.microsoft.com/office/powerpoint/2010/main" val="296604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5EC14-D13C-4EB7-A0DC-982B66603603}"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00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5EC14-D13C-4EB7-A0DC-982B66603603}"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69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5EC14-D13C-4EB7-A0DC-982B66603603}"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73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5EC14-D13C-4EB7-A0DC-982B66603603}"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52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5EC14-D13C-4EB7-A0DC-982B66603603}"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96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5EC14-D13C-4EB7-A0DC-982B66603603}"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41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AC04-BD46-4F0D-80DA-F4AA46529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00F6DDBB-9F06-45C9-A804-FBFAE58F0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7E424AB3-2F7A-4268-BA8C-7C422C92FC0E}"/>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5" name="Footer Placeholder 4">
            <a:extLst>
              <a:ext uri="{FF2B5EF4-FFF2-40B4-BE49-F238E27FC236}">
                <a16:creationId xmlns:a16="http://schemas.microsoft.com/office/drawing/2014/main" id="{08D9584B-E4D1-4622-90CC-2CA2F2C20777}"/>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FF64C39D-7525-42C2-8EF1-42860B109877}"/>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427661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C924-75FB-4E2F-AC6D-B4ED80A1C356}"/>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71811CA4-0B85-4595-B452-95B1C528B1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756F9805-644F-470D-9F24-FFCC7FC5167C}"/>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5" name="Footer Placeholder 4">
            <a:extLst>
              <a:ext uri="{FF2B5EF4-FFF2-40B4-BE49-F238E27FC236}">
                <a16:creationId xmlns:a16="http://schemas.microsoft.com/office/drawing/2014/main" id="{90008BFD-1744-450E-9F4B-ED2F2C167E3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312CE2A8-BFC3-4545-8C09-615D40BBCFF7}"/>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239875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80EB2A-7901-4179-A9B4-A8F0256A78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4039CF7B-107F-47BB-8FFD-3F9D1826F0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C7938128-9561-4B7C-B702-09A507F834DD}"/>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5" name="Footer Placeholder 4">
            <a:extLst>
              <a:ext uri="{FF2B5EF4-FFF2-40B4-BE49-F238E27FC236}">
                <a16:creationId xmlns:a16="http://schemas.microsoft.com/office/drawing/2014/main" id="{6894D124-4E86-4760-8EA7-E73210D3A962}"/>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FA293A7D-B08D-4D46-B9A1-BDFD10319EB2}"/>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320606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623582"/>
            <a:ext cx="8291384" cy="1172029"/>
          </a:xfrm>
        </p:spPr>
        <p:txBody>
          <a:bodyPr/>
          <a:lstStyle/>
          <a:p>
            <a:r>
              <a:rPr lang="en-US" dirty="0"/>
              <a:t>Click to edit Master title style</a:t>
            </a:r>
            <a:endParaRPr lang="hr-HR" dirty="0"/>
          </a:p>
        </p:txBody>
      </p:sp>
      <p:sp>
        <p:nvSpPr>
          <p:cNvPr id="9" name="Text Placeholder 8"/>
          <p:cNvSpPr>
            <a:spLocks noGrp="1"/>
          </p:cNvSpPr>
          <p:nvPr>
            <p:ph type="body" sz="quarter" idx="10" hasCustomPrompt="1"/>
          </p:nvPr>
        </p:nvSpPr>
        <p:spPr>
          <a:xfrm>
            <a:off x="457200" y="3995738"/>
            <a:ext cx="5688013" cy="1069975"/>
          </a:xfrm>
        </p:spPr>
        <p:txBody>
          <a:bodyPr/>
          <a:lstStyle>
            <a:lvl1pPr>
              <a:defRPr lang="en-US" sz="2800" b="1" i="0" kern="1200" dirty="0" smtClean="0">
                <a:solidFill>
                  <a:srgbClr val="004FA8"/>
                </a:solidFill>
                <a:latin typeface="Corbel" panose="020B0503020204020204" pitchFamily="34" charset="0"/>
                <a:ea typeface="Corbel" panose="020B0503020204020204" pitchFamily="34" charset="0"/>
                <a:cs typeface="Corbel" panose="020B0503020204020204" pitchFamily="34" charset="0"/>
              </a:defRPr>
            </a:lvl1pPr>
            <a:lvl2pPr marL="0" indent="0">
              <a:buNone/>
              <a:defRPr lang="en-US" sz="2800" b="1" i="0" kern="1200" baseline="0" dirty="0" smtClean="0">
                <a:solidFill>
                  <a:srgbClr val="004FA8"/>
                </a:solidFill>
                <a:latin typeface="Corbel" panose="020B0503020204020204" pitchFamily="34" charset="0"/>
                <a:ea typeface="Corbel" panose="020B0503020204020204" pitchFamily="34" charset="0"/>
                <a:cs typeface="Corbel" panose="020B0503020204020204" pitchFamily="34" charset="0"/>
              </a:defRPr>
            </a:lvl2pPr>
          </a:lstStyle>
          <a:p>
            <a:pPr lvl="1"/>
            <a:r>
              <a:rPr lang="hr-HR" dirty="0"/>
              <a:t>Title</a:t>
            </a:r>
            <a:endParaRPr lang="en-US" dirty="0"/>
          </a:p>
        </p:txBody>
      </p:sp>
    </p:spTree>
    <p:extLst>
      <p:ext uri="{BB962C8B-B14F-4D97-AF65-F5344CB8AC3E}">
        <p14:creationId xmlns:p14="http://schemas.microsoft.com/office/powerpoint/2010/main" val="16345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ual slide_1">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247710"/>
            <a:ext cx="8241957" cy="1172029"/>
          </a:xfrm>
          <a:prstGeom prst="rect">
            <a:avLst/>
          </a:prstGeom>
        </p:spPr>
        <p:txBody>
          <a:bodyPr vert="horz" lIns="91440" tIns="45720" rIns="91440" bIns="45720" rtlCol="0" anchor="t" anchorCtr="0">
            <a:normAutofit/>
          </a:bodyPr>
          <a:lstStyle/>
          <a:p>
            <a:r>
              <a:rPr lang="hr-HR" dirty="0" err="1"/>
              <a:t>Presentation</a:t>
            </a:r>
            <a:r>
              <a:rPr lang="hr-HR" dirty="0"/>
              <a:t> title</a:t>
            </a:r>
            <a:br>
              <a:rPr lang="hr-HR" dirty="0"/>
            </a:br>
            <a:r>
              <a:rPr lang="hr-HR" dirty="0"/>
              <a:t/>
            </a:r>
            <a:br>
              <a:rPr lang="hr-HR" dirty="0"/>
            </a:br>
            <a:r>
              <a:rPr lang="hr-HR" dirty="0"/>
              <a:t/>
            </a:r>
            <a:br>
              <a:rPr lang="hr-HR" dirty="0"/>
            </a:br>
            <a:endParaRPr lang="en-US" dirty="0"/>
          </a:p>
        </p:txBody>
      </p:sp>
      <p:sp>
        <p:nvSpPr>
          <p:cNvPr id="10" name="Subtitle 2"/>
          <p:cNvSpPr>
            <a:spLocks noGrp="1"/>
          </p:cNvSpPr>
          <p:nvPr>
            <p:ph type="subTitle" idx="1"/>
          </p:nvPr>
        </p:nvSpPr>
        <p:spPr>
          <a:xfrm>
            <a:off x="457199" y="2603157"/>
            <a:ext cx="8241957" cy="3212757"/>
          </a:xfrm>
        </p:spPr>
        <p:txBody>
          <a:bodyPr/>
          <a:lstStyle/>
          <a:p>
            <a:endParaRPr lang="en-US" dirty="0"/>
          </a:p>
        </p:txBody>
      </p:sp>
    </p:spTree>
    <p:extLst>
      <p:ext uri="{BB962C8B-B14F-4D97-AF65-F5344CB8AC3E}">
        <p14:creationId xmlns:p14="http://schemas.microsoft.com/office/powerpoint/2010/main" val="2129033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623582"/>
            <a:ext cx="8291384" cy="1172029"/>
          </a:xfrm>
        </p:spPr>
        <p:txBody>
          <a:bodyPr/>
          <a:lstStyle/>
          <a:p>
            <a:r>
              <a:rPr lang="en-US" dirty="0"/>
              <a:t>Click to edit Master title style</a:t>
            </a:r>
            <a:endParaRPr lang="hr-HR" dirty="0"/>
          </a:p>
        </p:txBody>
      </p:sp>
      <p:sp>
        <p:nvSpPr>
          <p:cNvPr id="9" name="Text Placeholder 8"/>
          <p:cNvSpPr>
            <a:spLocks noGrp="1"/>
          </p:cNvSpPr>
          <p:nvPr>
            <p:ph type="body" sz="quarter" idx="10" hasCustomPrompt="1"/>
          </p:nvPr>
        </p:nvSpPr>
        <p:spPr>
          <a:xfrm>
            <a:off x="457200" y="3995738"/>
            <a:ext cx="5688013" cy="1069975"/>
          </a:xfrm>
        </p:spPr>
        <p:txBody>
          <a:bodyPr/>
          <a:lstStyle>
            <a:lvl1pPr>
              <a:defRPr lang="en-US" sz="2800" b="1" i="0" kern="1200" dirty="0" smtClean="0">
                <a:solidFill>
                  <a:srgbClr val="004FA8"/>
                </a:solidFill>
                <a:latin typeface="Corbel" panose="020B0503020204020204" pitchFamily="34" charset="0"/>
                <a:ea typeface="Corbel" panose="020B0503020204020204" pitchFamily="34" charset="0"/>
                <a:cs typeface="Corbel" panose="020B0503020204020204" pitchFamily="34" charset="0"/>
              </a:defRPr>
            </a:lvl1pPr>
            <a:lvl2pPr marL="0" indent="0">
              <a:buNone/>
              <a:defRPr lang="en-US" sz="2800" b="1" i="0" kern="1200" baseline="0" dirty="0" smtClean="0">
                <a:solidFill>
                  <a:srgbClr val="004FA8"/>
                </a:solidFill>
                <a:latin typeface="Corbel" panose="020B0503020204020204" pitchFamily="34" charset="0"/>
                <a:ea typeface="Corbel" panose="020B0503020204020204" pitchFamily="34" charset="0"/>
                <a:cs typeface="Corbel" panose="020B0503020204020204" pitchFamily="34" charset="0"/>
              </a:defRPr>
            </a:lvl2pPr>
          </a:lstStyle>
          <a:p>
            <a:pPr lvl="1"/>
            <a:r>
              <a:rPr lang="hr-HR" dirty="0"/>
              <a:t>Title</a:t>
            </a:r>
            <a:endParaRPr lang="en-US" dirty="0"/>
          </a:p>
        </p:txBody>
      </p:sp>
    </p:spTree>
    <p:extLst>
      <p:ext uri="{BB962C8B-B14F-4D97-AF65-F5344CB8AC3E}">
        <p14:creationId xmlns:p14="http://schemas.microsoft.com/office/powerpoint/2010/main" val="275166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ual slide_1">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247710"/>
            <a:ext cx="8241957" cy="1172029"/>
          </a:xfrm>
          <a:prstGeom prst="rect">
            <a:avLst/>
          </a:prstGeom>
        </p:spPr>
        <p:txBody>
          <a:bodyPr vert="horz" lIns="91440" tIns="45720" rIns="91440" bIns="45720" rtlCol="0" anchor="t" anchorCtr="0">
            <a:normAutofit/>
          </a:bodyPr>
          <a:lstStyle/>
          <a:p>
            <a:r>
              <a:rPr lang="hr-HR" dirty="0" err="1"/>
              <a:t>Presentation</a:t>
            </a:r>
            <a:r>
              <a:rPr lang="hr-HR" dirty="0"/>
              <a:t> title</a:t>
            </a:r>
            <a:br>
              <a:rPr lang="hr-HR" dirty="0"/>
            </a:br>
            <a:r>
              <a:rPr lang="hr-HR" dirty="0"/>
              <a:t/>
            </a:r>
            <a:br>
              <a:rPr lang="hr-HR" dirty="0"/>
            </a:br>
            <a:r>
              <a:rPr lang="hr-HR" dirty="0"/>
              <a:t/>
            </a:r>
            <a:br>
              <a:rPr lang="hr-HR" dirty="0"/>
            </a:br>
            <a:endParaRPr lang="en-US" dirty="0"/>
          </a:p>
        </p:txBody>
      </p:sp>
      <p:sp>
        <p:nvSpPr>
          <p:cNvPr id="10" name="Subtitle 2"/>
          <p:cNvSpPr>
            <a:spLocks noGrp="1"/>
          </p:cNvSpPr>
          <p:nvPr>
            <p:ph type="subTitle" idx="1"/>
          </p:nvPr>
        </p:nvSpPr>
        <p:spPr>
          <a:xfrm>
            <a:off x="457199" y="2603157"/>
            <a:ext cx="8241957" cy="3212757"/>
          </a:xfrm>
        </p:spPr>
        <p:txBody>
          <a:bodyPr/>
          <a:lstStyle/>
          <a:p>
            <a:endParaRPr lang="en-US" dirty="0"/>
          </a:p>
        </p:txBody>
      </p:sp>
    </p:spTree>
    <p:extLst>
      <p:ext uri="{BB962C8B-B14F-4D97-AF65-F5344CB8AC3E}">
        <p14:creationId xmlns:p14="http://schemas.microsoft.com/office/powerpoint/2010/main" val="54901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extual slide_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42900" y="1411167"/>
            <a:ext cx="11061700" cy="839227"/>
          </a:xfrm>
        </p:spPr>
        <p:txBody>
          <a:bodyPr anchor="t" anchorCtr="0">
            <a:normAutofit/>
          </a:bodyPr>
          <a:lstStyle>
            <a:lvl1pPr algn="l">
              <a:defRPr sz="4400" baseline="0">
                <a:latin typeface="Corbel" panose="020B0503020204020204" pitchFamily="34" charset="0"/>
              </a:defRPr>
            </a:lvl1pPr>
          </a:lstStyle>
          <a:p>
            <a:r>
              <a:rPr lang="en-US" dirty="0"/>
              <a:t>Textual slide</a:t>
            </a:r>
          </a:p>
        </p:txBody>
      </p:sp>
      <p:sp>
        <p:nvSpPr>
          <p:cNvPr id="3" name="Subtitle 2"/>
          <p:cNvSpPr>
            <a:spLocks noGrp="1"/>
          </p:cNvSpPr>
          <p:nvPr>
            <p:ph type="subTitle" idx="1"/>
          </p:nvPr>
        </p:nvSpPr>
        <p:spPr>
          <a:xfrm>
            <a:off x="342900" y="2446638"/>
            <a:ext cx="11061700" cy="2759676"/>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endParaRPr lang="en-US" dirty="0"/>
          </a:p>
        </p:txBody>
      </p:sp>
      <p:sp>
        <p:nvSpPr>
          <p:cNvPr id="11" name="Subtitle 2"/>
          <p:cNvSpPr txBox="1">
            <a:spLocks/>
          </p:cNvSpPr>
          <p:nvPr userDrawn="1"/>
        </p:nvSpPr>
        <p:spPr>
          <a:xfrm>
            <a:off x="6057900" y="2628902"/>
            <a:ext cx="5346700" cy="2260600"/>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400" b="1" i="0" kern="1200" baseline="0">
                <a:solidFill>
                  <a:srgbClr val="004FA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pic>
        <p:nvPicPr>
          <p:cNvPr id="4" name="Picture 3"/>
          <p:cNvPicPr>
            <a:picLocks noChangeAspect="1"/>
          </p:cNvPicPr>
          <p:nvPr userDrawn="1"/>
        </p:nvPicPr>
        <p:blipFill>
          <a:blip r:embed="rId3"/>
          <a:stretch>
            <a:fillRect/>
          </a:stretch>
        </p:blipFill>
        <p:spPr>
          <a:xfrm>
            <a:off x="2128452" y="5936819"/>
            <a:ext cx="919163" cy="876300"/>
          </a:xfrm>
          <a:prstGeom prst="rect">
            <a:avLst/>
          </a:prstGeom>
        </p:spPr>
      </p:pic>
      <p:pic>
        <p:nvPicPr>
          <p:cNvPr id="9" name="Picture 8"/>
          <p:cNvPicPr>
            <a:picLocks noChangeAspect="1"/>
          </p:cNvPicPr>
          <p:nvPr userDrawn="1"/>
        </p:nvPicPr>
        <p:blipFill>
          <a:blip r:embed="rId3"/>
          <a:stretch>
            <a:fillRect/>
          </a:stretch>
        </p:blipFill>
        <p:spPr>
          <a:xfrm>
            <a:off x="8707395" y="5798022"/>
            <a:ext cx="1165269" cy="8763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900" y="5992852"/>
            <a:ext cx="2133215" cy="486640"/>
          </a:xfrm>
          <a:prstGeom prst="rect">
            <a:avLst/>
          </a:prstGeom>
        </p:spPr>
      </p:pic>
      <p:pic>
        <p:nvPicPr>
          <p:cNvPr id="10" name="Picture 9"/>
          <p:cNvPicPr>
            <a:picLocks noChangeAspect="1"/>
          </p:cNvPicPr>
          <p:nvPr userDrawn="1"/>
        </p:nvPicPr>
        <p:blipFill>
          <a:blip r:embed="rId3"/>
          <a:stretch>
            <a:fillRect/>
          </a:stretch>
        </p:blipFill>
        <p:spPr>
          <a:xfrm>
            <a:off x="11404600" y="5266776"/>
            <a:ext cx="639398" cy="609581"/>
          </a:xfrm>
          <a:prstGeom prst="rect">
            <a:avLst/>
          </a:prstGeom>
        </p:spPr>
      </p:pic>
    </p:spTree>
    <p:extLst>
      <p:ext uri="{BB962C8B-B14F-4D97-AF65-F5344CB8AC3E}">
        <p14:creationId xmlns:p14="http://schemas.microsoft.com/office/powerpoint/2010/main" val="45057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ual slide_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42900" y="6007954"/>
            <a:ext cx="3629025" cy="85004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57"/>
            <a:ext cx="12192000" cy="6856285"/>
          </a:xfrm>
          <a:prstGeom prst="rect">
            <a:avLst/>
          </a:prstGeom>
        </p:spPr>
      </p:pic>
      <p:sp>
        <p:nvSpPr>
          <p:cNvPr id="13" name="Title 1"/>
          <p:cNvSpPr>
            <a:spLocks noGrp="1"/>
          </p:cNvSpPr>
          <p:nvPr>
            <p:ph type="ctrTitle" hasCustomPrompt="1"/>
          </p:nvPr>
        </p:nvSpPr>
        <p:spPr>
          <a:xfrm>
            <a:off x="342900" y="1358901"/>
            <a:ext cx="8153400" cy="1143000"/>
          </a:xfrm>
        </p:spPr>
        <p:txBody>
          <a:bodyPr anchor="t" anchorCtr="0">
            <a:normAutofit/>
          </a:bodyPr>
          <a:lstStyle>
            <a:lvl1pPr algn="l">
              <a:defRPr sz="4400" baseline="0"/>
            </a:lvl1pPr>
          </a:lstStyle>
          <a:p>
            <a:r>
              <a:rPr lang="en-US" dirty="0"/>
              <a:t>Bullet point slide</a:t>
            </a:r>
            <a:br>
              <a:rPr lang="en-US" dirty="0"/>
            </a:br>
            <a:endParaRPr lang="en-US" dirty="0"/>
          </a:p>
        </p:txBody>
      </p:sp>
      <p:sp>
        <p:nvSpPr>
          <p:cNvPr id="14" name="Subtitle 2"/>
          <p:cNvSpPr>
            <a:spLocks noGrp="1"/>
          </p:cNvSpPr>
          <p:nvPr>
            <p:ph type="subTitle" idx="1" hasCustomPrompt="1"/>
          </p:nvPr>
        </p:nvSpPr>
        <p:spPr>
          <a:xfrm>
            <a:off x="342900" y="2781300"/>
            <a:ext cx="8153400" cy="307340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text</a:t>
            </a:r>
          </a:p>
          <a:p>
            <a:endParaRPr lang="en-US" dirty="0"/>
          </a:p>
          <a:p>
            <a:endParaRPr lang="en-US" dirty="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5992852"/>
            <a:ext cx="2133215" cy="486640"/>
          </a:xfrm>
          <a:prstGeom prst="rect">
            <a:avLst/>
          </a:prstGeom>
        </p:spPr>
      </p:pic>
    </p:spTree>
    <p:extLst>
      <p:ext uri="{BB962C8B-B14F-4D97-AF65-F5344CB8AC3E}">
        <p14:creationId xmlns:p14="http://schemas.microsoft.com/office/powerpoint/2010/main" val="3687250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ual slide_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12192000" cy="6856285"/>
          </a:xfrm>
          <a:prstGeom prst="rect">
            <a:avLst/>
          </a:prstGeom>
        </p:spPr>
      </p:pic>
      <p:sp>
        <p:nvSpPr>
          <p:cNvPr id="5" name="Title 1"/>
          <p:cNvSpPr>
            <a:spLocks noGrp="1"/>
          </p:cNvSpPr>
          <p:nvPr>
            <p:ph type="ctrTitle" hasCustomPrompt="1"/>
          </p:nvPr>
        </p:nvSpPr>
        <p:spPr>
          <a:xfrm>
            <a:off x="342900" y="1308101"/>
            <a:ext cx="11061700" cy="866688"/>
          </a:xfrm>
        </p:spPr>
        <p:txBody>
          <a:bodyPr anchor="t" anchorCtr="0">
            <a:normAutofit/>
          </a:bodyPr>
          <a:lstStyle>
            <a:lvl1pPr algn="l">
              <a:defRPr sz="4400" baseline="0"/>
            </a:lvl1pPr>
          </a:lstStyle>
          <a:p>
            <a:r>
              <a:rPr lang="en-US" dirty="0"/>
              <a:t>Textual slide</a:t>
            </a:r>
            <a:br>
              <a:rPr lang="en-US" dirty="0"/>
            </a:br>
            <a:endParaRPr lang="en-US" dirty="0"/>
          </a:p>
        </p:txBody>
      </p:sp>
      <p:pic>
        <p:nvPicPr>
          <p:cNvPr id="2" name="Picture 1"/>
          <p:cNvPicPr>
            <a:picLocks noChangeAspect="1"/>
          </p:cNvPicPr>
          <p:nvPr userDrawn="1"/>
        </p:nvPicPr>
        <p:blipFill>
          <a:blip r:embed="rId3"/>
          <a:stretch>
            <a:fillRect/>
          </a:stretch>
        </p:blipFill>
        <p:spPr>
          <a:xfrm>
            <a:off x="440724" y="6038291"/>
            <a:ext cx="3629025" cy="74175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0724" y="6099944"/>
            <a:ext cx="2133215" cy="486640"/>
          </a:xfrm>
          <a:prstGeom prst="rect">
            <a:avLst/>
          </a:prstGeom>
        </p:spPr>
      </p:pic>
      <p:sp>
        <p:nvSpPr>
          <p:cNvPr id="11" name="Subtitle 2"/>
          <p:cNvSpPr>
            <a:spLocks noGrp="1"/>
          </p:cNvSpPr>
          <p:nvPr>
            <p:ph type="subTitle" idx="1"/>
          </p:nvPr>
        </p:nvSpPr>
        <p:spPr>
          <a:xfrm>
            <a:off x="342900" y="2372497"/>
            <a:ext cx="11061700" cy="2833817"/>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endParaRPr lang="en-US" dirty="0"/>
          </a:p>
        </p:txBody>
      </p:sp>
    </p:spTree>
    <p:extLst>
      <p:ext uri="{BB962C8B-B14F-4D97-AF65-F5344CB8AC3E}">
        <p14:creationId xmlns:p14="http://schemas.microsoft.com/office/powerpoint/2010/main" val="587845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6285"/>
          </a:xfrm>
          <a:prstGeom prst="rect">
            <a:avLst/>
          </a:prstGeom>
        </p:spPr>
      </p:pic>
      <p:sp>
        <p:nvSpPr>
          <p:cNvPr id="8" name="Picture Placeholder 7"/>
          <p:cNvSpPr>
            <a:spLocks noGrp="1"/>
          </p:cNvSpPr>
          <p:nvPr>
            <p:ph type="pic" sz="quarter" idx="10"/>
          </p:nvPr>
        </p:nvSpPr>
        <p:spPr>
          <a:xfrm>
            <a:off x="495299" y="1422400"/>
            <a:ext cx="4538019" cy="4459416"/>
          </a:xfrm>
        </p:spPr>
        <p:txBody>
          <a:bodyPr/>
          <a:lstStyle/>
          <a:p>
            <a:r>
              <a:rPr lang="en-US"/>
              <a:t>Click icon to add picture</a:t>
            </a:r>
          </a:p>
        </p:txBody>
      </p:sp>
      <p:sp>
        <p:nvSpPr>
          <p:cNvPr id="14" name="Subtitle 2"/>
          <p:cNvSpPr>
            <a:spLocks noGrp="1"/>
          </p:cNvSpPr>
          <p:nvPr>
            <p:ph type="subTitle" idx="1" hasCustomPrompt="1"/>
          </p:nvPr>
        </p:nvSpPr>
        <p:spPr>
          <a:xfrm>
            <a:off x="5239265" y="1422400"/>
            <a:ext cx="3929449" cy="4459416"/>
          </a:xfr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text</a:t>
            </a:r>
          </a:p>
          <a:p>
            <a:endParaRPr lang="en-US" dirty="0"/>
          </a:p>
          <a:p>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992852"/>
            <a:ext cx="2133215" cy="486640"/>
          </a:xfrm>
          <a:prstGeom prst="rect">
            <a:avLst/>
          </a:prstGeom>
        </p:spPr>
      </p:pic>
    </p:spTree>
    <p:extLst>
      <p:ext uri="{BB962C8B-B14F-4D97-AF65-F5344CB8AC3E}">
        <p14:creationId xmlns:p14="http://schemas.microsoft.com/office/powerpoint/2010/main" val="280403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8B81-0A71-4ECE-A8C4-C04715BC1515}"/>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1BB2585F-71FB-4908-878F-EA8470D894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E5EA6D30-8687-437F-A714-BF1B3DE9619A}"/>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5" name="Footer Placeholder 4">
            <a:extLst>
              <a:ext uri="{FF2B5EF4-FFF2-40B4-BE49-F238E27FC236}">
                <a16:creationId xmlns:a16="http://schemas.microsoft.com/office/drawing/2014/main" id="{CFDD9FD4-7521-4559-A3D1-A90B3E7BB2F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3B84C5C3-E482-467A-96DE-6D67AA596308}"/>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374381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83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C4CD8-3DAF-4BC8-9DB9-5F0E9509A3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2EA31893-4162-40CB-9276-0134DED480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88B316-9E82-41A2-886F-906F82DB7E46}"/>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5" name="Footer Placeholder 4">
            <a:extLst>
              <a:ext uri="{FF2B5EF4-FFF2-40B4-BE49-F238E27FC236}">
                <a16:creationId xmlns:a16="http://schemas.microsoft.com/office/drawing/2014/main" id="{EAB83A9E-F832-4592-86B3-02BB2E66D5D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2F72C767-9946-4066-BCBC-7B26C4FB57B1}"/>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162254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455D-A4A0-4E38-9026-370164ACCB9F}"/>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B9F0E7B2-D363-49DD-8421-A460CE69F0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F4171239-A8B8-465F-9B88-CD9205D893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9FDDED2E-97BE-4C57-BD4B-8185F1009A7A}"/>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6" name="Footer Placeholder 5">
            <a:extLst>
              <a:ext uri="{FF2B5EF4-FFF2-40B4-BE49-F238E27FC236}">
                <a16:creationId xmlns:a16="http://schemas.microsoft.com/office/drawing/2014/main" id="{95722F4F-A2D3-46A4-9319-5B37175B8E5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4C4D0943-5B13-4F91-9EBD-E75F9FC9F923}"/>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18366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5194-C369-45EA-9D69-F673A4EC2A23}"/>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ACC92F6B-EA1B-4714-B7A3-6297C04A1D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B23F7-DCC9-4705-812D-052C94C341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471F10E8-F3D6-4322-ABDA-7853AB34C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3C13AD-2727-44FC-B7E0-1B5B5BC592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D9B19B13-68B1-4F9D-8FBB-415E188D4239}"/>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8" name="Footer Placeholder 7">
            <a:extLst>
              <a:ext uri="{FF2B5EF4-FFF2-40B4-BE49-F238E27FC236}">
                <a16:creationId xmlns:a16="http://schemas.microsoft.com/office/drawing/2014/main" id="{92BC4B0A-2577-43F8-8AAE-86D9E3D89A67}"/>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94BA011E-40B0-434B-A241-7D2F859A55D6}"/>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23943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1A73-9CBB-4BD8-BF3D-B7663249AF44}"/>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3E171DC4-BC0F-408D-838D-86DA0CB44C1D}"/>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4" name="Footer Placeholder 3">
            <a:extLst>
              <a:ext uri="{FF2B5EF4-FFF2-40B4-BE49-F238E27FC236}">
                <a16:creationId xmlns:a16="http://schemas.microsoft.com/office/drawing/2014/main" id="{ECFB8D31-B9AB-41E4-8D75-ED5879124BA8}"/>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0C4D3ECA-9DA0-4C2B-A513-E816AD3CEE5B}"/>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75918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51079-CAD0-45D3-8917-B6C68C65D0B5}"/>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3" name="Footer Placeholder 2">
            <a:extLst>
              <a:ext uri="{FF2B5EF4-FFF2-40B4-BE49-F238E27FC236}">
                <a16:creationId xmlns:a16="http://schemas.microsoft.com/office/drawing/2014/main" id="{D150E544-21E4-47DF-87B1-9D6BDA6179B9}"/>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5195FA49-CA92-4EC8-8521-D1E7C7AD1395}"/>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275541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D2FE-266E-4D84-B299-1C9122E87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AA453D64-0C53-4018-9791-14E5E5C8B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24904B32-6D8D-4157-B55E-5A930F7B2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9A805-9A73-47AA-B8C6-6C43902F8AD4}"/>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6" name="Footer Placeholder 5">
            <a:extLst>
              <a:ext uri="{FF2B5EF4-FFF2-40B4-BE49-F238E27FC236}">
                <a16:creationId xmlns:a16="http://schemas.microsoft.com/office/drawing/2014/main" id="{2ABD090B-1659-46EF-B083-83FB69C07D0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228601E-94FA-46F2-8940-E1BA915DEC80}"/>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127731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593C-C678-4EAC-8CA8-C57D1CDF1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3EA95209-231F-4DDD-87A5-2693B9DE16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E32E2FCE-7218-4C21-8995-0991EFBF9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25064-6D46-4173-8946-BBA4223DB64C}"/>
              </a:ext>
            </a:extLst>
          </p:cNvPr>
          <p:cNvSpPr>
            <a:spLocks noGrp="1"/>
          </p:cNvSpPr>
          <p:nvPr>
            <p:ph type="dt" sz="half" idx="10"/>
          </p:nvPr>
        </p:nvSpPr>
        <p:spPr/>
        <p:txBody>
          <a:bodyPr/>
          <a:lstStyle/>
          <a:p>
            <a:fld id="{8BBD5F3B-7A25-470B-ABD7-80D42718B8AF}" type="datetimeFigureOut">
              <a:rPr lang="hr-HR" smtClean="0"/>
              <a:t>3.3.2023.</a:t>
            </a:fld>
            <a:endParaRPr lang="hr-HR"/>
          </a:p>
        </p:txBody>
      </p:sp>
      <p:sp>
        <p:nvSpPr>
          <p:cNvPr id="6" name="Footer Placeholder 5">
            <a:extLst>
              <a:ext uri="{FF2B5EF4-FFF2-40B4-BE49-F238E27FC236}">
                <a16:creationId xmlns:a16="http://schemas.microsoft.com/office/drawing/2014/main" id="{CD8FA1EF-7A4C-424E-A389-31D1C0853B47}"/>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2FD7902-D136-4D42-A248-8DE84E65D5AF}"/>
              </a:ext>
            </a:extLst>
          </p:cNvPr>
          <p:cNvSpPr>
            <a:spLocks noGrp="1"/>
          </p:cNvSpPr>
          <p:nvPr>
            <p:ph type="sldNum" sz="quarter" idx="12"/>
          </p:nvPr>
        </p:nvSpPr>
        <p:spPr/>
        <p:txBody>
          <a:bodyPr/>
          <a:lstStyle/>
          <a:p>
            <a:fld id="{4EA6C112-A84F-42B2-A763-3FE497F8D51B}" type="slidenum">
              <a:rPr lang="hr-HR" smtClean="0"/>
              <a:t>‹#›</a:t>
            </a:fld>
            <a:endParaRPr lang="hr-HR"/>
          </a:p>
        </p:txBody>
      </p:sp>
    </p:spTree>
    <p:extLst>
      <p:ext uri="{BB962C8B-B14F-4D97-AF65-F5344CB8AC3E}">
        <p14:creationId xmlns:p14="http://schemas.microsoft.com/office/powerpoint/2010/main" val="386438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jpe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641E5-8D86-44F9-AE5C-7215A4ECD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C2847B22-33C2-4286-A3CF-0581BBF1B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3A3121CD-39AF-47BB-B341-CB83163C2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D5F3B-7A25-470B-ABD7-80D42718B8AF}" type="datetimeFigureOut">
              <a:rPr lang="hr-HR" smtClean="0"/>
              <a:t>3.3.2023.</a:t>
            </a:fld>
            <a:endParaRPr lang="hr-HR"/>
          </a:p>
        </p:txBody>
      </p:sp>
      <p:sp>
        <p:nvSpPr>
          <p:cNvPr id="5" name="Footer Placeholder 4">
            <a:extLst>
              <a:ext uri="{FF2B5EF4-FFF2-40B4-BE49-F238E27FC236}">
                <a16:creationId xmlns:a16="http://schemas.microsoft.com/office/drawing/2014/main" id="{F886DE30-0913-4E67-9CB8-788F93203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4C67D129-3BAF-4C19-A151-E1A770AB6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6C112-A84F-42B2-A763-3FE497F8D51B}" type="slidenum">
              <a:rPr lang="hr-HR" smtClean="0"/>
              <a:t>‹#›</a:t>
            </a:fld>
            <a:endParaRPr lang="hr-HR"/>
          </a:p>
        </p:txBody>
      </p:sp>
    </p:spTree>
    <p:extLst>
      <p:ext uri="{BB962C8B-B14F-4D97-AF65-F5344CB8AC3E}">
        <p14:creationId xmlns:p14="http://schemas.microsoft.com/office/powerpoint/2010/main" val="171091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6285"/>
          </a:xfrm>
          <a:prstGeom prst="rect">
            <a:avLst/>
          </a:prstGeom>
        </p:spPr>
      </p:pic>
      <p:sp>
        <p:nvSpPr>
          <p:cNvPr id="2" name="Title Placeholder 1"/>
          <p:cNvSpPr>
            <a:spLocks noGrp="1"/>
          </p:cNvSpPr>
          <p:nvPr>
            <p:ph type="title"/>
          </p:nvPr>
        </p:nvSpPr>
        <p:spPr>
          <a:xfrm>
            <a:off x="457200" y="1247710"/>
            <a:ext cx="8241957" cy="1172029"/>
          </a:xfrm>
          <a:prstGeom prst="rect">
            <a:avLst/>
          </a:prstGeom>
        </p:spPr>
        <p:txBody>
          <a:bodyPr vert="horz" lIns="91440" tIns="45720" rIns="91440" bIns="45720" rtlCol="0" anchor="t" anchorCtr="0">
            <a:normAutofit/>
          </a:bodyPr>
          <a:lstStyle/>
          <a:p>
            <a:r>
              <a:rPr lang="hr-HR" dirty="0" err="1"/>
              <a:t>Presentation</a:t>
            </a:r>
            <a:r>
              <a:rPr lang="hr-HR" dirty="0"/>
              <a:t> title</a:t>
            </a:r>
            <a:br>
              <a:rPr lang="hr-HR" dirty="0"/>
            </a:br>
            <a:r>
              <a:rPr lang="hr-HR" dirty="0"/>
              <a:t/>
            </a:r>
            <a:br>
              <a:rPr lang="hr-HR" dirty="0"/>
            </a:br>
            <a:r>
              <a:rPr lang="hr-HR" dirty="0"/>
              <a:t/>
            </a:r>
            <a:br>
              <a:rPr lang="hr-HR" dirty="0"/>
            </a:br>
            <a:endParaRPr lang="en-US" dirty="0"/>
          </a:p>
        </p:txBody>
      </p:sp>
      <p:sp>
        <p:nvSpPr>
          <p:cNvPr id="3" name="Text Placeholder 2"/>
          <p:cNvSpPr>
            <a:spLocks noGrp="1"/>
          </p:cNvSpPr>
          <p:nvPr>
            <p:ph type="body" idx="1"/>
          </p:nvPr>
        </p:nvSpPr>
        <p:spPr>
          <a:xfrm>
            <a:off x="457200" y="2603500"/>
            <a:ext cx="8241957" cy="2397708"/>
          </a:xfrm>
          <a:prstGeom prst="rect">
            <a:avLst/>
          </a:prstGeom>
        </p:spPr>
        <p:txBody>
          <a:bodyPr vert="horz" lIns="91440" tIns="45720" rIns="91440" bIns="45720" rtlCol="0">
            <a:normAutofit/>
          </a:bodyPr>
          <a:lstStyle/>
          <a:p>
            <a:pPr lvl="0"/>
            <a:r>
              <a:rPr lang="en-US" dirty="0"/>
              <a:t>Edit subhead</a:t>
            </a:r>
          </a:p>
        </p:txBody>
      </p:sp>
      <p:sp>
        <p:nvSpPr>
          <p:cNvPr id="4" name="Date Placeholder 3"/>
          <p:cNvSpPr>
            <a:spLocks noGrp="1"/>
          </p:cNvSpPr>
          <p:nvPr>
            <p:ph type="dt" sz="half" idx="2"/>
          </p:nvPr>
        </p:nvSpPr>
        <p:spPr>
          <a:xfrm>
            <a:off x="457200" y="5187820"/>
            <a:ext cx="3124200" cy="606490"/>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7FA58AA2-DBC3-46A1-86E4-FFDE78643A4C}" type="datetimeFigureOut">
              <a:rPr lang="en-US" smtClean="0"/>
              <a:pPr/>
              <a:t>3/3/2023</a:t>
            </a:fld>
            <a:endParaRPr lang="hr-HR" dirty="0"/>
          </a:p>
          <a:p>
            <a:r>
              <a:rPr lang="hr-HR" dirty="0"/>
              <a:t>Name </a:t>
            </a:r>
            <a:r>
              <a:rPr lang="hr-HR" dirty="0" err="1"/>
              <a:t>of</a:t>
            </a:r>
            <a:r>
              <a:rPr lang="hr-HR" dirty="0"/>
              <a:t> event</a:t>
            </a:r>
          </a:p>
          <a:p>
            <a:r>
              <a:rPr lang="hr-HR" dirty="0" err="1"/>
              <a:t>Location</a:t>
            </a:r>
            <a:endParaRPr lang="en-US" dirty="0"/>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57200" y="5992852"/>
            <a:ext cx="2133215" cy="486640"/>
          </a:xfrm>
          <a:prstGeom prst="rect">
            <a:avLst/>
          </a:prstGeom>
        </p:spPr>
      </p:pic>
    </p:spTree>
    <p:extLst>
      <p:ext uri="{BB962C8B-B14F-4D97-AF65-F5344CB8AC3E}">
        <p14:creationId xmlns:p14="http://schemas.microsoft.com/office/powerpoint/2010/main" val="35028848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b="1" i="0" kern="1200">
          <a:solidFill>
            <a:srgbClr val="004FA8"/>
          </a:solidFill>
          <a:latin typeface="Corbel" panose="020B0503020204020204" pitchFamily="34" charset="0"/>
          <a:ea typeface="Corbel" panose="020B0503020204020204" pitchFamily="34" charset="0"/>
          <a:cs typeface="Corbel" panose="020B05030202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004FA8"/>
          </a:solidFill>
          <a:latin typeface="Corbel" panose="020B0503020204020204" pitchFamily="34" charset="0"/>
          <a:ea typeface="Corbel" panose="020B0503020204020204" pitchFamily="34" charset="0"/>
          <a:cs typeface="Corbel" panose="020B05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emf"/><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terreg-hr-ba-me.eu/project/creativecbc/"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hyperlink" Target="https://www.facebook.com/InterregHRBAME" TargetMode="External"/><Relationship Id="rId3" Type="http://schemas.openxmlformats.org/officeDocument/2006/relationships/image" Target="../media/image10.png"/><Relationship Id="rId7" Type="http://schemas.openxmlformats.org/officeDocument/2006/relationships/hyperlink" Target="https://www.interreg-hr-ba-me.eu/"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hyperlink" Target="https://www.youtube.com/channel/UCbIxOzpfk1uH2Udfe7oKy4Q" TargetMode="External"/><Relationship Id="rId5" Type="http://schemas.openxmlformats.org/officeDocument/2006/relationships/image" Target="../media/image12.png"/><Relationship Id="rId10" Type="http://schemas.openxmlformats.org/officeDocument/2006/relationships/hyperlink" Target="https://twitter.com/HRBAME" TargetMode="External"/><Relationship Id="rId4" Type="http://schemas.openxmlformats.org/officeDocument/2006/relationships/image" Target="../media/image11.png"/><Relationship Id="rId9" Type="http://schemas.openxmlformats.org/officeDocument/2006/relationships/hyperlink" Target="https://www.linkedin.com/in/interreg-ipa-cbc-hr-ba-me-38406815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hyperlink" Target="https://www.interreg-hr-ba-me.eu/project/asiq/"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emf"/><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hyperlink" Target="https://www.interreg-hr-ba-me.eu/project/er2s2/"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www.interreg-hr-ba-me.eu/project/smart-school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interreg-hr-ba-me.eu/project/code/" TargetMode="External"/><Relationship Id="rId7"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hyperlink" Target="https://www.interreg-hr-ba-me.eu/project/2co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26B92-9B60-B0E5-1502-5910187412B4}"/>
              </a:ext>
            </a:extLst>
          </p:cNvPr>
          <p:cNvPicPr>
            <a:picLocks noChangeAspect="1"/>
          </p:cNvPicPr>
          <p:nvPr/>
        </p:nvPicPr>
        <p:blipFill>
          <a:blip r:embed="rId2"/>
          <a:stretch>
            <a:fillRect/>
          </a:stretch>
        </p:blipFill>
        <p:spPr>
          <a:xfrm>
            <a:off x="461642" y="6025065"/>
            <a:ext cx="2274005" cy="518205"/>
          </a:xfrm>
          <a:prstGeom prst="rect">
            <a:avLst/>
          </a:prstGeom>
        </p:spPr>
      </p:pic>
      <p:pic>
        <p:nvPicPr>
          <p:cNvPr id="6" name="Picture 5">
            <a:extLst>
              <a:ext uri="{FF2B5EF4-FFF2-40B4-BE49-F238E27FC236}">
                <a16:creationId xmlns:a16="http://schemas.microsoft.com/office/drawing/2014/main" id="{564CC7B3-97B5-90F2-CE20-CBB9B7052BFC}"/>
              </a:ext>
            </a:extLst>
          </p:cNvPr>
          <p:cNvPicPr>
            <a:picLocks noChangeAspect="1"/>
          </p:cNvPicPr>
          <p:nvPr/>
        </p:nvPicPr>
        <p:blipFill>
          <a:blip r:embed="rId3"/>
          <a:stretch>
            <a:fillRect/>
          </a:stretch>
        </p:blipFill>
        <p:spPr>
          <a:xfrm>
            <a:off x="4190378" y="5772056"/>
            <a:ext cx="2121592" cy="1024217"/>
          </a:xfrm>
          <a:prstGeom prst="rect">
            <a:avLst/>
          </a:prstGeom>
        </p:spPr>
      </p:pic>
      <p:pic>
        <p:nvPicPr>
          <p:cNvPr id="9" name="Picture 8">
            <a:extLst>
              <a:ext uri="{FF2B5EF4-FFF2-40B4-BE49-F238E27FC236}">
                <a16:creationId xmlns:a16="http://schemas.microsoft.com/office/drawing/2014/main" id="{4DDCA73A-07C4-40ED-EF1F-AB2D773036F6}"/>
              </a:ext>
            </a:extLst>
          </p:cNvPr>
          <p:cNvPicPr>
            <a:picLocks noChangeAspect="1"/>
          </p:cNvPicPr>
          <p:nvPr/>
        </p:nvPicPr>
        <p:blipFill>
          <a:blip r:embed="rId4"/>
          <a:stretch>
            <a:fillRect/>
          </a:stretch>
        </p:blipFill>
        <p:spPr>
          <a:xfrm>
            <a:off x="7425342" y="5863503"/>
            <a:ext cx="2456901" cy="841321"/>
          </a:xfrm>
          <a:prstGeom prst="rect">
            <a:avLst/>
          </a:prstGeom>
        </p:spPr>
      </p:pic>
      <p:pic>
        <p:nvPicPr>
          <p:cNvPr id="10" name="Picture 9">
            <a:extLst>
              <a:ext uri="{FF2B5EF4-FFF2-40B4-BE49-F238E27FC236}">
                <a16:creationId xmlns:a16="http://schemas.microsoft.com/office/drawing/2014/main" id="{F241E57B-58B4-2220-D035-97A64A4EA75B}"/>
              </a:ext>
            </a:extLst>
          </p:cNvPr>
          <p:cNvPicPr>
            <a:picLocks noChangeAspect="1"/>
          </p:cNvPicPr>
          <p:nvPr/>
        </p:nvPicPr>
        <p:blipFill>
          <a:blip r:embed="rId5"/>
          <a:stretch>
            <a:fillRect/>
          </a:stretch>
        </p:blipFill>
        <p:spPr>
          <a:xfrm>
            <a:off x="10013950" y="0"/>
            <a:ext cx="2178050" cy="6858000"/>
          </a:xfrm>
          <a:prstGeom prst="rect">
            <a:avLst/>
          </a:prstGeom>
        </p:spPr>
      </p:pic>
      <p:pic>
        <p:nvPicPr>
          <p:cNvPr id="11" name="Picture 10">
            <a:extLst>
              <a:ext uri="{FF2B5EF4-FFF2-40B4-BE49-F238E27FC236}">
                <a16:creationId xmlns:a16="http://schemas.microsoft.com/office/drawing/2014/main" id="{AB31D839-136B-F2F0-4B05-D71996167C0F}"/>
              </a:ext>
            </a:extLst>
          </p:cNvPr>
          <p:cNvPicPr>
            <a:picLocks noChangeAspect="1"/>
          </p:cNvPicPr>
          <p:nvPr/>
        </p:nvPicPr>
        <p:blipFill>
          <a:blip r:embed="rId6"/>
          <a:stretch>
            <a:fillRect/>
          </a:stretch>
        </p:blipFill>
        <p:spPr>
          <a:xfrm>
            <a:off x="98757" y="90443"/>
            <a:ext cx="4091621" cy="1234152"/>
          </a:xfrm>
          <a:prstGeom prst="rect">
            <a:avLst/>
          </a:prstGeom>
        </p:spPr>
      </p:pic>
      <p:sp>
        <p:nvSpPr>
          <p:cNvPr id="3" name="TextBox 2">
            <a:extLst>
              <a:ext uri="{FF2B5EF4-FFF2-40B4-BE49-F238E27FC236}">
                <a16:creationId xmlns:a16="http://schemas.microsoft.com/office/drawing/2014/main" id="{97A8913F-B62A-FDC8-245E-DFA13686B4BE}"/>
              </a:ext>
            </a:extLst>
          </p:cNvPr>
          <p:cNvSpPr txBox="1"/>
          <p:nvPr/>
        </p:nvSpPr>
        <p:spPr>
          <a:xfrm>
            <a:off x="483283" y="2175326"/>
            <a:ext cx="10619692" cy="2431435"/>
          </a:xfrm>
          <a:prstGeom prst="rect">
            <a:avLst/>
          </a:prstGeom>
          <a:noFill/>
        </p:spPr>
        <p:txBody>
          <a:bodyPr wrap="square">
            <a:spAutoFit/>
          </a:bodyPr>
          <a:lstStyle/>
          <a:p>
            <a:pPr algn="ctr"/>
            <a:r>
              <a:rPr lang="en-US" sz="3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“On a meaningful youth participation in INTERREG IPA &amp; EUSAIR”</a:t>
            </a:r>
          </a:p>
          <a:p>
            <a:pPr algn="ctr"/>
            <a:r>
              <a:rPr lang="en-US" sz="3200" b="1" dirty="0" err="1"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Interreg</a:t>
            </a:r>
            <a:r>
              <a:rPr lang="en-US" sz="32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VI-A </a:t>
            </a:r>
            <a:r>
              <a:rPr lang="en-US" sz="3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IPA CBC Croatia - Bosnia and</a:t>
            </a:r>
          </a:p>
          <a:p>
            <a:pPr algn="ctr"/>
            <a:r>
              <a:rPr lang="en-US" sz="3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Herzegovina - Montenegro</a:t>
            </a:r>
          </a:p>
          <a:p>
            <a:pPr algn="ctr"/>
            <a:r>
              <a:rPr lang="en-US" sz="2800" b="1" dirty="0" err="1"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Budva</a:t>
            </a:r>
            <a:r>
              <a:rPr lang="en-US"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2 March 2023</a:t>
            </a:r>
          </a:p>
          <a:p>
            <a:pPr algn="ctr"/>
            <a:r>
              <a:rPr lang="en-US"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Podgorica, 3 March 2023</a:t>
            </a:r>
            <a:endPar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6915597" y="90443"/>
            <a:ext cx="3914140" cy="883920"/>
          </a:xfrm>
          <a:prstGeom prst="rect">
            <a:avLst/>
          </a:prstGeom>
          <a:noFill/>
        </p:spPr>
      </p:pic>
    </p:spTree>
    <p:extLst>
      <p:ext uri="{BB962C8B-B14F-4D97-AF65-F5344CB8AC3E}">
        <p14:creationId xmlns:p14="http://schemas.microsoft.com/office/powerpoint/2010/main" val="720489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3E8444-2ABB-4414-BF13-BE460142B345}"/>
              </a:ext>
            </a:extLst>
          </p:cNvPr>
          <p:cNvSpPr>
            <a:spLocks noGrp="1"/>
          </p:cNvSpPr>
          <p:nvPr>
            <p:ph type="subTitle" idx="1"/>
          </p:nvPr>
        </p:nvSpPr>
        <p:spPr>
          <a:xfrm>
            <a:off x="441959" y="1715574"/>
            <a:ext cx="8918155" cy="3961326"/>
          </a:xfrm>
        </p:spPr>
        <p:txBody>
          <a:bodyPr>
            <a:noAutofit/>
          </a:bodyPr>
          <a:lstStyle/>
          <a:p>
            <a:r>
              <a:rPr lang="sr-Latn-ME" sz="1800" b="0" dirty="0" smtClean="0"/>
              <a:t>-</a:t>
            </a:r>
            <a:r>
              <a:rPr lang="en-US" sz="1800" b="0" dirty="0" smtClean="0"/>
              <a:t>equipment of cabinets </a:t>
            </a:r>
            <a:r>
              <a:rPr lang="en-US" sz="1800" dirty="0" smtClean="0"/>
              <a:t>for robotics, mechatronics, electrical engineering, programming and energy </a:t>
            </a:r>
            <a:r>
              <a:rPr lang="en-US" sz="1800" b="0" dirty="0" smtClean="0"/>
              <a:t>for practical classes, preparing students for competitions</a:t>
            </a:r>
            <a:r>
              <a:rPr lang="sr-Latn-ME" sz="1800" b="0" dirty="0" smtClean="0"/>
              <a:t>, </a:t>
            </a:r>
            <a:r>
              <a:rPr lang="en-US" sz="1800" b="0" dirty="0" smtClean="0"/>
              <a:t>develop innovative products, thus increasing their competitiveness on the labor market</a:t>
            </a:r>
            <a:r>
              <a:rPr lang="sr-Latn-ME" sz="1800" b="0" dirty="0" smtClean="0"/>
              <a:t> and further education</a:t>
            </a:r>
            <a:r>
              <a:rPr lang="en-US" sz="1800" b="0" dirty="0" smtClean="0"/>
              <a:t>.</a:t>
            </a:r>
            <a:endParaRPr lang="sr-Latn-ME" sz="1800" b="0" dirty="0" smtClean="0"/>
          </a:p>
          <a:p>
            <a:r>
              <a:rPr lang="en-US" sz="1400" b="0" dirty="0"/>
              <a:t>-</a:t>
            </a:r>
            <a:r>
              <a:rPr lang="en-US" sz="1800" dirty="0"/>
              <a:t>First vocational high school of </a:t>
            </a:r>
            <a:r>
              <a:rPr lang="en-US" sz="1800" dirty="0" err="1"/>
              <a:t>Niksic</a:t>
            </a:r>
            <a:r>
              <a:rPr lang="sr-Latn-ME" sz="1800" dirty="0"/>
              <a:t> and </a:t>
            </a:r>
            <a:r>
              <a:rPr lang="en-US" sz="1800" dirty="0"/>
              <a:t> Gymnasium Slobodan </a:t>
            </a:r>
            <a:r>
              <a:rPr lang="en-US" sz="1800" dirty="0" err="1"/>
              <a:t>Skerovic</a:t>
            </a:r>
            <a:r>
              <a:rPr lang="en-US" sz="1800" dirty="0"/>
              <a:t> Podgorica – </a:t>
            </a:r>
            <a:r>
              <a:rPr lang="sr-Latn-ME" sz="1800" dirty="0"/>
              <a:t>2</a:t>
            </a:r>
            <a:r>
              <a:rPr lang="en-US" sz="1800" dirty="0"/>
              <a:t> 3D printer, </a:t>
            </a:r>
            <a:r>
              <a:rPr lang="sr-Latn-ME" sz="1800" dirty="0"/>
              <a:t>10</a:t>
            </a:r>
            <a:r>
              <a:rPr lang="en-US" sz="1800" dirty="0"/>
              <a:t> educational robots, </a:t>
            </a:r>
            <a:r>
              <a:rPr lang="sr-Latn-ME" sz="1800" dirty="0"/>
              <a:t>2</a:t>
            </a:r>
            <a:r>
              <a:rPr lang="en-US" sz="1800" dirty="0"/>
              <a:t> educational coding set, </a:t>
            </a:r>
            <a:r>
              <a:rPr lang="sr-Latn-ME" sz="1800" dirty="0"/>
              <a:t>6</a:t>
            </a:r>
            <a:r>
              <a:rPr lang="en-US" sz="1800" dirty="0"/>
              <a:t> educational robotic hands, 1 solar micro power plant, 1 micro wind power plant,</a:t>
            </a:r>
            <a:endParaRPr lang="sr-Latn-ME" sz="1800" dirty="0"/>
          </a:p>
          <a:p>
            <a:r>
              <a:rPr lang="sr-Latn-ME" sz="1800" dirty="0"/>
              <a:t>-</a:t>
            </a:r>
            <a:r>
              <a:rPr lang="en-US" sz="1800" dirty="0"/>
              <a:t>Trainings for professors who were additionally educated and perfected their knowledge</a:t>
            </a:r>
          </a:p>
          <a:p>
            <a:r>
              <a:rPr lang="sr-Latn-ME" sz="1800" b="0" dirty="0" smtClean="0">
                <a:solidFill>
                  <a:srgbClr val="004FA8"/>
                </a:solidFill>
              </a:rPr>
              <a:t>-</a:t>
            </a:r>
            <a:r>
              <a:rPr lang="sr-Latn-ME" sz="1800" dirty="0" smtClean="0">
                <a:solidFill>
                  <a:srgbClr val="004FA8"/>
                </a:solidFill>
              </a:rPr>
              <a:t>total </a:t>
            </a:r>
            <a:r>
              <a:rPr lang="sr-Latn-ME" sz="1800" dirty="0" smtClean="0"/>
              <a:t>budget EUR</a:t>
            </a:r>
            <a:r>
              <a:rPr lang="en-US" sz="1800" dirty="0" smtClean="0"/>
              <a:t>  1.320.785,</a:t>
            </a:r>
            <a:r>
              <a:rPr lang="sr-Latn-ME" sz="1800" dirty="0" smtClean="0"/>
              <a:t> Tehnopolis EUR</a:t>
            </a:r>
            <a:r>
              <a:rPr lang="en-US" sz="1800" dirty="0" smtClean="0"/>
              <a:t> </a:t>
            </a:r>
            <a:r>
              <a:rPr lang="sr-Latn-ME" sz="1800" dirty="0" smtClean="0"/>
              <a:t>289</a:t>
            </a:r>
            <a:r>
              <a:rPr lang="en-US" sz="1800" dirty="0" smtClean="0"/>
              <a:t>.</a:t>
            </a:r>
            <a:r>
              <a:rPr lang="sr-Latn-ME" sz="1800" dirty="0" smtClean="0"/>
              <a:t>048.</a:t>
            </a:r>
            <a:endParaRPr lang="sr-Latn-ME" sz="1800" dirty="0" smtClean="0">
              <a:solidFill>
                <a:srgbClr val="004FA8"/>
              </a:solidFill>
            </a:endParaRPr>
          </a:p>
        </p:txBody>
      </p:sp>
      <p:pic>
        <p:nvPicPr>
          <p:cNvPr id="9" name="Picture 2">
            <a:extLst>
              <a:ext uri="{FF2B5EF4-FFF2-40B4-BE49-F238E27FC236}">
                <a16:creationId xmlns:a16="http://schemas.microsoft.com/office/drawing/2014/main" id="{5891D328-6C97-4A76-B343-9F8999DAB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2" y="5780743"/>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0367785-5882-4965-8F79-D208C121CF39}"/>
              </a:ext>
            </a:extLst>
          </p:cNvPr>
          <p:cNvPicPr>
            <a:picLocks noChangeAspect="1"/>
          </p:cNvPicPr>
          <p:nvPr/>
        </p:nvPicPr>
        <p:blipFill>
          <a:blip r:embed="rId4"/>
          <a:stretch>
            <a:fillRect/>
          </a:stretch>
        </p:blipFill>
        <p:spPr>
          <a:xfrm>
            <a:off x="8529345" y="5752215"/>
            <a:ext cx="2648072" cy="1092263"/>
          </a:xfrm>
          <a:prstGeom prst="rect">
            <a:avLst/>
          </a:prstGeom>
        </p:spPr>
      </p:pic>
      <p:sp>
        <p:nvSpPr>
          <p:cNvPr id="6" name="Title 1">
            <a:extLst>
              <a:ext uri="{FF2B5EF4-FFF2-40B4-BE49-F238E27FC236}">
                <a16:creationId xmlns:a16="http://schemas.microsoft.com/office/drawing/2014/main" id="{F87CA540-00D2-418B-9B18-57D4FC27729E}"/>
              </a:ext>
            </a:extLst>
          </p:cNvPr>
          <p:cNvSpPr>
            <a:spLocks noGrp="1"/>
          </p:cNvSpPr>
          <p:nvPr>
            <p:ph type="title"/>
          </p:nvPr>
        </p:nvSpPr>
        <p:spPr>
          <a:xfrm>
            <a:off x="637309" y="942109"/>
            <a:ext cx="8473455" cy="669622"/>
          </a:xfrm>
        </p:spPr>
        <p:txBody>
          <a:bodyPr anchor="ctr">
            <a:noAutofit/>
          </a:bodyPr>
          <a:lstStyle/>
          <a:p>
            <a:r>
              <a:rPr lang="sr-Latn-ME" sz="3200" dirty="0"/>
              <a:t>iNnovaNet </a:t>
            </a:r>
            <a:r>
              <a:rPr lang="en-US" sz="3200" dirty="0"/>
              <a:t> </a:t>
            </a:r>
            <a:r>
              <a:rPr lang="en-US" sz="1800" dirty="0" smtClean="0"/>
              <a:t>Innovative </a:t>
            </a:r>
            <a:r>
              <a:rPr lang="en-US" sz="1800" dirty="0"/>
              <a:t>technologies for stronger businesses and improved business environment </a:t>
            </a:r>
            <a:endParaRPr lang="en-GB" sz="1800" dirty="0"/>
          </a:p>
        </p:txBody>
      </p:sp>
      <p:pic>
        <p:nvPicPr>
          <p:cNvPr id="7" name="Picture 6" descr="E:\MLADI\kabinet robotika.jpg"/>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507336" y="1411200"/>
            <a:ext cx="2598420" cy="3456363"/>
          </a:xfrm>
          <a:prstGeom prst="rect">
            <a:avLst/>
          </a:prstGeom>
          <a:noFill/>
          <a:ln>
            <a:noFill/>
          </a:ln>
        </p:spPr>
      </p:pic>
    </p:spTree>
    <p:extLst>
      <p:ext uri="{BB962C8B-B14F-4D97-AF65-F5344CB8AC3E}">
        <p14:creationId xmlns:p14="http://schemas.microsoft.com/office/powerpoint/2010/main" val="384872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3E8444-2ABB-4414-BF13-BE460142B345}"/>
              </a:ext>
            </a:extLst>
          </p:cNvPr>
          <p:cNvSpPr>
            <a:spLocks noGrp="1"/>
          </p:cNvSpPr>
          <p:nvPr>
            <p:ph type="subTitle" idx="1"/>
          </p:nvPr>
        </p:nvSpPr>
        <p:spPr>
          <a:xfrm>
            <a:off x="441959" y="1715574"/>
            <a:ext cx="8918155" cy="3961326"/>
          </a:xfrm>
        </p:spPr>
        <p:txBody>
          <a:bodyPr>
            <a:noAutofit/>
          </a:bodyPr>
          <a:lstStyle/>
          <a:p>
            <a:r>
              <a:rPr lang="sr-Latn-ME" sz="1600" dirty="0"/>
              <a:t>-</a:t>
            </a:r>
            <a:r>
              <a:rPr lang="en-US" sz="1600" dirty="0" smtClean="0"/>
              <a:t>Digital Innovati</a:t>
            </a:r>
            <a:r>
              <a:rPr lang="sr-Latn-ME" sz="1600" dirty="0" smtClean="0"/>
              <a:t>ve</a:t>
            </a:r>
            <a:r>
              <a:rPr lang="en-US" sz="1600" dirty="0" smtClean="0"/>
              <a:t> </a:t>
            </a:r>
            <a:r>
              <a:rPr lang="en-US" sz="1600" dirty="0"/>
              <a:t>Hubs (DIHs) in </a:t>
            </a:r>
            <a:r>
              <a:rPr lang="en-US" sz="1600" dirty="0" err="1"/>
              <a:t>Gradiška</a:t>
            </a:r>
            <a:r>
              <a:rPr lang="en-US" sz="1600" dirty="0"/>
              <a:t>, </a:t>
            </a:r>
            <a:r>
              <a:rPr lang="en-US" sz="1600" dirty="0" err="1"/>
              <a:t>Daruvar</a:t>
            </a:r>
            <a:r>
              <a:rPr lang="en-US" sz="1600" dirty="0"/>
              <a:t>, </a:t>
            </a:r>
            <a:r>
              <a:rPr lang="en-US" sz="1600" dirty="0" err="1"/>
              <a:t>Lipik</a:t>
            </a:r>
            <a:r>
              <a:rPr lang="en-US" sz="1600" dirty="0"/>
              <a:t> and Kotor</a:t>
            </a:r>
            <a:r>
              <a:rPr lang="en-US" sz="1600" b="0" dirty="0"/>
              <a:t> </a:t>
            </a:r>
            <a:r>
              <a:rPr lang="en-US" sz="1600" b="0" dirty="0" smtClean="0"/>
              <a:t>IT </a:t>
            </a:r>
            <a:r>
              <a:rPr lang="en-US" sz="1600" b="0" dirty="0"/>
              <a:t>equipment, furniture and adaptation works for four (4) DIHs is over EUR 1.000.000,00.</a:t>
            </a:r>
          </a:p>
          <a:p>
            <a:r>
              <a:rPr lang="en-US" sz="1600" b="0" dirty="0"/>
              <a:t>8 </a:t>
            </a:r>
            <a:r>
              <a:rPr lang="en-US" sz="1600" b="0" dirty="0" smtClean="0"/>
              <a:t>educations </a:t>
            </a:r>
            <a:r>
              <a:rPr lang="en-US" sz="1600" b="0" dirty="0"/>
              <a:t>organized in </a:t>
            </a:r>
            <a:r>
              <a:rPr lang="en-US" sz="1600" b="0" dirty="0" err="1"/>
              <a:t>Gradiška</a:t>
            </a:r>
            <a:r>
              <a:rPr lang="en-US" sz="1600" b="0" dirty="0"/>
              <a:t>, </a:t>
            </a:r>
            <a:r>
              <a:rPr lang="en-US" sz="1600" b="0" dirty="0" err="1"/>
              <a:t>Daruvar</a:t>
            </a:r>
            <a:r>
              <a:rPr lang="en-US" sz="1600" b="0" dirty="0"/>
              <a:t>, </a:t>
            </a:r>
            <a:r>
              <a:rPr lang="en-US" sz="1600" b="0" dirty="0" err="1"/>
              <a:t>Lipik</a:t>
            </a:r>
            <a:r>
              <a:rPr lang="en-US" sz="1600" b="0" dirty="0"/>
              <a:t> and Kotor for future start-up or existing start-up/entrepreneurs for 52 </a:t>
            </a:r>
            <a:r>
              <a:rPr lang="en-US" sz="1600" b="0" dirty="0" smtClean="0"/>
              <a:t>participants</a:t>
            </a:r>
            <a:r>
              <a:rPr lang="sr-Latn-ME" sz="1600" b="0" dirty="0" smtClean="0"/>
              <a:t> </a:t>
            </a:r>
            <a:r>
              <a:rPr lang="en-US" sz="1600" b="0" dirty="0" smtClean="0"/>
              <a:t>in </a:t>
            </a:r>
            <a:r>
              <a:rPr lang="en-US" sz="1600" b="0" dirty="0"/>
              <a:t>the field of: Front-End development and programming languages used in Java developer and robotics. </a:t>
            </a:r>
            <a:endParaRPr lang="sr-Latn-ME" sz="1600" b="0" dirty="0" smtClean="0"/>
          </a:p>
          <a:p>
            <a:r>
              <a:rPr lang="en-US" sz="1600" dirty="0" smtClean="0"/>
              <a:t>Municipality </a:t>
            </a:r>
            <a:r>
              <a:rPr lang="en-US" sz="1600" dirty="0"/>
              <a:t>of </a:t>
            </a:r>
            <a:r>
              <a:rPr lang="en-US" sz="1600" dirty="0" smtClean="0"/>
              <a:t>Kotor organized </a:t>
            </a:r>
            <a:r>
              <a:rPr lang="en-US" sz="1600" dirty="0"/>
              <a:t>1 training, 7 participants. 6 participants received a JAVA </a:t>
            </a:r>
            <a:r>
              <a:rPr lang="en-US" sz="1600" dirty="0" smtClean="0"/>
              <a:t>certificate.</a:t>
            </a:r>
          </a:p>
          <a:p>
            <a:r>
              <a:rPr lang="sr-Latn-ME" sz="1600" b="0" dirty="0" smtClean="0">
                <a:solidFill>
                  <a:srgbClr val="004FA8"/>
                </a:solidFill>
              </a:rPr>
              <a:t>-</a:t>
            </a:r>
            <a:r>
              <a:rPr lang="sr-Latn-ME" sz="1600" dirty="0" smtClean="0">
                <a:solidFill>
                  <a:srgbClr val="004FA8"/>
                </a:solidFill>
              </a:rPr>
              <a:t>total </a:t>
            </a:r>
            <a:r>
              <a:rPr lang="sr-Latn-ME" sz="1600" dirty="0"/>
              <a:t>budget </a:t>
            </a:r>
            <a:r>
              <a:rPr lang="sr-Latn-ME" sz="1600" dirty="0" smtClean="0"/>
              <a:t>EUR</a:t>
            </a:r>
            <a:r>
              <a:rPr lang="en-US" sz="1600" dirty="0"/>
              <a:t>  </a:t>
            </a:r>
            <a:r>
              <a:rPr lang="en-US" sz="1600" dirty="0" smtClean="0"/>
              <a:t>1.487.795,</a:t>
            </a:r>
            <a:r>
              <a:rPr lang="sr-Latn-ME" sz="1600" dirty="0" smtClean="0"/>
              <a:t> </a:t>
            </a:r>
            <a:r>
              <a:rPr lang="en-US" sz="1600" dirty="0" smtClean="0"/>
              <a:t>Municipality of Kotor</a:t>
            </a:r>
            <a:r>
              <a:rPr lang="sr-Latn-ME" sz="1600" dirty="0" smtClean="0"/>
              <a:t> EUR</a:t>
            </a:r>
            <a:r>
              <a:rPr lang="en-US" sz="1600" dirty="0"/>
              <a:t> </a:t>
            </a:r>
            <a:r>
              <a:rPr lang="sr-Latn-ME" sz="1600" dirty="0" smtClean="0"/>
              <a:t>164</a:t>
            </a:r>
            <a:r>
              <a:rPr lang="en-US" sz="1600" dirty="0" smtClean="0"/>
              <a:t>.</a:t>
            </a:r>
            <a:r>
              <a:rPr lang="sr-Latn-ME" sz="1600" dirty="0" smtClean="0"/>
              <a:t>146</a:t>
            </a:r>
            <a:endParaRPr lang="sr-Latn-ME" sz="1600" dirty="0" smtClean="0">
              <a:solidFill>
                <a:srgbClr val="004FA8"/>
              </a:solidFill>
            </a:endParaRPr>
          </a:p>
        </p:txBody>
      </p:sp>
      <p:pic>
        <p:nvPicPr>
          <p:cNvPr id="9" name="Picture 2">
            <a:extLst>
              <a:ext uri="{FF2B5EF4-FFF2-40B4-BE49-F238E27FC236}">
                <a16:creationId xmlns:a16="http://schemas.microsoft.com/office/drawing/2014/main" id="{5891D328-6C97-4A76-B343-9F8999DAB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2" y="5780743"/>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0367785-5882-4965-8F79-D208C121CF39}"/>
              </a:ext>
            </a:extLst>
          </p:cNvPr>
          <p:cNvPicPr>
            <a:picLocks noChangeAspect="1"/>
          </p:cNvPicPr>
          <p:nvPr/>
        </p:nvPicPr>
        <p:blipFill>
          <a:blip r:embed="rId4"/>
          <a:stretch>
            <a:fillRect/>
          </a:stretch>
        </p:blipFill>
        <p:spPr>
          <a:xfrm>
            <a:off x="8529345" y="5752215"/>
            <a:ext cx="2648072" cy="1092263"/>
          </a:xfrm>
          <a:prstGeom prst="rect">
            <a:avLst/>
          </a:prstGeom>
        </p:spPr>
      </p:pic>
      <p:sp>
        <p:nvSpPr>
          <p:cNvPr id="6" name="Title 1">
            <a:extLst>
              <a:ext uri="{FF2B5EF4-FFF2-40B4-BE49-F238E27FC236}">
                <a16:creationId xmlns:a16="http://schemas.microsoft.com/office/drawing/2014/main" id="{F87CA540-00D2-418B-9B18-57D4FC27729E}"/>
              </a:ext>
            </a:extLst>
          </p:cNvPr>
          <p:cNvSpPr>
            <a:spLocks noGrp="1"/>
          </p:cNvSpPr>
          <p:nvPr>
            <p:ph type="title"/>
          </p:nvPr>
        </p:nvSpPr>
        <p:spPr>
          <a:xfrm>
            <a:off x="637309" y="942109"/>
            <a:ext cx="8473455" cy="669622"/>
          </a:xfrm>
        </p:spPr>
        <p:txBody>
          <a:bodyPr anchor="ctr">
            <a:noAutofit/>
          </a:bodyPr>
          <a:lstStyle/>
          <a:p>
            <a:r>
              <a:rPr lang="sr-Latn-ME" sz="2800" dirty="0"/>
              <a:t>Development through DIHs </a:t>
            </a:r>
            <a:r>
              <a:rPr lang="en-US" sz="2800" dirty="0" smtClean="0"/>
              <a:t> </a:t>
            </a:r>
            <a:r>
              <a:rPr lang="en-US" sz="1800" dirty="0"/>
              <a:t>Development through Digital Innovative Hubs in </a:t>
            </a:r>
            <a:r>
              <a:rPr lang="en-US" sz="1800" dirty="0" err="1"/>
              <a:t>Gradiška</a:t>
            </a:r>
            <a:r>
              <a:rPr lang="en-US" sz="1800" dirty="0"/>
              <a:t>, </a:t>
            </a:r>
            <a:r>
              <a:rPr lang="en-US" sz="1800" dirty="0" err="1"/>
              <a:t>Daruvar</a:t>
            </a:r>
            <a:r>
              <a:rPr lang="en-US" sz="1800" dirty="0"/>
              <a:t>, </a:t>
            </a:r>
            <a:r>
              <a:rPr lang="en-US" sz="1800" dirty="0" err="1"/>
              <a:t>Lipik</a:t>
            </a:r>
            <a:r>
              <a:rPr lang="en-US" sz="1800" dirty="0"/>
              <a:t> and Kotor</a:t>
            </a:r>
            <a:endParaRPr lang="en-GB" sz="1800" dirty="0"/>
          </a:p>
        </p:txBody>
      </p:sp>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74657" y="933927"/>
            <a:ext cx="1487310" cy="4497055"/>
          </a:xfrm>
          <a:prstGeom prst="rect">
            <a:avLst/>
          </a:prstGeom>
        </p:spPr>
      </p:pic>
      <p:pic>
        <p:nvPicPr>
          <p:cNvPr id="4" name="Pictur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96550" y="942109"/>
            <a:ext cx="1478107" cy="448887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8073" y="3851564"/>
            <a:ext cx="2900218" cy="2044844"/>
          </a:xfrm>
          <a:prstGeom prst="rect">
            <a:avLst/>
          </a:prstGeom>
        </p:spPr>
      </p:pic>
      <p:pic>
        <p:nvPicPr>
          <p:cNvPr id="8" name="Picture 7"/>
          <p:cNvPicPr>
            <a:picLocks noChangeAspect="1"/>
          </p:cNvPicPr>
          <p:nvPr/>
        </p:nvPicPr>
        <p:blipFill>
          <a:blip r:embed="rId8"/>
          <a:stretch>
            <a:fillRect/>
          </a:stretch>
        </p:blipFill>
        <p:spPr>
          <a:xfrm>
            <a:off x="637309" y="3851564"/>
            <a:ext cx="4682836" cy="2044844"/>
          </a:xfrm>
          <a:prstGeom prst="rect">
            <a:avLst/>
          </a:prstGeom>
        </p:spPr>
      </p:pic>
    </p:spTree>
    <p:extLst>
      <p:ext uri="{BB962C8B-B14F-4D97-AF65-F5344CB8AC3E}">
        <p14:creationId xmlns:p14="http://schemas.microsoft.com/office/powerpoint/2010/main" val="939192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3E8444-2ABB-4414-BF13-BE460142B345}"/>
              </a:ext>
            </a:extLst>
          </p:cNvPr>
          <p:cNvSpPr>
            <a:spLocks noGrp="1"/>
          </p:cNvSpPr>
          <p:nvPr>
            <p:ph type="subTitle" idx="1"/>
          </p:nvPr>
        </p:nvSpPr>
        <p:spPr>
          <a:xfrm>
            <a:off x="441959" y="1715574"/>
            <a:ext cx="8918155" cy="3961326"/>
          </a:xfrm>
        </p:spPr>
        <p:txBody>
          <a:bodyPr>
            <a:noAutofit/>
          </a:bodyPr>
          <a:lstStyle/>
          <a:p>
            <a:r>
              <a:rPr lang="sr-Latn-ME" sz="1600" dirty="0">
                <a:hlinkClick r:id="rId3"/>
              </a:rPr>
              <a:t>https://www.interreg-hr-ba-me.eu/project/creativecbc</a:t>
            </a:r>
            <a:r>
              <a:rPr lang="sr-Latn-ME" sz="1600" dirty="0" smtClean="0">
                <a:hlinkClick r:id="rId3"/>
              </a:rPr>
              <a:t>/</a:t>
            </a:r>
            <a:r>
              <a:rPr lang="sr-Latn-ME" sz="1600" dirty="0" smtClean="0"/>
              <a:t> </a:t>
            </a:r>
          </a:p>
          <a:p>
            <a:endParaRPr lang="sr-Latn-ME" sz="1600" dirty="0">
              <a:solidFill>
                <a:srgbClr val="004FA8"/>
              </a:solidFill>
            </a:endParaRPr>
          </a:p>
          <a:p>
            <a:r>
              <a:rPr lang="sr-Latn-ME" sz="1600" dirty="0" smtClean="0"/>
              <a:t>-</a:t>
            </a:r>
            <a:r>
              <a:rPr lang="en-US" sz="1600" dirty="0" smtClean="0"/>
              <a:t>(</a:t>
            </a:r>
            <a:r>
              <a:rPr lang="en-US" sz="1600" dirty="0"/>
              <a:t>3) Creative Centers are established and equipped in </a:t>
            </a:r>
            <a:r>
              <a:rPr lang="en-US" sz="1600" dirty="0" err="1"/>
              <a:t>Prijedor</a:t>
            </a:r>
            <a:r>
              <a:rPr lang="en-US" sz="1600" dirty="0"/>
              <a:t> (BA), </a:t>
            </a:r>
            <a:r>
              <a:rPr lang="en-US" sz="1600" dirty="0" err="1"/>
              <a:t>Sisak</a:t>
            </a:r>
            <a:r>
              <a:rPr lang="en-US" sz="1600" dirty="0"/>
              <a:t> (HR) and Podgorica (ME) </a:t>
            </a:r>
            <a:endParaRPr lang="sr-Latn-ME" sz="1600" dirty="0" smtClean="0"/>
          </a:p>
          <a:p>
            <a:r>
              <a:rPr lang="en-US" sz="1600" dirty="0" smtClean="0"/>
              <a:t>know-how</a:t>
            </a:r>
            <a:r>
              <a:rPr lang="en-US" sz="1600" dirty="0"/>
              <a:t>, targeted services, new technologies (3D printing, CNC prototyping etc.) </a:t>
            </a:r>
            <a:endParaRPr lang="sr-Latn-ME" sz="1600" dirty="0" smtClean="0"/>
          </a:p>
          <a:p>
            <a:r>
              <a:rPr lang="sr-Latn-ME" sz="1600" dirty="0"/>
              <a:t>-</a:t>
            </a:r>
            <a:r>
              <a:rPr lang="en-US" sz="1600" dirty="0" smtClean="0"/>
              <a:t>best </a:t>
            </a:r>
            <a:r>
              <a:rPr lang="en-US" sz="1600" dirty="0"/>
              <a:t>practice methodologies to all the stakeholders relevant for development of creative </a:t>
            </a:r>
            <a:r>
              <a:rPr lang="en-US" sz="1600" dirty="0" smtClean="0"/>
              <a:t>industries </a:t>
            </a:r>
            <a:r>
              <a:rPr lang="en-US" sz="1600" dirty="0"/>
              <a:t>in the target area. </a:t>
            </a:r>
            <a:endParaRPr lang="sr-Latn-ME" sz="1600" dirty="0" smtClean="0"/>
          </a:p>
          <a:p>
            <a:r>
              <a:rPr lang="en-US" sz="1600" dirty="0"/>
              <a:t> Association for Democratic Prosperity – </a:t>
            </a:r>
            <a:r>
              <a:rPr lang="en-US" sz="1600" dirty="0" smtClean="0"/>
              <a:t>ZID</a:t>
            </a:r>
            <a:endParaRPr lang="sr-Latn-ME" sz="1600" dirty="0" smtClean="0">
              <a:solidFill>
                <a:srgbClr val="004FA8"/>
              </a:solidFill>
            </a:endParaRPr>
          </a:p>
        </p:txBody>
      </p:sp>
      <p:pic>
        <p:nvPicPr>
          <p:cNvPr id="9" name="Picture 2">
            <a:extLst>
              <a:ext uri="{FF2B5EF4-FFF2-40B4-BE49-F238E27FC236}">
                <a16:creationId xmlns:a16="http://schemas.microsoft.com/office/drawing/2014/main" id="{5891D328-6C97-4A76-B343-9F8999DAB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2" y="5780743"/>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0367785-5882-4965-8F79-D208C121CF39}"/>
              </a:ext>
            </a:extLst>
          </p:cNvPr>
          <p:cNvPicPr>
            <a:picLocks noChangeAspect="1"/>
          </p:cNvPicPr>
          <p:nvPr/>
        </p:nvPicPr>
        <p:blipFill>
          <a:blip r:embed="rId5"/>
          <a:stretch>
            <a:fillRect/>
          </a:stretch>
        </p:blipFill>
        <p:spPr>
          <a:xfrm>
            <a:off x="8529345" y="5752215"/>
            <a:ext cx="2648072" cy="1092263"/>
          </a:xfrm>
          <a:prstGeom prst="rect">
            <a:avLst/>
          </a:prstGeom>
        </p:spPr>
      </p:pic>
      <p:sp>
        <p:nvSpPr>
          <p:cNvPr id="6" name="Title 1">
            <a:extLst>
              <a:ext uri="{FF2B5EF4-FFF2-40B4-BE49-F238E27FC236}">
                <a16:creationId xmlns:a16="http://schemas.microsoft.com/office/drawing/2014/main" id="{F87CA540-00D2-418B-9B18-57D4FC27729E}"/>
              </a:ext>
            </a:extLst>
          </p:cNvPr>
          <p:cNvSpPr>
            <a:spLocks noGrp="1"/>
          </p:cNvSpPr>
          <p:nvPr>
            <p:ph type="title"/>
          </p:nvPr>
        </p:nvSpPr>
        <p:spPr>
          <a:xfrm>
            <a:off x="637309" y="942109"/>
            <a:ext cx="8473455" cy="669622"/>
          </a:xfrm>
        </p:spPr>
        <p:txBody>
          <a:bodyPr anchor="ctr">
            <a:noAutofit/>
          </a:bodyPr>
          <a:lstStyle/>
          <a:p>
            <a:r>
              <a:rPr lang="en-US" sz="1800" dirty="0"/>
              <a:t>CREATIVE@CBC</a:t>
            </a:r>
            <a:br>
              <a:rPr lang="en-US" sz="1800" dirty="0"/>
            </a:br>
            <a:r>
              <a:rPr lang="en-US" sz="1800" dirty="0"/>
              <a:t>Development of Cross-Border Cooperation Network of Creative Industries</a:t>
            </a:r>
            <a:endParaRPr lang="en-GB" sz="1800" dirty="0"/>
          </a:p>
        </p:txBody>
      </p:sp>
    </p:spTree>
    <p:extLst>
      <p:ext uri="{BB962C8B-B14F-4D97-AF65-F5344CB8AC3E}">
        <p14:creationId xmlns:p14="http://schemas.microsoft.com/office/powerpoint/2010/main" val="3606845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26B92-9B60-B0E5-1502-5910187412B4}"/>
              </a:ext>
            </a:extLst>
          </p:cNvPr>
          <p:cNvPicPr>
            <a:picLocks noChangeAspect="1"/>
          </p:cNvPicPr>
          <p:nvPr/>
        </p:nvPicPr>
        <p:blipFill>
          <a:blip r:embed="rId2"/>
          <a:stretch>
            <a:fillRect/>
          </a:stretch>
        </p:blipFill>
        <p:spPr>
          <a:xfrm>
            <a:off x="461642" y="6025065"/>
            <a:ext cx="2274005" cy="518205"/>
          </a:xfrm>
          <a:prstGeom prst="rect">
            <a:avLst/>
          </a:prstGeom>
        </p:spPr>
      </p:pic>
      <p:pic>
        <p:nvPicPr>
          <p:cNvPr id="6" name="Picture 5">
            <a:extLst>
              <a:ext uri="{FF2B5EF4-FFF2-40B4-BE49-F238E27FC236}">
                <a16:creationId xmlns:a16="http://schemas.microsoft.com/office/drawing/2014/main" id="{564CC7B3-97B5-90F2-CE20-CBB9B7052BFC}"/>
              </a:ext>
            </a:extLst>
          </p:cNvPr>
          <p:cNvPicPr>
            <a:picLocks noChangeAspect="1"/>
          </p:cNvPicPr>
          <p:nvPr/>
        </p:nvPicPr>
        <p:blipFill>
          <a:blip r:embed="rId3"/>
          <a:stretch>
            <a:fillRect/>
          </a:stretch>
        </p:blipFill>
        <p:spPr>
          <a:xfrm>
            <a:off x="4190378" y="5772056"/>
            <a:ext cx="2121592" cy="1024217"/>
          </a:xfrm>
          <a:prstGeom prst="rect">
            <a:avLst/>
          </a:prstGeom>
        </p:spPr>
      </p:pic>
      <p:pic>
        <p:nvPicPr>
          <p:cNvPr id="9" name="Picture 8">
            <a:extLst>
              <a:ext uri="{FF2B5EF4-FFF2-40B4-BE49-F238E27FC236}">
                <a16:creationId xmlns:a16="http://schemas.microsoft.com/office/drawing/2014/main" id="{4DDCA73A-07C4-40ED-EF1F-AB2D773036F6}"/>
              </a:ext>
            </a:extLst>
          </p:cNvPr>
          <p:cNvPicPr>
            <a:picLocks noChangeAspect="1"/>
          </p:cNvPicPr>
          <p:nvPr/>
        </p:nvPicPr>
        <p:blipFill>
          <a:blip r:embed="rId4"/>
          <a:stretch>
            <a:fillRect/>
          </a:stretch>
        </p:blipFill>
        <p:spPr>
          <a:xfrm>
            <a:off x="7425342" y="5863503"/>
            <a:ext cx="2456901" cy="841321"/>
          </a:xfrm>
          <a:prstGeom prst="rect">
            <a:avLst/>
          </a:prstGeom>
        </p:spPr>
      </p:pic>
      <p:pic>
        <p:nvPicPr>
          <p:cNvPr id="10" name="Picture 9">
            <a:extLst>
              <a:ext uri="{FF2B5EF4-FFF2-40B4-BE49-F238E27FC236}">
                <a16:creationId xmlns:a16="http://schemas.microsoft.com/office/drawing/2014/main" id="{F241E57B-58B4-2220-D035-97A64A4EA75B}"/>
              </a:ext>
            </a:extLst>
          </p:cNvPr>
          <p:cNvPicPr>
            <a:picLocks noChangeAspect="1"/>
          </p:cNvPicPr>
          <p:nvPr/>
        </p:nvPicPr>
        <p:blipFill>
          <a:blip r:embed="rId5"/>
          <a:stretch>
            <a:fillRect/>
          </a:stretch>
        </p:blipFill>
        <p:spPr>
          <a:xfrm>
            <a:off x="10013950" y="0"/>
            <a:ext cx="2178050" cy="6858000"/>
          </a:xfrm>
          <a:prstGeom prst="rect">
            <a:avLst/>
          </a:prstGeom>
        </p:spPr>
      </p:pic>
      <p:pic>
        <p:nvPicPr>
          <p:cNvPr id="11" name="Picture 10">
            <a:extLst>
              <a:ext uri="{FF2B5EF4-FFF2-40B4-BE49-F238E27FC236}">
                <a16:creationId xmlns:a16="http://schemas.microsoft.com/office/drawing/2014/main" id="{AB31D839-136B-F2F0-4B05-D71996167C0F}"/>
              </a:ext>
            </a:extLst>
          </p:cNvPr>
          <p:cNvPicPr>
            <a:picLocks noChangeAspect="1"/>
          </p:cNvPicPr>
          <p:nvPr/>
        </p:nvPicPr>
        <p:blipFill>
          <a:blip r:embed="rId6"/>
          <a:stretch>
            <a:fillRect/>
          </a:stretch>
        </p:blipFill>
        <p:spPr>
          <a:xfrm>
            <a:off x="98757" y="90443"/>
            <a:ext cx="4091621" cy="1234152"/>
          </a:xfrm>
          <a:prstGeom prst="rect">
            <a:avLst/>
          </a:prstGeom>
        </p:spPr>
      </p:pic>
      <p:sp>
        <p:nvSpPr>
          <p:cNvPr id="3" name="TextBox 2">
            <a:extLst>
              <a:ext uri="{FF2B5EF4-FFF2-40B4-BE49-F238E27FC236}">
                <a16:creationId xmlns:a16="http://schemas.microsoft.com/office/drawing/2014/main" id="{97A8913F-B62A-FDC8-245E-DFA13686B4BE}"/>
              </a:ext>
            </a:extLst>
          </p:cNvPr>
          <p:cNvSpPr txBox="1"/>
          <p:nvPr/>
        </p:nvSpPr>
        <p:spPr>
          <a:xfrm>
            <a:off x="483283" y="2175326"/>
            <a:ext cx="10619692" cy="2062103"/>
          </a:xfrm>
          <a:prstGeom prst="rect">
            <a:avLst/>
          </a:prstGeom>
          <a:noFill/>
        </p:spPr>
        <p:txBody>
          <a:bodyPr wrap="square">
            <a:spAutoFit/>
          </a:bodyPr>
          <a:lstStyle/>
          <a:p>
            <a:pPr algn="ctr"/>
            <a:r>
              <a:rPr lang="en-US" sz="32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Introducing </a:t>
            </a:r>
            <a:r>
              <a:rPr lang="en-US" sz="3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the main features of the </a:t>
            </a:r>
            <a:r>
              <a:rPr lang="en-US" sz="32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1st </a:t>
            </a:r>
            <a:r>
              <a:rPr lang="en-US" sz="3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a:t>
            </a:r>
            <a:r>
              <a:rPr lang="en-US" sz="32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all for Proposals</a:t>
            </a:r>
          </a:p>
          <a:p>
            <a:pPr algn="ctr"/>
            <a:endParaRPr lang="en-US" sz="32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b="1" dirty="0" err="1"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Interreg</a:t>
            </a:r>
            <a:r>
              <a:rPr lang="en-US" sz="32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VI-A </a:t>
            </a:r>
            <a:r>
              <a:rPr lang="en-US" sz="3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IPA CBC Croatia - Bosnia and</a:t>
            </a:r>
          </a:p>
          <a:p>
            <a:pPr algn="ctr"/>
            <a:r>
              <a:rPr lang="en-US" sz="3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Herzegovina - </a:t>
            </a:r>
            <a:r>
              <a:rPr lang="en-US" sz="32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Montenegro</a:t>
            </a:r>
            <a:endParaRPr lang="en-US" sz="3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4531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26B92-9B60-B0E5-1502-5910187412B4}"/>
              </a:ext>
            </a:extLst>
          </p:cNvPr>
          <p:cNvPicPr>
            <a:picLocks noChangeAspect="1"/>
          </p:cNvPicPr>
          <p:nvPr/>
        </p:nvPicPr>
        <p:blipFill>
          <a:blip r:embed="rId2"/>
          <a:stretch>
            <a:fillRect/>
          </a:stretch>
        </p:blipFill>
        <p:spPr>
          <a:xfrm>
            <a:off x="461642" y="6025065"/>
            <a:ext cx="2274005" cy="518205"/>
          </a:xfrm>
          <a:prstGeom prst="rect">
            <a:avLst/>
          </a:prstGeom>
        </p:spPr>
      </p:pic>
      <p:pic>
        <p:nvPicPr>
          <p:cNvPr id="6" name="Picture 5">
            <a:extLst>
              <a:ext uri="{FF2B5EF4-FFF2-40B4-BE49-F238E27FC236}">
                <a16:creationId xmlns:a16="http://schemas.microsoft.com/office/drawing/2014/main" id="{564CC7B3-97B5-90F2-CE20-CBB9B7052BFC}"/>
              </a:ext>
            </a:extLst>
          </p:cNvPr>
          <p:cNvPicPr>
            <a:picLocks noChangeAspect="1"/>
          </p:cNvPicPr>
          <p:nvPr/>
        </p:nvPicPr>
        <p:blipFill>
          <a:blip r:embed="rId3"/>
          <a:stretch>
            <a:fillRect/>
          </a:stretch>
        </p:blipFill>
        <p:spPr>
          <a:xfrm>
            <a:off x="4190378" y="5772056"/>
            <a:ext cx="2121592" cy="1024217"/>
          </a:xfrm>
          <a:prstGeom prst="rect">
            <a:avLst/>
          </a:prstGeom>
        </p:spPr>
      </p:pic>
      <p:pic>
        <p:nvPicPr>
          <p:cNvPr id="9" name="Picture 8">
            <a:extLst>
              <a:ext uri="{FF2B5EF4-FFF2-40B4-BE49-F238E27FC236}">
                <a16:creationId xmlns:a16="http://schemas.microsoft.com/office/drawing/2014/main" id="{4DDCA73A-07C4-40ED-EF1F-AB2D773036F6}"/>
              </a:ext>
            </a:extLst>
          </p:cNvPr>
          <p:cNvPicPr>
            <a:picLocks noChangeAspect="1"/>
          </p:cNvPicPr>
          <p:nvPr/>
        </p:nvPicPr>
        <p:blipFill>
          <a:blip r:embed="rId4"/>
          <a:stretch>
            <a:fillRect/>
          </a:stretch>
        </p:blipFill>
        <p:spPr>
          <a:xfrm>
            <a:off x="7425342" y="5863503"/>
            <a:ext cx="2456901" cy="841321"/>
          </a:xfrm>
          <a:prstGeom prst="rect">
            <a:avLst/>
          </a:prstGeom>
        </p:spPr>
      </p:pic>
      <p:pic>
        <p:nvPicPr>
          <p:cNvPr id="10" name="Picture 9">
            <a:extLst>
              <a:ext uri="{FF2B5EF4-FFF2-40B4-BE49-F238E27FC236}">
                <a16:creationId xmlns:a16="http://schemas.microsoft.com/office/drawing/2014/main" id="{F241E57B-58B4-2220-D035-97A64A4EA75B}"/>
              </a:ext>
            </a:extLst>
          </p:cNvPr>
          <p:cNvPicPr>
            <a:picLocks noChangeAspect="1"/>
          </p:cNvPicPr>
          <p:nvPr/>
        </p:nvPicPr>
        <p:blipFill>
          <a:blip r:embed="rId5"/>
          <a:stretch>
            <a:fillRect/>
          </a:stretch>
        </p:blipFill>
        <p:spPr>
          <a:xfrm>
            <a:off x="10013950" y="0"/>
            <a:ext cx="2178050" cy="6858000"/>
          </a:xfrm>
          <a:prstGeom prst="rect">
            <a:avLst/>
          </a:prstGeom>
        </p:spPr>
      </p:pic>
      <p:pic>
        <p:nvPicPr>
          <p:cNvPr id="11" name="Picture 10">
            <a:extLst>
              <a:ext uri="{FF2B5EF4-FFF2-40B4-BE49-F238E27FC236}">
                <a16:creationId xmlns:a16="http://schemas.microsoft.com/office/drawing/2014/main" id="{AB31D839-136B-F2F0-4B05-D71996167C0F}"/>
              </a:ext>
            </a:extLst>
          </p:cNvPr>
          <p:cNvPicPr>
            <a:picLocks noChangeAspect="1"/>
          </p:cNvPicPr>
          <p:nvPr/>
        </p:nvPicPr>
        <p:blipFill>
          <a:blip r:embed="rId6"/>
          <a:stretch>
            <a:fillRect/>
          </a:stretch>
        </p:blipFill>
        <p:spPr>
          <a:xfrm>
            <a:off x="98757" y="90443"/>
            <a:ext cx="4091621" cy="1234152"/>
          </a:xfrm>
          <a:prstGeom prst="rect">
            <a:avLst/>
          </a:prstGeom>
        </p:spPr>
      </p:pic>
      <p:sp>
        <p:nvSpPr>
          <p:cNvPr id="2" name="TextBox 1">
            <a:extLst>
              <a:ext uri="{FF2B5EF4-FFF2-40B4-BE49-F238E27FC236}">
                <a16:creationId xmlns:a16="http://schemas.microsoft.com/office/drawing/2014/main" id="{27A330D9-55DE-4F14-2D5B-6C0624F7C944}"/>
              </a:ext>
            </a:extLst>
          </p:cNvPr>
          <p:cNvSpPr txBox="1"/>
          <p:nvPr/>
        </p:nvSpPr>
        <p:spPr>
          <a:xfrm>
            <a:off x="304800" y="1400222"/>
            <a:ext cx="11322041"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Total EU program allocation available to projects: EUR 106,987,000.00</a:t>
            </a:r>
          </a:p>
          <a:p>
            <a:pPr marL="285750" indent="-28575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Funds available for the 1st call: EUR </a:t>
            </a:r>
            <a:r>
              <a:rPr lang="en-US"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41,095,300.00</a:t>
            </a:r>
            <a:endParaRPr lang="sr-Latn-ME"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Maximum rate of EU co-financing: 85% of the total project budget</a:t>
            </a:r>
          </a:p>
          <a:p>
            <a:pPr marL="285750" indent="-28575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Minimum national co-financing per partner: 15% of the total project budget</a:t>
            </a:r>
          </a:p>
          <a:p>
            <a:pPr marL="285750" indent="-28575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Program pre-financing (advance): 25% of the total project budget</a:t>
            </a:r>
          </a:p>
          <a:p>
            <a:pPr marL="285750" indent="-28575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The budget of an individual partner - at least 10% of the total project budget</a:t>
            </a:r>
          </a:p>
          <a:p>
            <a:pPr marL="285750" indent="-28575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Cost recovery model - periodic reporting on project progress</a:t>
            </a:r>
            <a:endParaRPr lang="hr-HR" sz="2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hr-HR"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0FFFE91-AAE4-7732-32B6-39E13CBD374C}"/>
              </a:ext>
            </a:extLst>
          </p:cNvPr>
          <p:cNvSpPr txBox="1"/>
          <p:nvPr/>
        </p:nvSpPr>
        <p:spPr>
          <a:xfrm>
            <a:off x="3296008" y="938557"/>
            <a:ext cx="6152694" cy="461665"/>
          </a:xfrm>
          <a:prstGeom prst="rect">
            <a:avLst/>
          </a:prstGeom>
          <a:noFill/>
        </p:spPr>
        <p:txBody>
          <a:bodyPr wrap="square" rtlCol="0">
            <a:spAutoFit/>
          </a:bodyPr>
          <a:lstStyle/>
          <a:p>
            <a:r>
              <a:rPr lang="en-US"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a:t>
            </a:r>
            <a:r>
              <a:rPr lang="en-US" sz="2400" b="1" baseline="30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st</a:t>
            </a:r>
            <a:r>
              <a:rPr lang="en-US"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Call for Proposals, budget and co-financing</a:t>
            </a:r>
            <a:endParaRPr lang="hr-HR"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120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26B92-9B60-B0E5-1502-5910187412B4}"/>
              </a:ext>
            </a:extLst>
          </p:cNvPr>
          <p:cNvPicPr>
            <a:picLocks noChangeAspect="1"/>
          </p:cNvPicPr>
          <p:nvPr/>
        </p:nvPicPr>
        <p:blipFill>
          <a:blip r:embed="rId2"/>
          <a:stretch>
            <a:fillRect/>
          </a:stretch>
        </p:blipFill>
        <p:spPr>
          <a:xfrm>
            <a:off x="461642" y="6025065"/>
            <a:ext cx="2274005" cy="518205"/>
          </a:xfrm>
          <a:prstGeom prst="rect">
            <a:avLst/>
          </a:prstGeom>
        </p:spPr>
      </p:pic>
      <p:pic>
        <p:nvPicPr>
          <p:cNvPr id="6" name="Picture 5">
            <a:extLst>
              <a:ext uri="{FF2B5EF4-FFF2-40B4-BE49-F238E27FC236}">
                <a16:creationId xmlns:a16="http://schemas.microsoft.com/office/drawing/2014/main" id="{564CC7B3-97B5-90F2-CE20-CBB9B7052BFC}"/>
              </a:ext>
            </a:extLst>
          </p:cNvPr>
          <p:cNvPicPr>
            <a:picLocks noChangeAspect="1"/>
          </p:cNvPicPr>
          <p:nvPr/>
        </p:nvPicPr>
        <p:blipFill>
          <a:blip r:embed="rId3"/>
          <a:stretch>
            <a:fillRect/>
          </a:stretch>
        </p:blipFill>
        <p:spPr>
          <a:xfrm>
            <a:off x="4190378" y="5772056"/>
            <a:ext cx="2121592" cy="1024217"/>
          </a:xfrm>
          <a:prstGeom prst="rect">
            <a:avLst/>
          </a:prstGeom>
        </p:spPr>
      </p:pic>
      <p:pic>
        <p:nvPicPr>
          <p:cNvPr id="9" name="Picture 8">
            <a:extLst>
              <a:ext uri="{FF2B5EF4-FFF2-40B4-BE49-F238E27FC236}">
                <a16:creationId xmlns:a16="http://schemas.microsoft.com/office/drawing/2014/main" id="{4DDCA73A-07C4-40ED-EF1F-AB2D773036F6}"/>
              </a:ext>
            </a:extLst>
          </p:cNvPr>
          <p:cNvPicPr>
            <a:picLocks noChangeAspect="1"/>
          </p:cNvPicPr>
          <p:nvPr/>
        </p:nvPicPr>
        <p:blipFill>
          <a:blip r:embed="rId4"/>
          <a:stretch>
            <a:fillRect/>
          </a:stretch>
        </p:blipFill>
        <p:spPr>
          <a:xfrm>
            <a:off x="7425342" y="5863503"/>
            <a:ext cx="2456901" cy="841321"/>
          </a:xfrm>
          <a:prstGeom prst="rect">
            <a:avLst/>
          </a:prstGeom>
        </p:spPr>
      </p:pic>
      <p:pic>
        <p:nvPicPr>
          <p:cNvPr id="10" name="Picture 9">
            <a:extLst>
              <a:ext uri="{FF2B5EF4-FFF2-40B4-BE49-F238E27FC236}">
                <a16:creationId xmlns:a16="http://schemas.microsoft.com/office/drawing/2014/main" id="{F241E57B-58B4-2220-D035-97A64A4EA75B}"/>
              </a:ext>
            </a:extLst>
          </p:cNvPr>
          <p:cNvPicPr>
            <a:picLocks noChangeAspect="1"/>
          </p:cNvPicPr>
          <p:nvPr/>
        </p:nvPicPr>
        <p:blipFill>
          <a:blip r:embed="rId5"/>
          <a:stretch>
            <a:fillRect/>
          </a:stretch>
        </p:blipFill>
        <p:spPr>
          <a:xfrm>
            <a:off x="10013950" y="0"/>
            <a:ext cx="2178050" cy="6858000"/>
          </a:xfrm>
          <a:prstGeom prst="rect">
            <a:avLst/>
          </a:prstGeom>
        </p:spPr>
      </p:pic>
      <p:pic>
        <p:nvPicPr>
          <p:cNvPr id="11" name="Picture 10">
            <a:extLst>
              <a:ext uri="{FF2B5EF4-FFF2-40B4-BE49-F238E27FC236}">
                <a16:creationId xmlns:a16="http://schemas.microsoft.com/office/drawing/2014/main" id="{AB31D839-136B-F2F0-4B05-D71996167C0F}"/>
              </a:ext>
            </a:extLst>
          </p:cNvPr>
          <p:cNvPicPr>
            <a:picLocks noChangeAspect="1"/>
          </p:cNvPicPr>
          <p:nvPr/>
        </p:nvPicPr>
        <p:blipFill>
          <a:blip r:embed="rId6"/>
          <a:stretch>
            <a:fillRect/>
          </a:stretch>
        </p:blipFill>
        <p:spPr>
          <a:xfrm>
            <a:off x="98757" y="90443"/>
            <a:ext cx="4091621" cy="1234152"/>
          </a:xfrm>
          <a:prstGeom prst="rect">
            <a:avLst/>
          </a:prstGeom>
        </p:spPr>
      </p:pic>
      <p:sp>
        <p:nvSpPr>
          <p:cNvPr id="3" name="TextBox 2">
            <a:extLst>
              <a:ext uri="{FF2B5EF4-FFF2-40B4-BE49-F238E27FC236}">
                <a16:creationId xmlns:a16="http://schemas.microsoft.com/office/drawing/2014/main" id="{41ED05A3-F316-A346-EB52-DE0002FDCA61}"/>
              </a:ext>
            </a:extLst>
          </p:cNvPr>
          <p:cNvSpPr txBox="1"/>
          <p:nvPr/>
        </p:nvSpPr>
        <p:spPr>
          <a:xfrm>
            <a:off x="2350946" y="1170674"/>
            <a:ext cx="6828217" cy="461665"/>
          </a:xfrm>
          <a:prstGeom prst="rect">
            <a:avLst/>
          </a:prstGeom>
          <a:noFill/>
        </p:spPr>
        <p:txBody>
          <a:bodyPr wrap="square">
            <a:spAutoFit/>
          </a:bodyPr>
          <a:lstStyle/>
          <a:p>
            <a:pPr algn="ctr"/>
            <a:r>
              <a:rPr lang="en-US"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1st Call for proposals: </a:t>
            </a:r>
            <a:r>
              <a:rPr lang="en-US"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eligible applicants, examples</a:t>
            </a:r>
            <a:endParaRPr lang="en-US"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595EF2E-EEB0-4770-A07F-D0C8E1193E51}"/>
              </a:ext>
            </a:extLst>
          </p:cNvPr>
          <p:cNvSpPr txBox="1"/>
          <p:nvPr/>
        </p:nvSpPr>
        <p:spPr>
          <a:xfrm>
            <a:off x="307145" y="1701207"/>
            <a:ext cx="10915820" cy="4401205"/>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Ministries, local and regional self-government units</a:t>
            </a:r>
          </a:p>
          <a:p>
            <a:pPr marL="342900" indent="-34290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Public bodies (institutions, agencies) </a:t>
            </a:r>
            <a:r>
              <a:rPr lang="en-US"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established by </a:t>
            </a: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state or local, regional (regional) self-government, such as: research and development institutions, </a:t>
            </a:r>
            <a:r>
              <a:rPr lang="en-US" sz="2000" b="1" u="sng"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educational institutions</a:t>
            </a: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health care institutions, institutions for the protection of nature and cultural heritage, local and regional development </a:t>
            </a:r>
            <a:r>
              <a:rPr lang="en-US"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agencies, </a:t>
            </a: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business centers, incubators, public utility companies, tourist boards/organizations, etc.</a:t>
            </a:r>
          </a:p>
          <a:p>
            <a:pPr marL="342900" indent="-34290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u="sng"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Civil society </a:t>
            </a:r>
            <a:r>
              <a:rPr lang="en-US" sz="2000" b="1" u="sng"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organizations, NGOs, foundations, etc. </a:t>
            </a:r>
            <a:endParaRPr lang="en-US" sz="2000" b="1" u="sng"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Chambers (e.g. economic, agricultural, craft, industrial, etc.), clusters registered as non-profit legal entities, sector associations, etc</a:t>
            </a:r>
            <a:r>
              <a:rPr lang="en-US"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endParaRPr lang="sr-Latn-ME"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2 to 6 </a:t>
            </a:r>
            <a:r>
              <a:rPr lang="en-US"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partners</a:t>
            </a:r>
            <a:r>
              <a:rPr lang="sr-Latn-ME"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from HR, BA ME</a:t>
            </a:r>
            <a:r>
              <a:rPr lang="en-US" sz="2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at least one must be from Croatia</a:t>
            </a:r>
          </a:p>
          <a:p>
            <a:pPr marL="342900" indent="-342900">
              <a:buFont typeface="Arial" panose="020B0604020202020204" pitchFamily="34" charset="0"/>
              <a:buChar char="•"/>
            </a:pPr>
            <a:endParaRPr lang="hr-HR"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862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26B92-9B60-B0E5-1502-5910187412B4}"/>
              </a:ext>
            </a:extLst>
          </p:cNvPr>
          <p:cNvPicPr>
            <a:picLocks noChangeAspect="1"/>
          </p:cNvPicPr>
          <p:nvPr/>
        </p:nvPicPr>
        <p:blipFill>
          <a:blip r:embed="rId2"/>
          <a:stretch>
            <a:fillRect/>
          </a:stretch>
        </p:blipFill>
        <p:spPr>
          <a:xfrm>
            <a:off x="461642" y="6025065"/>
            <a:ext cx="2274005" cy="518205"/>
          </a:xfrm>
          <a:prstGeom prst="rect">
            <a:avLst/>
          </a:prstGeom>
        </p:spPr>
      </p:pic>
      <p:pic>
        <p:nvPicPr>
          <p:cNvPr id="6" name="Picture 5">
            <a:extLst>
              <a:ext uri="{FF2B5EF4-FFF2-40B4-BE49-F238E27FC236}">
                <a16:creationId xmlns:a16="http://schemas.microsoft.com/office/drawing/2014/main" id="{564CC7B3-97B5-90F2-CE20-CBB9B7052BFC}"/>
              </a:ext>
            </a:extLst>
          </p:cNvPr>
          <p:cNvPicPr>
            <a:picLocks noChangeAspect="1"/>
          </p:cNvPicPr>
          <p:nvPr/>
        </p:nvPicPr>
        <p:blipFill>
          <a:blip r:embed="rId3"/>
          <a:stretch>
            <a:fillRect/>
          </a:stretch>
        </p:blipFill>
        <p:spPr>
          <a:xfrm>
            <a:off x="4190378" y="5772056"/>
            <a:ext cx="2121592" cy="1024217"/>
          </a:xfrm>
          <a:prstGeom prst="rect">
            <a:avLst/>
          </a:prstGeom>
        </p:spPr>
      </p:pic>
      <p:pic>
        <p:nvPicPr>
          <p:cNvPr id="9" name="Picture 8">
            <a:extLst>
              <a:ext uri="{FF2B5EF4-FFF2-40B4-BE49-F238E27FC236}">
                <a16:creationId xmlns:a16="http://schemas.microsoft.com/office/drawing/2014/main" id="{4DDCA73A-07C4-40ED-EF1F-AB2D773036F6}"/>
              </a:ext>
            </a:extLst>
          </p:cNvPr>
          <p:cNvPicPr>
            <a:picLocks noChangeAspect="1"/>
          </p:cNvPicPr>
          <p:nvPr/>
        </p:nvPicPr>
        <p:blipFill>
          <a:blip r:embed="rId4"/>
          <a:stretch>
            <a:fillRect/>
          </a:stretch>
        </p:blipFill>
        <p:spPr>
          <a:xfrm>
            <a:off x="7425342" y="5863503"/>
            <a:ext cx="2456901" cy="841321"/>
          </a:xfrm>
          <a:prstGeom prst="rect">
            <a:avLst/>
          </a:prstGeom>
        </p:spPr>
      </p:pic>
      <p:pic>
        <p:nvPicPr>
          <p:cNvPr id="10" name="Picture 9">
            <a:extLst>
              <a:ext uri="{FF2B5EF4-FFF2-40B4-BE49-F238E27FC236}">
                <a16:creationId xmlns:a16="http://schemas.microsoft.com/office/drawing/2014/main" id="{F241E57B-58B4-2220-D035-97A64A4EA75B}"/>
              </a:ext>
            </a:extLst>
          </p:cNvPr>
          <p:cNvPicPr>
            <a:picLocks noChangeAspect="1"/>
          </p:cNvPicPr>
          <p:nvPr/>
        </p:nvPicPr>
        <p:blipFill>
          <a:blip r:embed="rId5"/>
          <a:stretch>
            <a:fillRect/>
          </a:stretch>
        </p:blipFill>
        <p:spPr>
          <a:xfrm>
            <a:off x="9938031" y="0"/>
            <a:ext cx="2178050" cy="6858000"/>
          </a:xfrm>
          <a:prstGeom prst="rect">
            <a:avLst/>
          </a:prstGeom>
        </p:spPr>
      </p:pic>
      <p:pic>
        <p:nvPicPr>
          <p:cNvPr id="11" name="Picture 10">
            <a:extLst>
              <a:ext uri="{FF2B5EF4-FFF2-40B4-BE49-F238E27FC236}">
                <a16:creationId xmlns:a16="http://schemas.microsoft.com/office/drawing/2014/main" id="{AB31D839-136B-F2F0-4B05-D71996167C0F}"/>
              </a:ext>
            </a:extLst>
          </p:cNvPr>
          <p:cNvPicPr>
            <a:picLocks noChangeAspect="1"/>
          </p:cNvPicPr>
          <p:nvPr/>
        </p:nvPicPr>
        <p:blipFill>
          <a:blip r:embed="rId6"/>
          <a:stretch>
            <a:fillRect/>
          </a:stretch>
        </p:blipFill>
        <p:spPr>
          <a:xfrm>
            <a:off x="98757" y="90443"/>
            <a:ext cx="4091621" cy="1234152"/>
          </a:xfrm>
          <a:prstGeom prst="rect">
            <a:avLst/>
          </a:prstGeom>
        </p:spPr>
      </p:pic>
      <p:sp>
        <p:nvSpPr>
          <p:cNvPr id="2" name="TextBox 1">
            <a:extLst>
              <a:ext uri="{FF2B5EF4-FFF2-40B4-BE49-F238E27FC236}">
                <a16:creationId xmlns:a16="http://schemas.microsoft.com/office/drawing/2014/main" id="{27A330D9-55DE-4F14-2D5B-6C0624F7C944}"/>
              </a:ext>
            </a:extLst>
          </p:cNvPr>
          <p:cNvSpPr txBox="1"/>
          <p:nvPr/>
        </p:nvSpPr>
        <p:spPr>
          <a:xfrm>
            <a:off x="237354" y="1830274"/>
            <a:ext cx="11322041" cy="707886"/>
          </a:xfrm>
          <a:prstGeom prst="rect">
            <a:avLst/>
          </a:prstGeom>
          <a:noFill/>
        </p:spPr>
        <p:txBody>
          <a:bodyPr wrap="square" rtlCol="0">
            <a:spAutoFit/>
          </a:bodyPr>
          <a:lstStyle/>
          <a:p>
            <a:pPr marL="342900" indent="-342900">
              <a:buFont typeface="Arial" panose="020B0604020202020204" pitchFamily="34" charset="0"/>
              <a:buChar char="•"/>
            </a:pPr>
            <a:endParaRPr lang="hr-HR" sz="2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hr-HR"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0FFFE91-AAE4-7732-32B6-39E13CBD374C}"/>
              </a:ext>
            </a:extLst>
          </p:cNvPr>
          <p:cNvSpPr txBox="1"/>
          <p:nvPr/>
        </p:nvSpPr>
        <p:spPr>
          <a:xfrm>
            <a:off x="2673473" y="897011"/>
            <a:ext cx="7139379" cy="461665"/>
          </a:xfrm>
          <a:prstGeom prst="rect">
            <a:avLst/>
          </a:prstGeom>
          <a:noFill/>
        </p:spPr>
        <p:txBody>
          <a:bodyPr wrap="square" rtlCol="0">
            <a:spAutoFit/>
          </a:bodyPr>
          <a:lstStyle/>
          <a:p>
            <a:r>
              <a:rPr lang="hr-HR"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a:t>
            </a:r>
            <a:r>
              <a:rPr lang="en-US" sz="2400" b="1" baseline="3000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ST</a:t>
            </a:r>
            <a:r>
              <a:rPr lang="en-US"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Call for Proposals</a:t>
            </a:r>
            <a:r>
              <a:rPr lang="hr-HR"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budget and co-financing</a:t>
            </a:r>
            <a:r>
              <a:rPr lang="hr-HR"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duration</a:t>
            </a:r>
            <a:r>
              <a:rPr lang="hr-HR" sz="24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hr-HR"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6">
            <a:extLst>
              <a:ext uri="{FF2B5EF4-FFF2-40B4-BE49-F238E27FC236}">
                <a16:creationId xmlns:a16="http://schemas.microsoft.com/office/drawing/2014/main" id="{262251B8-9CE7-5A9E-9DCE-21953B71EDF5}"/>
              </a:ext>
            </a:extLst>
          </p:cNvPr>
          <p:cNvGraphicFramePr>
            <a:graphicFrameLocks noGrp="1"/>
          </p:cNvGraphicFramePr>
          <p:nvPr>
            <p:extLst>
              <p:ext uri="{D42A27DB-BD31-4B8C-83A1-F6EECF244321}">
                <p14:modId xmlns:p14="http://schemas.microsoft.com/office/powerpoint/2010/main" val="3551380048"/>
              </p:ext>
            </p:extLst>
          </p:nvPr>
        </p:nvGraphicFramePr>
        <p:xfrm>
          <a:off x="310551" y="1382943"/>
          <a:ext cx="10420709" cy="5029200"/>
        </p:xfrm>
        <a:graphic>
          <a:graphicData uri="http://schemas.openxmlformats.org/drawingml/2006/table">
            <a:tbl>
              <a:tblPr firstRow="1" bandRow="1">
                <a:tableStyleId>{7DF18680-E054-41AD-8BC1-D1AEF772440D}</a:tableStyleId>
              </a:tblPr>
              <a:tblGrid>
                <a:gridCol w="3976777">
                  <a:extLst>
                    <a:ext uri="{9D8B030D-6E8A-4147-A177-3AD203B41FA5}">
                      <a16:colId xmlns:a16="http://schemas.microsoft.com/office/drawing/2014/main" val="546652892"/>
                    </a:ext>
                  </a:extLst>
                </a:gridCol>
                <a:gridCol w="2182483">
                  <a:extLst>
                    <a:ext uri="{9D8B030D-6E8A-4147-A177-3AD203B41FA5}">
                      <a16:colId xmlns:a16="http://schemas.microsoft.com/office/drawing/2014/main" val="322422930"/>
                    </a:ext>
                  </a:extLst>
                </a:gridCol>
                <a:gridCol w="2962909">
                  <a:extLst>
                    <a:ext uri="{9D8B030D-6E8A-4147-A177-3AD203B41FA5}">
                      <a16:colId xmlns:a16="http://schemas.microsoft.com/office/drawing/2014/main" val="4159265697"/>
                    </a:ext>
                  </a:extLst>
                </a:gridCol>
                <a:gridCol w="1298540">
                  <a:extLst>
                    <a:ext uri="{9D8B030D-6E8A-4147-A177-3AD203B41FA5}">
                      <a16:colId xmlns:a16="http://schemas.microsoft.com/office/drawing/2014/main" val="661603970"/>
                    </a:ext>
                  </a:extLst>
                </a:gridCol>
              </a:tblGrid>
              <a:tr h="567120">
                <a:tc>
                  <a:txBody>
                    <a:bodyPr/>
                    <a:lstStyle/>
                    <a:p>
                      <a:pPr algn="ctr"/>
                      <a:r>
                        <a:rPr lang="hr-HR"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PRIORITY AXIS / SPECIFIC </a:t>
                      </a: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OBJECTIV</a:t>
                      </a:r>
                      <a:endParaRPr lang="hr-H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r-HR"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a:t>
                      </a:r>
                      <a:r>
                        <a:rPr lang="en-US" baseline="30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a:t>
                      </a: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CfP</a:t>
                      </a:r>
                      <a:r>
                        <a:rPr lang="hr-HR"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hr-HR" dirty="0">
                          <a:solidFill>
                            <a:schemeClr val="bg1"/>
                          </a:solidFill>
                          <a:latin typeface="Open Sans" panose="020B0606030504020204" pitchFamily="34" charset="0"/>
                          <a:ea typeface="Open Sans" panose="020B0606030504020204" pitchFamily="34" charset="0"/>
                          <a:cs typeface="Open Sans" panose="020B0606030504020204" pitchFamily="34" charset="0"/>
                        </a:rPr>
                        <a:t>EU </a:t>
                      </a: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PART</a:t>
                      </a:r>
                      <a:r>
                        <a:rPr lang="hr-HR"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hr-HR" dirty="0">
                          <a:solidFill>
                            <a:schemeClr val="bg1"/>
                          </a:solidFill>
                          <a:latin typeface="Open Sans" panose="020B0606030504020204" pitchFamily="34" charset="0"/>
                          <a:ea typeface="Open Sans" panose="020B0606030504020204" pitchFamily="34" charset="0"/>
                          <a:cs typeface="Open Sans" panose="020B0606030504020204" pitchFamily="34" charset="0"/>
                        </a:rPr>
                        <a:t>(EUR)</a:t>
                      </a:r>
                    </a:p>
                  </a:txBody>
                  <a:tcPr anchor="ctr"/>
                </a:tc>
                <a:tc>
                  <a:txBody>
                    <a:bodyPr/>
                    <a:lstStyle/>
                    <a:p>
                      <a:pPr algn="ct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PROJECT BUDGET-</a:t>
                      </a:r>
                      <a:r>
                        <a:rPr lang="hr-HR"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EU </a:t>
                      </a: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PART</a:t>
                      </a:r>
                      <a:r>
                        <a:rPr lang="hr-HR"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hr-HR" dirty="0">
                          <a:solidFill>
                            <a:schemeClr val="bg1"/>
                          </a:solidFill>
                          <a:latin typeface="Open Sans" panose="020B0606030504020204" pitchFamily="34" charset="0"/>
                          <a:ea typeface="Open Sans" panose="020B0606030504020204" pitchFamily="34" charset="0"/>
                          <a:cs typeface="Open Sans" panose="020B0606030504020204" pitchFamily="34" charset="0"/>
                        </a:rPr>
                        <a:t>(EUR)</a:t>
                      </a:r>
                    </a:p>
                  </a:txBody>
                  <a:tcPr anchor="ctr"/>
                </a:tc>
                <a:tc>
                  <a:txBody>
                    <a:bodyPr/>
                    <a:lstStyle/>
                    <a:p>
                      <a:pPr algn="ct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DURATION</a:t>
                      </a:r>
                    </a:p>
                    <a:p>
                      <a:pPr algn="ctr"/>
                      <a:r>
                        <a:rPr lang="hr-HR"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a:t>
                      </a: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ONTHS</a:t>
                      </a:r>
                      <a:r>
                        <a:rPr lang="hr-HR"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hr-H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692821628"/>
                  </a:ext>
                </a:extLst>
              </a:tr>
              <a:tr h="567120">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PO 1 / </a:t>
                      </a:r>
                      <a:r>
                        <a:rPr lang="hr-HR"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a:t>
                      </a:r>
                      <a:r>
                        <a:rPr lang="en-US"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a:t>
                      </a:r>
                      <a:r>
                        <a:rPr lang="hr-HR"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1.1. </a:t>
                      </a:r>
                    </a:p>
                    <a:p>
                      <a:pPr algn="ctr"/>
                      <a:r>
                        <a:rPr lang="en-US"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Research</a:t>
                      </a:r>
                      <a:r>
                        <a:rPr lang="en-US" baseline="0"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and Innovation</a:t>
                      </a:r>
                      <a:endPar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5.416.000,00</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400.000 – 1,5 MIL</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18 – 30</a:t>
                      </a:r>
                    </a:p>
                  </a:txBody>
                  <a:tcPr anchor="ctr"/>
                </a:tc>
                <a:extLst>
                  <a:ext uri="{0D108BD9-81ED-4DB2-BD59-A6C34878D82A}">
                    <a16:rowId xmlns:a16="http://schemas.microsoft.com/office/drawing/2014/main" val="2576241611"/>
                  </a:ext>
                </a:extLst>
              </a:tr>
              <a:tr h="567120">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PO 2 / SC 2.1.</a:t>
                      </a:r>
                    </a:p>
                    <a:p>
                      <a:pPr algn="ctr"/>
                      <a:r>
                        <a:rPr lang="hr-HR"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Energy efficiency</a:t>
                      </a:r>
                      <a:endPar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5.751.250,00</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500.000 – 2 MIL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18 – 30</a:t>
                      </a:r>
                    </a:p>
                  </a:txBody>
                  <a:tcPr anchor="ctr"/>
                </a:tc>
                <a:extLst>
                  <a:ext uri="{0D108BD9-81ED-4DB2-BD59-A6C34878D82A}">
                    <a16:rowId xmlns:a16="http://schemas.microsoft.com/office/drawing/2014/main" val="4218232575"/>
                  </a:ext>
                </a:extLst>
              </a:tr>
              <a:tr h="567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PO 2 / SC 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Climate change adaptation and disaster risk prevention</a:t>
                      </a:r>
                      <a:endPar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9.202.000,00</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500.000 – 2,5 MIL</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18 – 36</a:t>
                      </a:r>
                    </a:p>
                  </a:txBody>
                  <a:tcPr anchor="ctr"/>
                </a:tc>
                <a:extLst>
                  <a:ext uri="{0D108BD9-81ED-4DB2-BD59-A6C34878D82A}">
                    <a16:rowId xmlns:a16="http://schemas.microsoft.com/office/drawing/2014/main" val="4056696203"/>
                  </a:ext>
                </a:extLst>
              </a:tr>
              <a:tr h="567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PO 2 / SC 2.6.</a:t>
                      </a:r>
                    </a:p>
                    <a:p>
                      <a:pPr algn="ctr"/>
                      <a:r>
                        <a:rPr lang="en-US"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Circular and resource efficient economy</a:t>
                      </a:r>
                      <a:endPar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5.751.250,00</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500.000 – 2 MIL</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18 – 30</a:t>
                      </a:r>
                    </a:p>
                  </a:txBody>
                  <a:tcPr anchor="ctr"/>
                </a:tc>
                <a:extLst>
                  <a:ext uri="{0D108BD9-81ED-4DB2-BD59-A6C34878D82A}">
                    <a16:rowId xmlns:a16="http://schemas.microsoft.com/office/drawing/2014/main" val="720156229"/>
                  </a:ext>
                </a:extLst>
              </a:tr>
              <a:tr h="567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PO 3 / SC 4.5.</a:t>
                      </a:r>
                    </a:p>
                    <a:p>
                      <a:pPr algn="ctr"/>
                      <a:r>
                        <a:rPr lang="en-US"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Accessible health services</a:t>
                      </a:r>
                      <a:endPar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7.700.000,00</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400.000 – 2 MIL</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18 – 30</a:t>
                      </a:r>
                    </a:p>
                  </a:txBody>
                  <a:tcPr anchor="ctr"/>
                </a:tc>
                <a:extLst>
                  <a:ext uri="{0D108BD9-81ED-4DB2-BD59-A6C34878D82A}">
                    <a16:rowId xmlns:a16="http://schemas.microsoft.com/office/drawing/2014/main" val="536725070"/>
                  </a:ext>
                </a:extLst>
              </a:tr>
              <a:tr h="567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PO 4 / SC 4.6.</a:t>
                      </a:r>
                    </a:p>
                    <a:p>
                      <a:pPr algn="ctr"/>
                      <a:r>
                        <a:rPr lang="en-US"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Sustainable and inclusive tourism and culture</a:t>
                      </a:r>
                      <a:endPar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7.724.800,00</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400.000 – 2 MIL</a:t>
                      </a:r>
                    </a:p>
                  </a:txBody>
                  <a:tcPr anchor="ctr"/>
                </a:tc>
                <a:tc>
                  <a:txBody>
                    <a:bodyPr/>
                    <a:lstStyle/>
                    <a:p>
                      <a:pPr algn="ct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18 – 30 </a:t>
                      </a:r>
                    </a:p>
                  </a:txBody>
                  <a:tcPr anchor="ctr"/>
                </a:tc>
                <a:extLst>
                  <a:ext uri="{0D108BD9-81ED-4DB2-BD59-A6C34878D82A}">
                    <a16:rowId xmlns:a16="http://schemas.microsoft.com/office/drawing/2014/main" val="126299706"/>
                  </a:ext>
                </a:extLst>
              </a:tr>
            </a:tbl>
          </a:graphicData>
        </a:graphic>
      </p:graphicFrame>
    </p:spTree>
    <p:extLst>
      <p:ext uri="{BB962C8B-B14F-4D97-AF65-F5344CB8AC3E}">
        <p14:creationId xmlns:p14="http://schemas.microsoft.com/office/powerpoint/2010/main" val="1967471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26B92-9B60-B0E5-1502-5910187412B4}"/>
              </a:ext>
            </a:extLst>
          </p:cNvPr>
          <p:cNvPicPr>
            <a:picLocks noChangeAspect="1"/>
          </p:cNvPicPr>
          <p:nvPr/>
        </p:nvPicPr>
        <p:blipFill>
          <a:blip r:embed="rId2"/>
          <a:stretch>
            <a:fillRect/>
          </a:stretch>
        </p:blipFill>
        <p:spPr>
          <a:xfrm>
            <a:off x="461642" y="6025065"/>
            <a:ext cx="2274005" cy="518205"/>
          </a:xfrm>
          <a:prstGeom prst="rect">
            <a:avLst/>
          </a:prstGeom>
        </p:spPr>
      </p:pic>
      <p:pic>
        <p:nvPicPr>
          <p:cNvPr id="6" name="Picture 5">
            <a:extLst>
              <a:ext uri="{FF2B5EF4-FFF2-40B4-BE49-F238E27FC236}">
                <a16:creationId xmlns:a16="http://schemas.microsoft.com/office/drawing/2014/main" id="{564CC7B3-97B5-90F2-CE20-CBB9B7052BFC}"/>
              </a:ext>
            </a:extLst>
          </p:cNvPr>
          <p:cNvPicPr>
            <a:picLocks noChangeAspect="1"/>
          </p:cNvPicPr>
          <p:nvPr/>
        </p:nvPicPr>
        <p:blipFill>
          <a:blip r:embed="rId3"/>
          <a:stretch>
            <a:fillRect/>
          </a:stretch>
        </p:blipFill>
        <p:spPr>
          <a:xfrm>
            <a:off x="4190378" y="5772056"/>
            <a:ext cx="2121592" cy="1024217"/>
          </a:xfrm>
          <a:prstGeom prst="rect">
            <a:avLst/>
          </a:prstGeom>
        </p:spPr>
      </p:pic>
      <p:pic>
        <p:nvPicPr>
          <p:cNvPr id="9" name="Picture 8">
            <a:extLst>
              <a:ext uri="{FF2B5EF4-FFF2-40B4-BE49-F238E27FC236}">
                <a16:creationId xmlns:a16="http://schemas.microsoft.com/office/drawing/2014/main" id="{4DDCA73A-07C4-40ED-EF1F-AB2D773036F6}"/>
              </a:ext>
            </a:extLst>
          </p:cNvPr>
          <p:cNvPicPr>
            <a:picLocks noChangeAspect="1"/>
          </p:cNvPicPr>
          <p:nvPr/>
        </p:nvPicPr>
        <p:blipFill>
          <a:blip r:embed="rId4"/>
          <a:stretch>
            <a:fillRect/>
          </a:stretch>
        </p:blipFill>
        <p:spPr>
          <a:xfrm>
            <a:off x="7425342" y="5863503"/>
            <a:ext cx="2456901" cy="841321"/>
          </a:xfrm>
          <a:prstGeom prst="rect">
            <a:avLst/>
          </a:prstGeom>
        </p:spPr>
      </p:pic>
      <p:pic>
        <p:nvPicPr>
          <p:cNvPr id="10" name="Picture 9">
            <a:extLst>
              <a:ext uri="{FF2B5EF4-FFF2-40B4-BE49-F238E27FC236}">
                <a16:creationId xmlns:a16="http://schemas.microsoft.com/office/drawing/2014/main" id="{F241E57B-58B4-2220-D035-97A64A4EA75B}"/>
              </a:ext>
            </a:extLst>
          </p:cNvPr>
          <p:cNvPicPr>
            <a:picLocks noChangeAspect="1"/>
          </p:cNvPicPr>
          <p:nvPr/>
        </p:nvPicPr>
        <p:blipFill>
          <a:blip r:embed="rId5"/>
          <a:stretch>
            <a:fillRect/>
          </a:stretch>
        </p:blipFill>
        <p:spPr>
          <a:xfrm>
            <a:off x="10013950" y="0"/>
            <a:ext cx="2178050" cy="6858000"/>
          </a:xfrm>
          <a:prstGeom prst="rect">
            <a:avLst/>
          </a:prstGeom>
        </p:spPr>
      </p:pic>
      <p:pic>
        <p:nvPicPr>
          <p:cNvPr id="11" name="Picture 10">
            <a:extLst>
              <a:ext uri="{FF2B5EF4-FFF2-40B4-BE49-F238E27FC236}">
                <a16:creationId xmlns:a16="http://schemas.microsoft.com/office/drawing/2014/main" id="{AB31D839-136B-F2F0-4B05-D71996167C0F}"/>
              </a:ext>
            </a:extLst>
          </p:cNvPr>
          <p:cNvPicPr>
            <a:picLocks noChangeAspect="1"/>
          </p:cNvPicPr>
          <p:nvPr/>
        </p:nvPicPr>
        <p:blipFill>
          <a:blip r:embed="rId6"/>
          <a:stretch>
            <a:fillRect/>
          </a:stretch>
        </p:blipFill>
        <p:spPr>
          <a:xfrm>
            <a:off x="98757" y="90443"/>
            <a:ext cx="4091621" cy="1234152"/>
          </a:xfrm>
          <a:prstGeom prst="rect">
            <a:avLst/>
          </a:prstGeom>
        </p:spPr>
      </p:pic>
      <p:sp>
        <p:nvSpPr>
          <p:cNvPr id="2" name="TextBox 1">
            <a:extLst>
              <a:ext uri="{FF2B5EF4-FFF2-40B4-BE49-F238E27FC236}">
                <a16:creationId xmlns:a16="http://schemas.microsoft.com/office/drawing/2014/main" id="{E21001A0-450F-540A-A233-A7168C928AC9}"/>
              </a:ext>
            </a:extLst>
          </p:cNvPr>
          <p:cNvSpPr txBox="1"/>
          <p:nvPr/>
        </p:nvSpPr>
        <p:spPr>
          <a:xfrm>
            <a:off x="591127" y="2200836"/>
            <a:ext cx="9993745" cy="3354765"/>
          </a:xfrm>
          <a:prstGeom prst="rect">
            <a:avLst/>
          </a:prstGeom>
          <a:noFill/>
        </p:spPr>
        <p:txBody>
          <a:bodyPr wrap="square">
            <a:spAutoFit/>
          </a:bodyPr>
          <a:lstStyle/>
          <a:p>
            <a:pPr algn="ctr"/>
            <a:r>
              <a:rPr lang="en-US"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Joint </a:t>
            </a:r>
            <a:r>
              <a:rPr lang="en-US"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Secretariat, </a:t>
            </a:r>
            <a:r>
              <a:rPr lang="en-US"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Branch Office in </a:t>
            </a:r>
            <a:r>
              <a:rPr lang="en-US"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Podgorica, Montenegro</a:t>
            </a:r>
          </a:p>
          <a:p>
            <a:pPr algn="ct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7"/>
              </a:rPr>
              <a:t>https</a:t>
            </a:r>
            <a:r>
              <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7"/>
              </a:rPr>
              <a:t>://www.interreg-hr-ba-me.eu</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7"/>
              </a:rPr>
              <a:t>/</a:t>
            </a:r>
            <a:endPar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8"/>
              </a:rPr>
              <a:t>https://</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8"/>
              </a:rPr>
              <a:t>www.facebook.com/InterregHRBAME</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9"/>
              </a:rPr>
              <a:t>https://www.linkedin.com/in/interreg-ipa-cbc-hr-ba-me-384068151</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9"/>
              </a:rPr>
              <a:t>/</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10"/>
              </a:rPr>
              <a:t>https://</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10"/>
              </a:rPr>
              <a:t>twitter.com/HRBAME</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11"/>
              </a:rPr>
              <a:t>https://</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hlinkClick r:id="rId11"/>
              </a:rPr>
              <a:t>www.youtube.com/channel/UCbIxOzpfk1uH2Udfe7oKy4Q</a:t>
            </a:r>
            <a:r>
              <a:rPr lang="hr-HR" sz="28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hr-HR" sz="28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hr-HR"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hr-HR" sz="2000" dirty="0">
              <a:solidFill>
                <a:srgbClr val="0070C0"/>
              </a:solidFill>
              <a:latin typeface="+mj-lt"/>
              <a:ea typeface="+mj-ea"/>
              <a:cs typeface="+mj-cs"/>
            </a:endParaRPr>
          </a:p>
        </p:txBody>
      </p:sp>
      <p:sp>
        <p:nvSpPr>
          <p:cNvPr id="5" name="TextBox 4">
            <a:extLst>
              <a:ext uri="{FF2B5EF4-FFF2-40B4-BE49-F238E27FC236}">
                <a16:creationId xmlns:a16="http://schemas.microsoft.com/office/drawing/2014/main" id="{A48ADD25-5189-8508-8C1E-A7D4EAD64F94}"/>
              </a:ext>
            </a:extLst>
          </p:cNvPr>
          <p:cNvSpPr txBox="1"/>
          <p:nvPr/>
        </p:nvSpPr>
        <p:spPr>
          <a:xfrm>
            <a:off x="3646233" y="1355498"/>
            <a:ext cx="5007559" cy="646331"/>
          </a:xfrm>
          <a:prstGeom prst="rect">
            <a:avLst/>
          </a:prstGeom>
          <a:noFill/>
        </p:spPr>
        <p:txBody>
          <a:bodyPr wrap="square">
            <a:spAutoFit/>
          </a:bodyPr>
          <a:lstStyle/>
          <a:p>
            <a:pPr algn="ctr"/>
            <a:r>
              <a:rPr lang="en-US" sz="36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Thank you for your attention</a:t>
            </a:r>
            <a:r>
              <a:rPr lang="hr-HR" sz="3600" b="1" dirty="0" smtClean="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hr-HR" sz="3600" dirty="0"/>
          </a:p>
        </p:txBody>
      </p:sp>
    </p:spTree>
    <p:extLst>
      <p:ext uri="{BB962C8B-B14F-4D97-AF65-F5344CB8AC3E}">
        <p14:creationId xmlns:p14="http://schemas.microsoft.com/office/powerpoint/2010/main" val="663950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01" y="1283912"/>
            <a:ext cx="8291384" cy="4290176"/>
          </a:xfrm>
        </p:spPr>
        <p:txBody>
          <a:bodyPr>
            <a:normAutofit fontScale="90000"/>
          </a:bodyPr>
          <a:lstStyle/>
          <a:p>
            <a:pPr marL="0" indent="0" algn="ctr"/>
            <a:r>
              <a:rPr lang="en-US" sz="2900" dirty="0" err="1">
                <a:latin typeface="Calibri" panose="020F0502020204030204"/>
              </a:rPr>
              <a:t>Interreg</a:t>
            </a:r>
            <a:r>
              <a:rPr lang="en-US" sz="2900" dirty="0">
                <a:latin typeface="Calibri" panose="020F0502020204030204"/>
              </a:rPr>
              <a:t> IPA Cross-border Cooperation </a:t>
            </a:r>
            <a:r>
              <a:rPr lang="en-US" sz="2900" dirty="0" err="1">
                <a:latin typeface="Calibri" panose="020F0502020204030204"/>
              </a:rPr>
              <a:t>Programme</a:t>
            </a:r>
            <a:r>
              <a:rPr lang="en-US" sz="2900" dirty="0">
                <a:latin typeface="Calibri" panose="020F0502020204030204"/>
              </a:rPr>
              <a:t> Croatia-Bosnia and Herzegovina-Montenegro </a:t>
            </a:r>
            <a:r>
              <a:rPr lang="en-US" sz="2900" dirty="0" smtClean="0">
                <a:latin typeface="Calibri" panose="020F0502020204030204"/>
              </a:rPr>
              <a:t>2014-2020</a:t>
            </a:r>
            <a:br>
              <a:rPr lang="en-US" sz="2900" dirty="0" smtClean="0">
                <a:latin typeface="Calibri" panose="020F0502020204030204"/>
              </a:rPr>
            </a:br>
            <a:r>
              <a:rPr lang="en-US" sz="4800" dirty="0">
                <a:latin typeface="Calibri" panose="020F0502020204030204"/>
              </a:rPr>
              <a:t/>
            </a:r>
            <a:br>
              <a:rPr lang="en-US" sz="4800" dirty="0">
                <a:latin typeface="Calibri" panose="020F0502020204030204"/>
              </a:rPr>
            </a:br>
            <a:r>
              <a:rPr lang="en-US" dirty="0">
                <a:latin typeface="Calibri" panose="020F0502020204030204"/>
              </a:rPr>
              <a:t>Overview of past results and achievements</a:t>
            </a:r>
            <a:r>
              <a:rPr lang="en-US" sz="5400" dirty="0">
                <a:latin typeface="Calibri" panose="020F0502020204030204"/>
              </a:rPr>
              <a:t/>
            </a:r>
            <a:br>
              <a:rPr lang="en-US" sz="5400" dirty="0">
                <a:latin typeface="Calibri" panose="020F0502020204030204"/>
              </a:rPr>
            </a:br>
            <a:r>
              <a:rPr lang="en-US" sz="2400" i="1" dirty="0">
                <a:latin typeface="Calibri" panose="020F0502020204030204"/>
              </a:rPr>
              <a:t/>
            </a:r>
            <a:br>
              <a:rPr lang="en-US" sz="2400" i="1" dirty="0">
                <a:latin typeface="Calibri" panose="020F0502020204030204"/>
              </a:rPr>
            </a:br>
            <a:r>
              <a:rPr lang="hr-HR" sz="2400" i="1" dirty="0">
                <a:latin typeface="Calibri" panose="020F0502020204030204"/>
              </a:rPr>
              <a:t/>
            </a:r>
            <a:br>
              <a:rPr lang="hr-HR" sz="2400" i="1" dirty="0">
                <a:latin typeface="Calibri" panose="020F0502020204030204"/>
              </a:rPr>
            </a:br>
            <a:endParaRPr lang="en-US" dirty="0"/>
          </a:p>
        </p:txBody>
      </p:sp>
      <p:pic>
        <p:nvPicPr>
          <p:cNvPr id="8" name="Picture 2">
            <a:extLst>
              <a:ext uri="{FF2B5EF4-FFF2-40B4-BE49-F238E27FC236}">
                <a16:creationId xmlns:a16="http://schemas.microsoft.com/office/drawing/2014/main" id="{88CDDF79-954A-4665-96A6-802774B1D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2" y="5771262"/>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A9935075-E621-4E5C-85B5-82D74CAB3036}"/>
              </a:ext>
            </a:extLst>
          </p:cNvPr>
          <p:cNvPicPr>
            <a:picLocks noChangeAspect="1"/>
          </p:cNvPicPr>
          <p:nvPr/>
        </p:nvPicPr>
        <p:blipFill>
          <a:blip r:embed="rId3"/>
          <a:stretch>
            <a:fillRect/>
          </a:stretch>
        </p:blipFill>
        <p:spPr>
          <a:xfrm>
            <a:off x="8529345" y="5709683"/>
            <a:ext cx="2648072" cy="1092263"/>
          </a:xfrm>
          <a:prstGeom prst="rect">
            <a:avLst/>
          </a:prstGeom>
        </p:spPr>
      </p:pic>
      <p:pic>
        <p:nvPicPr>
          <p:cNvPr id="5" name="Picture 4">
            <a:extLst>
              <a:ext uri="{FF2B5EF4-FFF2-40B4-BE49-F238E27FC236}">
                <a16:creationId xmlns:a16="http://schemas.microsoft.com/office/drawing/2014/main" id="{D2626B92-9B60-B0E5-1502-5910187412B4}"/>
              </a:ext>
            </a:extLst>
          </p:cNvPr>
          <p:cNvPicPr>
            <a:picLocks noChangeAspect="1"/>
          </p:cNvPicPr>
          <p:nvPr/>
        </p:nvPicPr>
        <p:blipFill>
          <a:blip r:embed="rId4"/>
          <a:stretch>
            <a:fillRect/>
          </a:stretch>
        </p:blipFill>
        <p:spPr>
          <a:xfrm>
            <a:off x="461642" y="6025065"/>
            <a:ext cx="2274005" cy="518205"/>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0" y="174504"/>
            <a:ext cx="3914140" cy="883920"/>
          </a:xfrm>
          <a:prstGeom prst="rect">
            <a:avLst/>
          </a:prstGeom>
          <a:noFill/>
        </p:spPr>
      </p:pic>
    </p:spTree>
    <p:extLst>
      <p:ext uri="{BB962C8B-B14F-4D97-AF65-F5344CB8AC3E}">
        <p14:creationId xmlns:p14="http://schemas.microsoft.com/office/powerpoint/2010/main" val="2992194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CB4D-1358-4D4C-85CA-A66C589A2F84}"/>
              </a:ext>
            </a:extLst>
          </p:cNvPr>
          <p:cNvSpPr>
            <a:spLocks noGrp="1"/>
          </p:cNvSpPr>
          <p:nvPr>
            <p:ph type="title"/>
          </p:nvPr>
        </p:nvSpPr>
        <p:spPr>
          <a:xfrm>
            <a:off x="490654" y="1003774"/>
            <a:ext cx="8241957" cy="632307"/>
          </a:xfrm>
        </p:spPr>
        <p:txBody>
          <a:bodyPr>
            <a:noAutofit/>
          </a:bodyPr>
          <a:lstStyle/>
          <a:p>
            <a:r>
              <a:rPr lang="hr-HR" dirty="0" smtClean="0"/>
              <a:t>Program</a:t>
            </a:r>
            <a:r>
              <a:rPr lang="en-US" dirty="0" smtClean="0"/>
              <a:t>me and Calls</a:t>
            </a:r>
            <a:endParaRPr lang="en-GB" dirty="0"/>
          </a:p>
        </p:txBody>
      </p:sp>
      <p:sp>
        <p:nvSpPr>
          <p:cNvPr id="3" name="Subtitle 2">
            <a:extLst>
              <a:ext uri="{FF2B5EF4-FFF2-40B4-BE49-F238E27FC236}">
                <a16:creationId xmlns:a16="http://schemas.microsoft.com/office/drawing/2014/main" id="{CA7EADBD-FB19-41DD-B880-A1CF57BE68F9}"/>
              </a:ext>
            </a:extLst>
          </p:cNvPr>
          <p:cNvSpPr>
            <a:spLocks noGrp="1"/>
          </p:cNvSpPr>
          <p:nvPr>
            <p:ph type="subTitle" idx="1"/>
          </p:nvPr>
        </p:nvSpPr>
        <p:spPr>
          <a:xfrm>
            <a:off x="686401" y="1724222"/>
            <a:ext cx="8900944" cy="751123"/>
          </a:xfrm>
          <a:ln>
            <a:solidFill>
              <a:schemeClr val="accent1"/>
            </a:solidFill>
          </a:ln>
        </p:spPr>
        <p:txBody>
          <a:bodyPr anchor="ctr">
            <a:normAutofit/>
          </a:bodyPr>
          <a:lstStyle/>
          <a:p>
            <a:pPr marL="457200" indent="-457200">
              <a:buFont typeface="Wingdings" panose="05000000000000000000" pitchFamily="2" charset="2"/>
              <a:buChar char="ü"/>
            </a:pPr>
            <a:r>
              <a:rPr lang="hr-HR" sz="1800" dirty="0"/>
              <a:t>67 </a:t>
            </a:r>
            <a:r>
              <a:rPr lang="hr-HR" sz="1800" dirty="0" smtClean="0"/>
              <a:t>mil</a:t>
            </a:r>
            <a:r>
              <a:rPr lang="en-US" sz="1800" dirty="0" smtClean="0"/>
              <a:t>lion</a:t>
            </a:r>
            <a:r>
              <a:rPr lang="hr-HR" sz="1800" dirty="0" smtClean="0"/>
              <a:t> </a:t>
            </a:r>
            <a:r>
              <a:rPr lang="hr-HR" sz="1800" dirty="0"/>
              <a:t>EUR </a:t>
            </a:r>
            <a:r>
              <a:rPr lang="en-US" sz="1800" dirty="0" smtClean="0"/>
              <a:t>total </a:t>
            </a:r>
            <a:r>
              <a:rPr lang="en-US" sz="1800" dirty="0" err="1" smtClean="0"/>
              <a:t>Programme</a:t>
            </a:r>
            <a:r>
              <a:rPr lang="en-US" sz="1800" dirty="0" smtClean="0"/>
              <a:t>, 57 million EU available fund</a:t>
            </a:r>
            <a:endParaRPr lang="hr-HR" sz="1800" dirty="0"/>
          </a:p>
          <a:p>
            <a:pPr marL="457200" indent="-457200">
              <a:buFont typeface="Wingdings" panose="05000000000000000000" pitchFamily="2" charset="2"/>
              <a:buChar char="ü"/>
            </a:pPr>
            <a:r>
              <a:rPr lang="hr-HR" sz="1800" dirty="0"/>
              <a:t>4 </a:t>
            </a:r>
            <a:r>
              <a:rPr lang="hr-HR" sz="1800" dirty="0" smtClean="0"/>
              <a:t>priori</a:t>
            </a:r>
            <a:r>
              <a:rPr lang="en-US" sz="1800" dirty="0" smtClean="0"/>
              <a:t>ty axes</a:t>
            </a:r>
            <a:r>
              <a:rPr lang="hr-HR" sz="1800" dirty="0" smtClean="0"/>
              <a:t> </a:t>
            </a:r>
            <a:r>
              <a:rPr lang="hr-HR" sz="1800" dirty="0">
                <a:sym typeface="Wingdings" panose="05000000000000000000" pitchFamily="2" charset="2"/>
              </a:rPr>
              <a:t> 5 </a:t>
            </a:r>
            <a:r>
              <a:rPr lang="en-US" sz="1800" dirty="0" smtClean="0">
                <a:sym typeface="Wingdings" panose="05000000000000000000" pitchFamily="2" charset="2"/>
              </a:rPr>
              <a:t>specific objectives</a:t>
            </a:r>
            <a:endParaRPr lang="hr-HR" sz="1800" dirty="0"/>
          </a:p>
        </p:txBody>
      </p:sp>
      <p:sp>
        <p:nvSpPr>
          <p:cNvPr id="12" name="Subtitle 2">
            <a:extLst>
              <a:ext uri="{FF2B5EF4-FFF2-40B4-BE49-F238E27FC236}">
                <a16:creationId xmlns:a16="http://schemas.microsoft.com/office/drawing/2014/main" id="{4AE07E44-A66F-49C5-959D-739008949803}"/>
              </a:ext>
            </a:extLst>
          </p:cNvPr>
          <p:cNvSpPr txBox="1">
            <a:spLocks/>
          </p:cNvSpPr>
          <p:nvPr/>
        </p:nvSpPr>
        <p:spPr>
          <a:xfrm>
            <a:off x="686400" y="2563486"/>
            <a:ext cx="8900945" cy="3119635"/>
          </a:xfrm>
          <a:prstGeom prst="rect">
            <a:avLst/>
          </a:prstGeom>
          <a:ln>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004FA8"/>
                </a:solidFill>
                <a:latin typeface="Corbel" panose="020B0503020204020204" pitchFamily="34" charset="0"/>
                <a:ea typeface="Corbel" panose="020B0503020204020204" pitchFamily="34" charset="0"/>
                <a:cs typeface="Corbel" panose="020B05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ü"/>
            </a:pPr>
            <a:r>
              <a:rPr lang="en-US" sz="1800" dirty="0">
                <a:sym typeface="Wingdings" panose="05000000000000000000" pitchFamily="2" charset="2"/>
              </a:rPr>
              <a:t>2 Calls for </a:t>
            </a:r>
            <a:r>
              <a:rPr lang="en-US" sz="1800" dirty="0" smtClean="0">
                <a:sym typeface="Wingdings" panose="05000000000000000000" pitchFamily="2" charset="2"/>
              </a:rPr>
              <a:t>project </a:t>
            </a:r>
            <a:r>
              <a:rPr lang="en-US" sz="1800" dirty="0">
                <a:sym typeface="Wingdings" panose="05000000000000000000" pitchFamily="2" charset="2"/>
              </a:rPr>
              <a:t>proposals</a:t>
            </a:r>
          </a:p>
          <a:p>
            <a:pPr marL="457200" indent="-457200">
              <a:buFont typeface="Wingdings" panose="05000000000000000000" pitchFamily="2" charset="2"/>
              <a:buChar char="ü"/>
            </a:pPr>
            <a:r>
              <a:rPr lang="en-US" sz="1800" dirty="0">
                <a:sym typeface="Wingdings" panose="05000000000000000000" pitchFamily="2" charset="2"/>
              </a:rPr>
              <a:t>325 project proposals received</a:t>
            </a:r>
          </a:p>
          <a:p>
            <a:pPr marL="457200" indent="-457200">
              <a:buFont typeface="Wingdings" panose="05000000000000000000" pitchFamily="2" charset="2"/>
              <a:buChar char="ü"/>
            </a:pPr>
            <a:r>
              <a:rPr lang="en-US" sz="1800" dirty="0">
                <a:sym typeface="Wingdings" panose="05000000000000000000" pitchFamily="2" charset="2"/>
              </a:rPr>
              <a:t>59 contracted projects </a:t>
            </a:r>
            <a:r>
              <a:rPr lang="en-US" sz="1800" dirty="0" smtClean="0">
                <a:sym typeface="Wingdings" panose="05000000000000000000" pitchFamily="2" charset="2"/>
              </a:rPr>
              <a:t>(45 projects with ME partners)</a:t>
            </a:r>
            <a:endParaRPr lang="en-US" sz="1800" dirty="0">
              <a:sym typeface="Wingdings" panose="05000000000000000000" pitchFamily="2" charset="2"/>
            </a:endParaRPr>
          </a:p>
          <a:p>
            <a:pPr marL="457200" indent="-457200">
              <a:buFont typeface="Wingdings" panose="05000000000000000000" pitchFamily="2" charset="2"/>
              <a:buChar char="ü"/>
            </a:pPr>
            <a:r>
              <a:rPr lang="en-US" sz="1800" dirty="0">
                <a:sym typeface="Wingdings" panose="05000000000000000000" pitchFamily="2" charset="2"/>
              </a:rPr>
              <a:t>EUR 368.4 million requested</a:t>
            </a:r>
          </a:p>
          <a:p>
            <a:pPr marL="457200" indent="-457200">
              <a:buFont typeface="Wingdings" panose="05000000000000000000" pitchFamily="2" charset="2"/>
              <a:buChar char="ü"/>
            </a:pPr>
            <a:r>
              <a:rPr lang="en-US" sz="1800" dirty="0">
                <a:sym typeface="Wingdings" panose="05000000000000000000" pitchFamily="2" charset="2"/>
              </a:rPr>
              <a:t>EUR 62.2 million </a:t>
            </a:r>
            <a:r>
              <a:rPr lang="en-US" sz="1800" dirty="0" smtClean="0">
                <a:sym typeface="Wingdings" panose="05000000000000000000" pitchFamily="2" charset="2"/>
              </a:rPr>
              <a:t>contracted (47,9 million for projects with ME partners)</a:t>
            </a:r>
          </a:p>
          <a:p>
            <a:pPr marL="457200" indent="-457200">
              <a:buFont typeface="Wingdings" panose="05000000000000000000" pitchFamily="2" charset="2"/>
              <a:buChar char="ü"/>
            </a:pPr>
            <a:r>
              <a:rPr lang="en-US" sz="1800" dirty="0" smtClean="0">
                <a:sym typeface="Wingdings" panose="05000000000000000000" pitchFamily="2" charset="2"/>
              </a:rPr>
              <a:t>EUR 12,5 million (EUR 10,6 EU) contracted budgets for 55 project partners </a:t>
            </a:r>
            <a:r>
              <a:rPr lang="en-US" sz="1800" dirty="0">
                <a:sym typeface="Wingdings" panose="05000000000000000000" pitchFamily="2" charset="2"/>
              </a:rPr>
              <a:t>from ME</a:t>
            </a:r>
            <a:endParaRPr lang="en-US" sz="1800" dirty="0" smtClean="0">
              <a:sym typeface="Wingdings" panose="05000000000000000000" pitchFamily="2" charset="2"/>
            </a:endParaRPr>
          </a:p>
          <a:p>
            <a:pPr marL="457200" indent="-457200">
              <a:buFont typeface="Wingdings" panose="05000000000000000000" pitchFamily="2" charset="2"/>
              <a:buChar char="ü"/>
            </a:pPr>
            <a:r>
              <a:rPr lang="en-US" sz="1800" dirty="0" smtClean="0">
                <a:sym typeface="Wingdings" panose="05000000000000000000" pitchFamily="2" charset="2"/>
              </a:rPr>
              <a:t>Total 249 </a:t>
            </a:r>
            <a:r>
              <a:rPr lang="en-US" sz="1800" dirty="0">
                <a:sym typeface="Wingdings" panose="05000000000000000000" pitchFamily="2" charset="2"/>
              </a:rPr>
              <a:t>partners in cross-border </a:t>
            </a:r>
            <a:r>
              <a:rPr lang="en-US" sz="1800" dirty="0" smtClean="0">
                <a:sym typeface="Wingdings" panose="05000000000000000000" pitchFamily="2" charset="2"/>
              </a:rPr>
              <a:t>cooperation</a:t>
            </a:r>
          </a:p>
          <a:p>
            <a:pPr marL="457200" indent="-457200">
              <a:buFont typeface="Wingdings" panose="05000000000000000000" pitchFamily="2" charset="2"/>
              <a:buChar char="ü"/>
            </a:pPr>
            <a:r>
              <a:rPr lang="en-US" sz="1800" dirty="0" smtClean="0">
                <a:sym typeface="Wingdings" panose="05000000000000000000" pitchFamily="2" charset="2"/>
              </a:rPr>
              <a:t>+ </a:t>
            </a:r>
            <a:r>
              <a:rPr lang="en-US" sz="1800" dirty="0">
                <a:sym typeface="Wingdings" panose="05000000000000000000" pitchFamily="2" charset="2"/>
              </a:rPr>
              <a:t>Technical </a:t>
            </a:r>
            <a:r>
              <a:rPr lang="en-US" sz="1800" dirty="0" smtClean="0">
                <a:sym typeface="Wingdings" panose="05000000000000000000" pitchFamily="2" charset="2"/>
              </a:rPr>
              <a:t>assistance for </a:t>
            </a:r>
            <a:r>
              <a:rPr lang="en-US" sz="1800" dirty="0" err="1" smtClean="0">
                <a:sym typeface="Wingdings" panose="05000000000000000000" pitchFamily="2" charset="2"/>
              </a:rPr>
              <a:t>programme</a:t>
            </a:r>
            <a:r>
              <a:rPr lang="en-US" sz="1800" dirty="0" smtClean="0">
                <a:sym typeface="Wingdings" panose="05000000000000000000" pitchFamily="2" charset="2"/>
              </a:rPr>
              <a:t> bodies</a:t>
            </a:r>
            <a:endParaRPr lang="hr-HR" sz="1800" dirty="0">
              <a:sym typeface="Wingdings" panose="05000000000000000000" pitchFamily="2" charset="2"/>
            </a:endParaRPr>
          </a:p>
        </p:txBody>
      </p:sp>
      <p:pic>
        <p:nvPicPr>
          <p:cNvPr id="14" name="Picture 2">
            <a:extLst>
              <a:ext uri="{FF2B5EF4-FFF2-40B4-BE49-F238E27FC236}">
                <a16:creationId xmlns:a16="http://schemas.microsoft.com/office/drawing/2014/main" id="{117D80E4-F84F-40E6-83A9-1B3BDDBCF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2" y="5771262"/>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46DA91FE-9A97-4408-9151-3896FCD985FE}"/>
              </a:ext>
            </a:extLst>
          </p:cNvPr>
          <p:cNvPicPr>
            <a:picLocks noChangeAspect="1"/>
          </p:cNvPicPr>
          <p:nvPr/>
        </p:nvPicPr>
        <p:blipFill>
          <a:blip r:embed="rId4"/>
          <a:stretch>
            <a:fillRect/>
          </a:stretch>
        </p:blipFill>
        <p:spPr>
          <a:xfrm>
            <a:off x="8529345" y="5709683"/>
            <a:ext cx="2648072" cy="1092263"/>
          </a:xfrm>
          <a:prstGeom prst="rect">
            <a:avLst/>
          </a:prstGeom>
        </p:spPr>
      </p:pic>
      <p:pic>
        <p:nvPicPr>
          <p:cNvPr id="8" name="Picture 7">
            <a:extLst>
              <a:ext uri="{FF2B5EF4-FFF2-40B4-BE49-F238E27FC236}">
                <a16:creationId xmlns:a16="http://schemas.microsoft.com/office/drawing/2014/main" id="{D2626B92-9B60-B0E5-1502-5910187412B4}"/>
              </a:ext>
            </a:extLst>
          </p:cNvPr>
          <p:cNvPicPr>
            <a:picLocks noChangeAspect="1"/>
          </p:cNvPicPr>
          <p:nvPr/>
        </p:nvPicPr>
        <p:blipFill>
          <a:blip r:embed="rId5"/>
          <a:stretch>
            <a:fillRect/>
          </a:stretch>
        </p:blipFill>
        <p:spPr>
          <a:xfrm>
            <a:off x="461642" y="6025065"/>
            <a:ext cx="2274005" cy="518205"/>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914140" cy="883920"/>
          </a:xfrm>
          <a:prstGeom prst="rect">
            <a:avLst/>
          </a:prstGeom>
          <a:noFill/>
        </p:spPr>
      </p:pic>
    </p:spTree>
    <p:extLst>
      <p:ext uri="{BB962C8B-B14F-4D97-AF65-F5344CB8AC3E}">
        <p14:creationId xmlns:p14="http://schemas.microsoft.com/office/powerpoint/2010/main" val="2704546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CB4D-1358-4D4C-85CA-A66C589A2F84}"/>
              </a:ext>
            </a:extLst>
          </p:cNvPr>
          <p:cNvSpPr>
            <a:spLocks noGrp="1"/>
          </p:cNvSpPr>
          <p:nvPr>
            <p:ph type="title"/>
          </p:nvPr>
        </p:nvSpPr>
        <p:spPr>
          <a:xfrm>
            <a:off x="287388" y="1070008"/>
            <a:ext cx="8241957" cy="1885315"/>
          </a:xfrm>
        </p:spPr>
        <p:txBody>
          <a:bodyPr>
            <a:noAutofit/>
          </a:bodyPr>
          <a:lstStyle/>
          <a:p>
            <a:r>
              <a:rPr lang="en-US" sz="2000" dirty="0" smtClean="0">
                <a:solidFill>
                  <a:schemeClr val="accent1">
                    <a:lumMod val="75000"/>
                  </a:schemeClr>
                </a:solidFill>
              </a:rPr>
              <a:t>Specific objective 1.1 To </a:t>
            </a:r>
            <a:r>
              <a:rPr lang="en-US" sz="2000" dirty="0">
                <a:solidFill>
                  <a:schemeClr val="accent1">
                    <a:lumMod val="75000"/>
                  </a:schemeClr>
                </a:solidFill>
              </a:rPr>
              <a:t>improve the quality of the services in public health and social care sector across the </a:t>
            </a:r>
            <a:r>
              <a:rPr lang="en-US" sz="2000" dirty="0" smtClean="0">
                <a:solidFill>
                  <a:schemeClr val="accent1">
                    <a:lumMod val="75000"/>
                  </a:schemeClr>
                </a:solidFill>
              </a:rPr>
              <a:t>borders</a:t>
            </a:r>
            <a:r>
              <a:rPr lang="en-US" sz="2000" dirty="0"/>
              <a:t/>
            </a:r>
            <a:br>
              <a:rPr lang="en-US" sz="2000" dirty="0"/>
            </a:br>
            <a:r>
              <a:rPr lang="en-US" sz="2000" b="1" dirty="0" smtClean="0"/>
              <a:t>ASIQ </a:t>
            </a:r>
            <a:r>
              <a:rPr lang="en-US" sz="1400" b="1" dirty="0"/>
              <a:t>project Improving Accessibility and Availability of Health and Social Services to Enhance Social Inclusion Quality for Children and Youth with Developmental Disabilities</a:t>
            </a:r>
            <a:r>
              <a:rPr lang="en-US" sz="1400" dirty="0"/>
              <a:t/>
            </a:r>
            <a:br>
              <a:rPr lang="en-US" sz="1400" dirty="0"/>
            </a:br>
            <a:r>
              <a:rPr lang="en-US" sz="1400" dirty="0"/>
              <a:t/>
            </a:r>
            <a:br>
              <a:rPr lang="en-US" sz="1400" dirty="0"/>
            </a:br>
            <a:r>
              <a:rPr lang="en-US" sz="1400" dirty="0">
                <a:hlinkClick r:id="rId3"/>
              </a:rPr>
              <a:t>https://www.interreg-hr-ba-me.eu/project/asiq</a:t>
            </a:r>
            <a:r>
              <a:rPr lang="en-US" sz="1400" dirty="0" smtClean="0">
                <a:hlinkClick r:id="rId3"/>
              </a:rPr>
              <a:t>/</a:t>
            </a:r>
            <a:r>
              <a:rPr lang="en-US" sz="1400" dirty="0" smtClean="0"/>
              <a:t> </a:t>
            </a:r>
            <a:endParaRPr lang="en-GB" sz="1800" dirty="0"/>
          </a:p>
        </p:txBody>
      </p:sp>
      <p:pic>
        <p:nvPicPr>
          <p:cNvPr id="14" name="Picture 2">
            <a:extLst>
              <a:ext uri="{FF2B5EF4-FFF2-40B4-BE49-F238E27FC236}">
                <a16:creationId xmlns:a16="http://schemas.microsoft.com/office/drawing/2014/main" id="{1D553D17-08E9-4041-84EB-24581D879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2" y="5771262"/>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8341767D-D2B8-4EDD-B5A6-331AE84C4037}"/>
              </a:ext>
            </a:extLst>
          </p:cNvPr>
          <p:cNvPicPr>
            <a:picLocks noChangeAspect="1"/>
          </p:cNvPicPr>
          <p:nvPr/>
        </p:nvPicPr>
        <p:blipFill>
          <a:blip r:embed="rId5"/>
          <a:stretch>
            <a:fillRect/>
          </a:stretch>
        </p:blipFill>
        <p:spPr>
          <a:xfrm>
            <a:off x="8529345" y="5709683"/>
            <a:ext cx="2648072" cy="1092263"/>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0" y="186088"/>
            <a:ext cx="3914140" cy="883920"/>
          </a:xfrm>
          <a:prstGeom prst="rect">
            <a:avLst/>
          </a:prstGeom>
          <a:noFill/>
        </p:spPr>
      </p:pic>
      <p:pic>
        <p:nvPicPr>
          <p:cNvPr id="13" name="Picture 12">
            <a:extLst>
              <a:ext uri="{FF2B5EF4-FFF2-40B4-BE49-F238E27FC236}">
                <a16:creationId xmlns:a16="http://schemas.microsoft.com/office/drawing/2014/main" id="{D2626B92-9B60-B0E5-1502-5910187412B4}"/>
              </a:ext>
            </a:extLst>
          </p:cNvPr>
          <p:cNvPicPr>
            <a:picLocks noChangeAspect="1"/>
          </p:cNvPicPr>
          <p:nvPr/>
        </p:nvPicPr>
        <p:blipFill>
          <a:blip r:embed="rId7"/>
          <a:stretch>
            <a:fillRect/>
          </a:stretch>
        </p:blipFill>
        <p:spPr>
          <a:xfrm>
            <a:off x="461642" y="6025065"/>
            <a:ext cx="2274005" cy="518205"/>
          </a:xfrm>
          <a:prstGeom prst="rect">
            <a:avLst/>
          </a:prstGeom>
        </p:spPr>
      </p:pic>
      <p:pic>
        <p:nvPicPr>
          <p:cNvPr id="7" name="Picture 6"/>
          <p:cNvPicPr/>
          <p:nvPr/>
        </p:nvPicPr>
        <p:blipFill>
          <a:blip r:embed="rId8">
            <a:extLst>
              <a:ext uri="{28A0092B-C50C-407E-A947-70E740481C1C}">
                <a14:useLocalDpi xmlns:a14="http://schemas.microsoft.com/office/drawing/2010/main" val="0"/>
              </a:ext>
            </a:extLst>
          </a:blip>
          <a:srcRect/>
          <a:stretch>
            <a:fillRect/>
          </a:stretch>
        </p:blipFill>
        <p:spPr bwMode="auto">
          <a:xfrm>
            <a:off x="4886035" y="2955324"/>
            <a:ext cx="3352801" cy="3069742"/>
          </a:xfrm>
          <a:prstGeom prst="rect">
            <a:avLst/>
          </a:prstGeom>
          <a:noFill/>
          <a:ln>
            <a:noFill/>
          </a:ln>
        </p:spPr>
      </p:pic>
      <p:pic>
        <p:nvPicPr>
          <p:cNvPr id="8" name="Picture 7" descr="E:\5.2.23\PROJEKTI 2. CFP\PROJEKTI\457 ASIQ\ASIQ_rekonstrukcija i vozilo Resursni centar Pg.jpg"/>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83915" y="2955323"/>
            <a:ext cx="4211611" cy="3013757"/>
          </a:xfrm>
          <a:prstGeom prst="rect">
            <a:avLst/>
          </a:prstGeom>
          <a:noFill/>
          <a:ln>
            <a:noFill/>
          </a:ln>
        </p:spPr>
      </p:pic>
    </p:spTree>
    <p:extLst>
      <p:ext uri="{BB962C8B-B14F-4D97-AF65-F5344CB8AC3E}">
        <p14:creationId xmlns:p14="http://schemas.microsoft.com/office/powerpoint/2010/main" val="63743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CB4D-1358-4D4C-85CA-A66C589A2F84}"/>
              </a:ext>
            </a:extLst>
          </p:cNvPr>
          <p:cNvSpPr>
            <a:spLocks noGrp="1"/>
          </p:cNvSpPr>
          <p:nvPr>
            <p:ph type="title"/>
          </p:nvPr>
        </p:nvSpPr>
        <p:spPr>
          <a:xfrm>
            <a:off x="287388" y="1070008"/>
            <a:ext cx="8241957" cy="1885315"/>
          </a:xfrm>
        </p:spPr>
        <p:txBody>
          <a:bodyPr>
            <a:noAutofit/>
          </a:bodyPr>
          <a:lstStyle/>
          <a:p>
            <a:r>
              <a:rPr lang="en-US" sz="2000" dirty="0" smtClean="0">
                <a:solidFill>
                  <a:schemeClr val="accent1">
                    <a:lumMod val="75000"/>
                  </a:schemeClr>
                </a:solidFill>
              </a:rPr>
              <a:t>Specific objective 1.1 To </a:t>
            </a:r>
            <a:r>
              <a:rPr lang="en-US" sz="2000" dirty="0">
                <a:solidFill>
                  <a:schemeClr val="accent1">
                    <a:lumMod val="75000"/>
                  </a:schemeClr>
                </a:solidFill>
              </a:rPr>
              <a:t>improve the quality of the services in public health and social care sector across the </a:t>
            </a:r>
            <a:r>
              <a:rPr lang="en-US" sz="2000" dirty="0" smtClean="0">
                <a:solidFill>
                  <a:schemeClr val="accent1">
                    <a:lumMod val="75000"/>
                  </a:schemeClr>
                </a:solidFill>
              </a:rPr>
              <a:t>borders</a:t>
            </a:r>
            <a:r>
              <a:rPr lang="en-US" sz="2000" dirty="0"/>
              <a:t/>
            </a:r>
            <a:br>
              <a:rPr lang="en-US" sz="2000" dirty="0"/>
            </a:br>
            <a:r>
              <a:rPr lang="en-US" sz="2000" b="1" dirty="0"/>
              <a:t>ER2 = S2 Equality, Respect, Rights = Social Satisfaction </a:t>
            </a:r>
            <a:r>
              <a:rPr lang="en-US" sz="2000" b="1" dirty="0" smtClean="0"/>
              <a:t/>
            </a:r>
            <a:br>
              <a:rPr lang="en-US" sz="2000" b="1" dirty="0" smtClean="0"/>
            </a:br>
            <a:r>
              <a:rPr lang="en-US" sz="2000" dirty="0"/>
              <a:t/>
            </a:r>
            <a:br>
              <a:rPr lang="en-US" sz="2000" dirty="0"/>
            </a:br>
            <a:r>
              <a:rPr lang="en-US" sz="2000" dirty="0">
                <a:hlinkClick r:id="rId3"/>
              </a:rPr>
              <a:t>https://www.interreg-hr-ba-me.eu/project/er2s2</a:t>
            </a:r>
            <a:r>
              <a:rPr lang="en-US" sz="2000" dirty="0" smtClean="0">
                <a:hlinkClick r:id="rId3"/>
              </a:rPr>
              <a:t>/</a:t>
            </a:r>
            <a:r>
              <a:rPr lang="en-US" sz="2000" dirty="0" smtClean="0"/>
              <a:t>  </a:t>
            </a:r>
            <a:r>
              <a:rPr lang="en-US" sz="2000" dirty="0" err="1" smtClean="0"/>
              <a:t>Sportske</a:t>
            </a:r>
            <a:r>
              <a:rPr lang="en-US" sz="2000" dirty="0" smtClean="0"/>
              <a:t> </a:t>
            </a:r>
            <a:r>
              <a:rPr lang="en-US" sz="2000" dirty="0" err="1" smtClean="0"/>
              <a:t>igre</a:t>
            </a:r>
            <a:r>
              <a:rPr lang="en-US" sz="2000" dirty="0" smtClean="0"/>
              <a:t> </a:t>
            </a:r>
            <a:r>
              <a:rPr lang="sr-Latn-ME" sz="2000" dirty="0"/>
              <a:t>T</a:t>
            </a:r>
            <a:r>
              <a:rPr lang="sr-Latn-ME" sz="2000" dirty="0" smtClean="0"/>
              <a:t>ešanj</a:t>
            </a:r>
            <a:endParaRPr lang="en-GB" sz="2000" b="1" dirty="0"/>
          </a:p>
        </p:txBody>
      </p:sp>
      <p:pic>
        <p:nvPicPr>
          <p:cNvPr id="14" name="Picture 2">
            <a:extLst>
              <a:ext uri="{FF2B5EF4-FFF2-40B4-BE49-F238E27FC236}">
                <a16:creationId xmlns:a16="http://schemas.microsoft.com/office/drawing/2014/main" id="{1D553D17-08E9-4041-84EB-24581D879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2" y="5771262"/>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8341767D-D2B8-4EDD-B5A6-331AE84C4037}"/>
              </a:ext>
            </a:extLst>
          </p:cNvPr>
          <p:cNvPicPr>
            <a:picLocks noChangeAspect="1"/>
          </p:cNvPicPr>
          <p:nvPr/>
        </p:nvPicPr>
        <p:blipFill>
          <a:blip r:embed="rId5"/>
          <a:stretch>
            <a:fillRect/>
          </a:stretch>
        </p:blipFill>
        <p:spPr>
          <a:xfrm>
            <a:off x="8529345" y="5709683"/>
            <a:ext cx="2648072" cy="1092263"/>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0" y="186088"/>
            <a:ext cx="3914140" cy="883920"/>
          </a:xfrm>
          <a:prstGeom prst="rect">
            <a:avLst/>
          </a:prstGeom>
          <a:noFill/>
        </p:spPr>
      </p:pic>
      <p:pic>
        <p:nvPicPr>
          <p:cNvPr id="13" name="Picture 12">
            <a:extLst>
              <a:ext uri="{FF2B5EF4-FFF2-40B4-BE49-F238E27FC236}">
                <a16:creationId xmlns:a16="http://schemas.microsoft.com/office/drawing/2014/main" id="{D2626B92-9B60-B0E5-1502-5910187412B4}"/>
              </a:ext>
            </a:extLst>
          </p:cNvPr>
          <p:cNvPicPr>
            <a:picLocks noChangeAspect="1"/>
          </p:cNvPicPr>
          <p:nvPr/>
        </p:nvPicPr>
        <p:blipFill>
          <a:blip r:embed="rId7"/>
          <a:stretch>
            <a:fillRect/>
          </a:stretch>
        </p:blipFill>
        <p:spPr>
          <a:xfrm>
            <a:off x="461642" y="6025065"/>
            <a:ext cx="2274005" cy="518205"/>
          </a:xfrm>
          <a:prstGeom prst="rect">
            <a:avLst/>
          </a:prstGeom>
        </p:spPr>
      </p:pic>
      <p:pic>
        <p:nvPicPr>
          <p:cNvPr id="9" name="Picture 8"/>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86514" y="2955323"/>
            <a:ext cx="4452103" cy="1971399"/>
          </a:xfrm>
          <a:prstGeom prst="rect">
            <a:avLst/>
          </a:prstGeom>
          <a:noFill/>
          <a:ln>
            <a:noFill/>
          </a:ln>
        </p:spPr>
      </p:pic>
    </p:spTree>
    <p:extLst>
      <p:ext uri="{BB962C8B-B14F-4D97-AF65-F5344CB8AC3E}">
        <p14:creationId xmlns:p14="http://schemas.microsoft.com/office/powerpoint/2010/main" val="365307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D29462-34F5-47B7-B4D3-9184C87F5CC0}"/>
              </a:ext>
            </a:extLst>
          </p:cNvPr>
          <p:cNvSpPr txBox="1"/>
          <p:nvPr/>
        </p:nvSpPr>
        <p:spPr>
          <a:xfrm>
            <a:off x="7733080" y="4776267"/>
            <a:ext cx="4215151" cy="830997"/>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0" dirty="0">
                <a:ln>
                  <a:noFill/>
                </a:ln>
                <a:solidFill>
                  <a:srgbClr val="01378B"/>
                </a:solidFill>
                <a:effectLst/>
                <a:uLnTx/>
                <a:uFillTx/>
                <a:latin typeface="Calibri" panose="020F0502020204030204"/>
                <a:ea typeface="+mn-ea"/>
                <a:cs typeface="+mn-cs"/>
              </a:rPr>
              <a:t>SMART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0" dirty="0">
                <a:ln>
                  <a:noFill/>
                </a:ln>
                <a:solidFill>
                  <a:srgbClr val="01378B"/>
                </a:solidFill>
                <a:effectLst/>
                <a:uLnTx/>
                <a:uFillTx/>
                <a:latin typeface="Calibri" panose="020F0502020204030204"/>
                <a:ea typeface="+mn-ea"/>
                <a:cs typeface="+mn-cs"/>
              </a:rPr>
              <a:t>SMART SCHOOLS 2</a:t>
            </a:r>
            <a:endParaRPr kumimoji="0" lang="en-US" sz="2400" b="1" i="0" u="none" strike="noStrike" kern="1200" cap="none" spc="0" normalizeH="0" baseline="0" noProof="0" dirty="0">
              <a:ln>
                <a:noFill/>
              </a:ln>
              <a:solidFill>
                <a:srgbClr val="01378B"/>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2427B9F2-BAED-4D84-BB2A-542FC93FA00A}"/>
              </a:ext>
            </a:extLst>
          </p:cNvPr>
          <p:cNvGrpSpPr/>
          <p:nvPr/>
        </p:nvGrpSpPr>
        <p:grpSpPr>
          <a:xfrm>
            <a:off x="6949077" y="3749305"/>
            <a:ext cx="1683915" cy="1620000"/>
            <a:chOff x="3843337" y="3499514"/>
            <a:chExt cx="1683915" cy="1620000"/>
          </a:xfrm>
        </p:grpSpPr>
        <p:sp>
          <p:nvSpPr>
            <p:cNvPr id="7" name="Oval 6">
              <a:extLst>
                <a:ext uri="{FF2B5EF4-FFF2-40B4-BE49-F238E27FC236}">
                  <a16:creationId xmlns:a16="http://schemas.microsoft.com/office/drawing/2014/main" id="{3ED68FCB-2A66-462D-87DA-04590C0069C6}"/>
                </a:ext>
              </a:extLst>
            </p:cNvPr>
            <p:cNvSpPr/>
            <p:nvPr/>
          </p:nvSpPr>
          <p:spPr>
            <a:xfrm>
              <a:off x="3843337" y="3499514"/>
              <a:ext cx="1683915" cy="1620000"/>
            </a:xfrm>
            <a:prstGeom prst="ellipse">
              <a:avLst/>
            </a:prstGeom>
            <a:solidFill>
              <a:srgbClr val="98C222"/>
            </a:solidFill>
            <a:ln>
              <a:solidFill>
                <a:srgbClr val="98C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49C4EE5-7087-43DC-AEFA-7470C89F5BD7}"/>
                </a:ext>
              </a:extLst>
            </p:cNvPr>
            <p:cNvPicPr>
              <a:picLocks noChangeAspect="1"/>
            </p:cNvPicPr>
            <p:nvPr/>
          </p:nvPicPr>
          <p:blipFill>
            <a:blip r:embed="rId2"/>
            <a:stretch>
              <a:fillRect/>
            </a:stretch>
          </p:blipFill>
          <p:spPr>
            <a:xfrm>
              <a:off x="4299531" y="3899939"/>
              <a:ext cx="771525" cy="819150"/>
            </a:xfrm>
            <a:prstGeom prst="rect">
              <a:avLst/>
            </a:prstGeom>
          </p:spPr>
        </p:pic>
      </p:grpSp>
      <p:pic>
        <p:nvPicPr>
          <p:cNvPr id="9" name="Picture 2">
            <a:extLst>
              <a:ext uri="{FF2B5EF4-FFF2-40B4-BE49-F238E27FC236}">
                <a16:creationId xmlns:a16="http://schemas.microsoft.com/office/drawing/2014/main" id="{3CE1FC01-1E76-4CFD-ACDD-7DDE5376C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2" y="5780743"/>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100DB4B2-2AB6-41D5-B51C-D54F32E8BD25}"/>
              </a:ext>
            </a:extLst>
          </p:cNvPr>
          <p:cNvPicPr>
            <a:picLocks noChangeAspect="1"/>
          </p:cNvPicPr>
          <p:nvPr/>
        </p:nvPicPr>
        <p:blipFill>
          <a:blip r:embed="rId4"/>
          <a:stretch>
            <a:fillRect/>
          </a:stretch>
        </p:blipFill>
        <p:spPr>
          <a:xfrm>
            <a:off x="8529345" y="5752215"/>
            <a:ext cx="2648072" cy="1092263"/>
          </a:xfrm>
          <a:prstGeom prst="rect">
            <a:avLst/>
          </a:prstGeom>
        </p:spPr>
      </p:pic>
      <p:pic>
        <p:nvPicPr>
          <p:cNvPr id="4" name="Picture 3">
            <a:extLst>
              <a:ext uri="{FF2B5EF4-FFF2-40B4-BE49-F238E27FC236}">
                <a16:creationId xmlns:a16="http://schemas.microsoft.com/office/drawing/2014/main" id="{86481130-3A50-48F9-A2EE-5C08CCB4B900}"/>
              </a:ext>
            </a:extLst>
          </p:cNvPr>
          <p:cNvPicPr>
            <a:picLocks noChangeAspect="1"/>
          </p:cNvPicPr>
          <p:nvPr/>
        </p:nvPicPr>
        <p:blipFill rotWithShape="1">
          <a:blip r:embed="rId5">
            <a:extLst>
              <a:ext uri="{28A0092B-C50C-407E-A947-70E740481C1C}">
                <a14:useLocalDpi xmlns:a14="http://schemas.microsoft.com/office/drawing/2010/main" val="0"/>
              </a:ext>
            </a:extLst>
          </a:blip>
          <a:srcRect t="3422" b="32690"/>
          <a:stretch/>
        </p:blipFill>
        <p:spPr>
          <a:xfrm>
            <a:off x="0" y="0"/>
            <a:ext cx="12192000" cy="5839350"/>
          </a:xfrm>
          <a:prstGeom prst="rect">
            <a:avLst/>
          </a:prstGeom>
        </p:spPr>
      </p:pic>
      <p:sp>
        <p:nvSpPr>
          <p:cNvPr id="11" name="TextBox 10">
            <a:extLst>
              <a:ext uri="{FF2B5EF4-FFF2-40B4-BE49-F238E27FC236}">
                <a16:creationId xmlns:a16="http://schemas.microsoft.com/office/drawing/2014/main" id="{27B8450A-9196-48EA-A818-4EAC174BC8CD}"/>
              </a:ext>
            </a:extLst>
          </p:cNvPr>
          <p:cNvSpPr txBox="1"/>
          <p:nvPr/>
        </p:nvSpPr>
        <p:spPr>
          <a:xfrm>
            <a:off x="7885480" y="4928667"/>
            <a:ext cx="4215151" cy="830997"/>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0" dirty="0">
                <a:ln>
                  <a:noFill/>
                </a:ln>
                <a:solidFill>
                  <a:srgbClr val="01378B"/>
                </a:solidFill>
                <a:effectLst/>
                <a:uLnTx/>
                <a:uFillTx/>
                <a:latin typeface="Calibri" panose="020F0502020204030204"/>
                <a:ea typeface="+mn-ea"/>
                <a:cs typeface="+mn-cs"/>
              </a:rPr>
              <a:t>SMART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0" dirty="0">
                <a:ln>
                  <a:noFill/>
                </a:ln>
                <a:solidFill>
                  <a:srgbClr val="01378B"/>
                </a:solidFill>
                <a:effectLst/>
                <a:uLnTx/>
                <a:uFillTx/>
                <a:latin typeface="Calibri" panose="020F0502020204030204"/>
                <a:ea typeface="+mn-ea"/>
                <a:cs typeface="+mn-cs"/>
              </a:rPr>
              <a:t>SMART SCHOOLS 2</a:t>
            </a:r>
            <a:endParaRPr kumimoji="0" lang="en-US" sz="2400" b="1" i="0" u="none" strike="noStrike" kern="1200" cap="none" spc="0" normalizeH="0" baseline="0" noProof="0" dirty="0">
              <a:ln>
                <a:noFill/>
              </a:ln>
              <a:solidFill>
                <a:srgbClr val="01378B"/>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21089B3-3BA7-40F5-9035-37285A69FA2E}"/>
              </a:ext>
            </a:extLst>
          </p:cNvPr>
          <p:cNvGrpSpPr/>
          <p:nvPr/>
        </p:nvGrpSpPr>
        <p:grpSpPr>
          <a:xfrm>
            <a:off x="7101477" y="3901705"/>
            <a:ext cx="1683915" cy="1620000"/>
            <a:chOff x="3843337" y="3499514"/>
            <a:chExt cx="1683915" cy="1620000"/>
          </a:xfrm>
        </p:grpSpPr>
        <p:sp>
          <p:nvSpPr>
            <p:cNvPr id="13" name="Oval 12">
              <a:extLst>
                <a:ext uri="{FF2B5EF4-FFF2-40B4-BE49-F238E27FC236}">
                  <a16:creationId xmlns:a16="http://schemas.microsoft.com/office/drawing/2014/main" id="{D89F042E-9762-4858-8859-DBD6B3B5CFF5}"/>
                </a:ext>
              </a:extLst>
            </p:cNvPr>
            <p:cNvSpPr/>
            <p:nvPr/>
          </p:nvSpPr>
          <p:spPr>
            <a:xfrm>
              <a:off x="3843337" y="3499514"/>
              <a:ext cx="1683915" cy="1620000"/>
            </a:xfrm>
            <a:prstGeom prst="ellipse">
              <a:avLst/>
            </a:prstGeom>
            <a:solidFill>
              <a:srgbClr val="98C222"/>
            </a:solidFill>
            <a:ln>
              <a:solidFill>
                <a:srgbClr val="98C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75FD48E-E495-4B5E-B7C3-55AC1017BEE8}"/>
                </a:ext>
              </a:extLst>
            </p:cNvPr>
            <p:cNvPicPr>
              <a:picLocks noChangeAspect="1"/>
            </p:cNvPicPr>
            <p:nvPr/>
          </p:nvPicPr>
          <p:blipFill>
            <a:blip r:embed="rId2"/>
            <a:stretch>
              <a:fillRect/>
            </a:stretch>
          </p:blipFill>
          <p:spPr>
            <a:xfrm>
              <a:off x="4299531" y="3899939"/>
              <a:ext cx="771525" cy="819150"/>
            </a:xfrm>
            <a:prstGeom prst="rect">
              <a:avLst/>
            </a:prstGeom>
          </p:spPr>
        </p:pic>
      </p:grpSp>
      <p:pic>
        <p:nvPicPr>
          <p:cNvPr id="16" name="Picture 15">
            <a:extLst>
              <a:ext uri="{FF2B5EF4-FFF2-40B4-BE49-F238E27FC236}">
                <a16:creationId xmlns:a16="http://schemas.microsoft.com/office/drawing/2014/main" id="{96A968F5-7963-4553-BA6B-7D0879F2DD4A}"/>
              </a:ext>
            </a:extLst>
          </p:cNvPr>
          <p:cNvPicPr>
            <a:picLocks noChangeAspect="1"/>
          </p:cNvPicPr>
          <p:nvPr/>
        </p:nvPicPr>
        <p:blipFill>
          <a:blip r:embed="rId6"/>
          <a:stretch>
            <a:fillRect/>
          </a:stretch>
        </p:blipFill>
        <p:spPr>
          <a:xfrm>
            <a:off x="0" y="0"/>
            <a:ext cx="2962275" cy="752475"/>
          </a:xfrm>
          <a:prstGeom prst="rect">
            <a:avLst/>
          </a:prstGeom>
        </p:spPr>
      </p:pic>
    </p:spTree>
    <p:extLst>
      <p:ext uri="{BB962C8B-B14F-4D97-AF65-F5344CB8AC3E}">
        <p14:creationId xmlns:p14="http://schemas.microsoft.com/office/powerpoint/2010/main" val="343592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4638EA-E334-4EB1-87F0-AD479CDCCB26}"/>
              </a:ext>
            </a:extLst>
          </p:cNvPr>
          <p:cNvSpPr txBox="1"/>
          <p:nvPr/>
        </p:nvSpPr>
        <p:spPr>
          <a:xfrm>
            <a:off x="170425" y="1207892"/>
            <a:ext cx="7911166" cy="442674"/>
          </a:xfrm>
          <a:prstGeom prst="flowChartAlternateProcess">
            <a:avLst/>
          </a:prstGeom>
          <a:ln w="28575">
            <a:solidFill>
              <a:srgbClr val="01378B"/>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lvl="0" indent="-285750">
              <a:buFont typeface="Arial" panose="020B0604020202020204" pitchFamily="34" charset="0"/>
              <a:buChar char="•"/>
              <a:defRPr/>
            </a:pPr>
            <a:r>
              <a:rPr lang="en-US" sz="2000" u="sng" dirty="0">
                <a:solidFill>
                  <a:srgbClr val="01378B"/>
                </a:solidFill>
                <a:hlinkClick r:id="rId3"/>
              </a:rPr>
              <a:t>https://www.interreg-hr-ba-me.eu/project/smart-schools</a:t>
            </a:r>
            <a:r>
              <a:rPr lang="en-US" sz="2000" u="sng" dirty="0" smtClean="0">
                <a:solidFill>
                  <a:srgbClr val="01378B"/>
                </a:solidFill>
                <a:hlinkClick r:id="rId3"/>
              </a:rPr>
              <a:t>/</a:t>
            </a:r>
            <a:r>
              <a:rPr lang="sr-Latn-ME" sz="2000" u="sng" dirty="0" smtClean="0">
                <a:solidFill>
                  <a:srgbClr val="01378B"/>
                </a:solidFill>
              </a:rPr>
              <a:t> </a:t>
            </a:r>
            <a:endParaRPr lang="en-US" sz="2000" u="sng" dirty="0">
              <a:solidFill>
                <a:srgbClr val="01378B"/>
              </a:solidFill>
            </a:endParaRPr>
          </a:p>
        </p:txBody>
      </p:sp>
      <p:sp>
        <p:nvSpPr>
          <p:cNvPr id="5" name="TextBox 4">
            <a:extLst>
              <a:ext uri="{FF2B5EF4-FFF2-40B4-BE49-F238E27FC236}">
                <a16:creationId xmlns:a16="http://schemas.microsoft.com/office/drawing/2014/main" id="{AEECE0B1-0133-4384-A92F-B8880FF264BC}"/>
              </a:ext>
            </a:extLst>
          </p:cNvPr>
          <p:cNvSpPr txBox="1"/>
          <p:nvPr/>
        </p:nvSpPr>
        <p:spPr>
          <a:xfrm>
            <a:off x="2544215" y="355866"/>
            <a:ext cx="50826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0" dirty="0">
                <a:ln>
                  <a:noFill/>
                </a:ln>
                <a:solidFill>
                  <a:srgbClr val="01378B"/>
                </a:solidFill>
                <a:effectLst/>
                <a:uLnTx/>
                <a:uFillTx/>
                <a:latin typeface="Calibri" panose="020F0502020204030204"/>
                <a:ea typeface="+mn-ea"/>
                <a:cs typeface="+mn-cs"/>
              </a:rPr>
              <a:t>SMART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378B"/>
                </a:solidFill>
                <a:effectLst/>
                <a:uLnTx/>
                <a:uFillTx/>
                <a:latin typeface="Calibri" panose="020F0502020204030204"/>
                <a:ea typeface="+mn-ea"/>
                <a:cs typeface="+mn-cs"/>
              </a:rPr>
              <a:t>Innovative minds for smart schools</a:t>
            </a:r>
            <a:endParaRPr kumimoji="0" lang="hr-HR" sz="1600" b="0" i="0" u="none" strike="noStrike" kern="1200" cap="none" spc="0" normalizeH="0" baseline="0" noProof="0" dirty="0">
              <a:ln>
                <a:noFill/>
              </a:ln>
              <a:solidFill>
                <a:srgbClr val="01378B"/>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2FD61C-16D5-4139-906D-D5129ACF3CAE}"/>
              </a:ext>
            </a:extLst>
          </p:cNvPr>
          <p:cNvSpPr txBox="1"/>
          <p:nvPr/>
        </p:nvSpPr>
        <p:spPr>
          <a:xfrm>
            <a:off x="2063914" y="1203293"/>
            <a:ext cx="6153108"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A5A5A5">
                  <a:lumMod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645E04D-9136-428D-998D-372A502D9C48}"/>
              </a:ext>
            </a:extLst>
          </p:cNvPr>
          <p:cNvPicPr>
            <a:picLocks noChangeAspect="1"/>
          </p:cNvPicPr>
          <p:nvPr/>
        </p:nvPicPr>
        <p:blipFill rotWithShape="1">
          <a:blip r:embed="rId4">
            <a:extLst>
              <a:ext uri="{28A0092B-C50C-407E-A947-70E740481C1C}">
                <a14:useLocalDpi xmlns:a14="http://schemas.microsoft.com/office/drawing/2010/main" val="0"/>
              </a:ext>
            </a:extLst>
          </a:blip>
          <a:srcRect l="18116" r="39545" b="-3252"/>
          <a:stretch/>
        </p:blipFill>
        <p:spPr>
          <a:xfrm>
            <a:off x="8536327" y="0"/>
            <a:ext cx="3655673" cy="5923128"/>
          </a:xfrm>
          <a:prstGeom prst="rect">
            <a:avLst/>
          </a:prstGeom>
        </p:spPr>
      </p:pic>
      <p:pic>
        <p:nvPicPr>
          <p:cNvPr id="11" name="Picture 2">
            <a:extLst>
              <a:ext uri="{FF2B5EF4-FFF2-40B4-BE49-F238E27FC236}">
                <a16:creationId xmlns:a16="http://schemas.microsoft.com/office/drawing/2014/main" id="{25651B8F-A2D0-4934-8432-16E2F2723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2" y="5780743"/>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B3E9F2A0-B45B-43AF-BFD6-5DA27165EDF5}"/>
              </a:ext>
            </a:extLst>
          </p:cNvPr>
          <p:cNvPicPr>
            <a:picLocks noChangeAspect="1"/>
          </p:cNvPicPr>
          <p:nvPr/>
        </p:nvPicPr>
        <p:blipFill>
          <a:blip r:embed="rId6"/>
          <a:stretch>
            <a:fillRect/>
          </a:stretch>
        </p:blipFill>
        <p:spPr>
          <a:xfrm>
            <a:off x="8529345" y="5752215"/>
            <a:ext cx="2648072" cy="1092263"/>
          </a:xfrm>
          <a:prstGeom prst="rect">
            <a:avLst/>
          </a:prstGeom>
        </p:spPr>
      </p:pic>
      <p:sp>
        <p:nvSpPr>
          <p:cNvPr id="10" name="TextBox 9">
            <a:extLst>
              <a:ext uri="{FF2B5EF4-FFF2-40B4-BE49-F238E27FC236}">
                <a16:creationId xmlns:a16="http://schemas.microsoft.com/office/drawing/2014/main" id="{EF27F60B-CC96-4EA9-87B8-E30327C27CA5}"/>
              </a:ext>
            </a:extLst>
          </p:cNvPr>
          <p:cNvSpPr txBox="1"/>
          <p:nvPr/>
        </p:nvSpPr>
        <p:spPr>
          <a:xfrm>
            <a:off x="-189759" y="5078712"/>
            <a:ext cx="7089322" cy="338554"/>
          </a:xfrm>
          <a:prstGeom prst="rect">
            <a:avLst/>
          </a:prstGeom>
          <a:solidFill>
            <a:schemeClr val="bg1">
              <a:lumMod val="95000"/>
            </a:schemeClr>
          </a:solidFill>
        </p:spPr>
        <p:txBody>
          <a:bodyPr wrap="square" rtlCol="0">
            <a:spAutoFit/>
          </a:bodyPr>
          <a:lstStyle/>
          <a:p>
            <a:pPr lvl="0" algn="ctr">
              <a:defRPr/>
            </a:pPr>
            <a:r>
              <a:rPr lang="hr-HR" sz="1600" b="1" dirty="0">
                <a:solidFill>
                  <a:prstClr val="black"/>
                </a:solidFill>
                <a:latin typeface="Calibri Light" panose="020F0302020204030204"/>
              </a:rPr>
              <a:t>Total budget: EUR 1,644,127.82 | EU co-financing: EUR 1,395,864.49</a:t>
            </a:r>
            <a:endParaRPr kumimoji="0" lang="en-US" sz="1600" b="1" i="0" u="none" strike="noStrike" kern="1200" cap="none" spc="0" normalizeH="0" baseline="0" noProof="0" dirty="0">
              <a:ln>
                <a:noFill/>
              </a:ln>
              <a:solidFill>
                <a:prstClr val="black"/>
              </a:solidFill>
              <a:effectLst/>
              <a:uLnTx/>
              <a:uFillTx/>
              <a:latin typeface="Calibri Light" panose="020F0302020204030204"/>
            </a:endParaRPr>
          </a:p>
        </p:txBody>
      </p:sp>
    </p:spTree>
    <p:extLst>
      <p:ext uri="{BB962C8B-B14F-4D97-AF65-F5344CB8AC3E}">
        <p14:creationId xmlns:p14="http://schemas.microsoft.com/office/powerpoint/2010/main" val="1027255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3ABA7F-8992-4C24-90C4-5A8779593F20}"/>
              </a:ext>
            </a:extLst>
          </p:cNvPr>
          <p:cNvSpPr>
            <a:spLocks noGrp="1"/>
          </p:cNvSpPr>
          <p:nvPr>
            <p:ph type="subTitle" idx="1"/>
          </p:nvPr>
        </p:nvSpPr>
        <p:spPr>
          <a:xfrm>
            <a:off x="457200" y="1634835"/>
            <a:ext cx="8760691" cy="4212915"/>
          </a:xfrm>
        </p:spPr>
        <p:txBody>
          <a:bodyPr>
            <a:noAutofit/>
          </a:bodyPr>
          <a:lstStyle/>
          <a:p>
            <a:pPr>
              <a:lnSpc>
                <a:spcPct val="120000"/>
              </a:lnSpc>
            </a:pPr>
            <a:r>
              <a:rPr lang="sr-Latn-ME" sz="1600" dirty="0" smtClean="0"/>
              <a:t> </a:t>
            </a:r>
            <a:r>
              <a:rPr lang="en-US" sz="1200" dirty="0"/>
              <a:t>The total budget of the project is €710,946.94, while the amount intended for the Municipality of </a:t>
            </a:r>
            <a:r>
              <a:rPr lang="en-US" sz="1200" dirty="0" err="1"/>
              <a:t>Tivat</a:t>
            </a:r>
            <a:r>
              <a:rPr lang="en-US" sz="1200" dirty="0"/>
              <a:t> is €173,823.6</a:t>
            </a:r>
          </a:p>
          <a:p>
            <a:pPr>
              <a:lnSpc>
                <a:spcPct val="120000"/>
              </a:lnSpc>
            </a:pPr>
            <a:r>
              <a:rPr lang="en-US" sz="1600" dirty="0" err="1" smtClean="0"/>
              <a:t>Tivat</a:t>
            </a:r>
            <a:r>
              <a:rPr lang="en-US" sz="1600" dirty="0" smtClean="0"/>
              <a:t> Municipality</a:t>
            </a:r>
          </a:p>
          <a:p>
            <a:pPr>
              <a:lnSpc>
                <a:spcPct val="120000"/>
              </a:lnSpc>
            </a:pPr>
            <a:r>
              <a:rPr lang="en-US" sz="1600" dirty="0" smtClean="0"/>
              <a:t>-</a:t>
            </a:r>
            <a:r>
              <a:rPr lang="sr-Latn-ME" sz="1600" dirty="0"/>
              <a:t>re</a:t>
            </a:r>
            <a:r>
              <a:rPr lang="en-US" sz="1600" dirty="0"/>
              <a:t>constructed and equipped with professional </a:t>
            </a:r>
            <a:r>
              <a:rPr lang="en-US" sz="1600" dirty="0" smtClean="0"/>
              <a:t>equipment </a:t>
            </a:r>
            <a:r>
              <a:rPr lang="en-US" sz="1600" dirty="0" smtClean="0"/>
              <a:t>kitchen </a:t>
            </a:r>
            <a:r>
              <a:rPr lang="en-US" sz="1600" dirty="0"/>
              <a:t>of </a:t>
            </a:r>
            <a:r>
              <a:rPr lang="en-US" sz="1600" dirty="0" err="1" smtClean="0"/>
              <a:t>Srednje</a:t>
            </a:r>
            <a:r>
              <a:rPr lang="en-US" sz="1600" dirty="0" smtClean="0"/>
              <a:t> </a:t>
            </a:r>
            <a:r>
              <a:rPr lang="en-US" sz="1600" dirty="0" err="1" smtClean="0"/>
              <a:t>mješovita</a:t>
            </a:r>
            <a:endParaRPr lang="en-US" sz="1600" dirty="0" smtClean="0"/>
          </a:p>
          <a:p>
            <a:pPr>
              <a:lnSpc>
                <a:spcPct val="120000"/>
              </a:lnSpc>
            </a:pPr>
            <a:r>
              <a:rPr lang="en-US" sz="1600" dirty="0" smtClean="0"/>
              <a:t> </a:t>
            </a:r>
            <a:r>
              <a:rPr lang="en-US" sz="1600" dirty="0" err="1"/>
              <a:t>škole</a:t>
            </a:r>
            <a:r>
              <a:rPr lang="en-US" sz="1600" dirty="0"/>
              <a:t> </a:t>
            </a:r>
            <a:r>
              <a:rPr lang="sr-Latn-ME" sz="1600" dirty="0"/>
              <a:t>„</a:t>
            </a:r>
            <a:r>
              <a:rPr lang="en-US" sz="1600" dirty="0" err="1"/>
              <a:t>Mladost</a:t>
            </a:r>
            <a:r>
              <a:rPr lang="sr-Latn-ME" sz="1600" dirty="0"/>
              <a:t>“, </a:t>
            </a:r>
            <a:r>
              <a:rPr lang="sr-Latn-ME" sz="1600" dirty="0" smtClean="0"/>
              <a:t>Tivat</a:t>
            </a:r>
            <a:r>
              <a:rPr lang="en-US" sz="1600" dirty="0" smtClean="0"/>
              <a:t> -</a:t>
            </a:r>
            <a:r>
              <a:rPr lang="en-US" sz="1600" u="sng" dirty="0" smtClean="0"/>
              <a:t>culinary heritage showroom for practical exercise </a:t>
            </a:r>
            <a:r>
              <a:rPr lang="en-US" sz="1600" u="sng" dirty="0"/>
              <a:t>and </a:t>
            </a:r>
            <a:r>
              <a:rPr lang="en-US" sz="1600" u="sng" dirty="0" smtClean="0"/>
              <a:t>educations </a:t>
            </a:r>
            <a:endParaRPr lang="en-US" sz="1600" u="sng" dirty="0" smtClean="0"/>
          </a:p>
          <a:p>
            <a:pPr>
              <a:lnSpc>
                <a:spcPct val="120000"/>
              </a:lnSpc>
            </a:pPr>
            <a:r>
              <a:rPr lang="en-US" sz="1600" u="sng" dirty="0"/>
              <a:t>(</a:t>
            </a:r>
            <a:r>
              <a:rPr lang="en-US" sz="1600" u="sng" dirty="0" smtClean="0"/>
              <a:t>Culinary workshops) </a:t>
            </a:r>
            <a:r>
              <a:rPr lang="en-US" sz="1600" u="sng" dirty="0"/>
              <a:t>for </a:t>
            </a:r>
            <a:r>
              <a:rPr lang="en-US" sz="1600" u="sng" dirty="0" smtClean="0"/>
              <a:t>students </a:t>
            </a:r>
          </a:p>
        </p:txBody>
      </p:sp>
      <p:pic>
        <p:nvPicPr>
          <p:cNvPr id="9" name="Picture 2">
            <a:extLst>
              <a:ext uri="{FF2B5EF4-FFF2-40B4-BE49-F238E27FC236}">
                <a16:creationId xmlns:a16="http://schemas.microsoft.com/office/drawing/2014/main" id="{AA27B0BE-EB8E-4916-AA3B-338566F26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2" y="5780743"/>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71691266-780D-416A-A9DE-C4E436FE9FD6}"/>
              </a:ext>
            </a:extLst>
          </p:cNvPr>
          <p:cNvPicPr>
            <a:picLocks noChangeAspect="1"/>
          </p:cNvPicPr>
          <p:nvPr/>
        </p:nvPicPr>
        <p:blipFill>
          <a:blip r:embed="rId4"/>
          <a:stretch>
            <a:fillRect/>
          </a:stretch>
        </p:blipFill>
        <p:spPr>
          <a:xfrm>
            <a:off x="8529345" y="5752215"/>
            <a:ext cx="2648072" cy="1092263"/>
          </a:xfrm>
          <a:prstGeom prst="rect">
            <a:avLst/>
          </a:prstGeom>
        </p:spPr>
      </p:pic>
      <p:sp>
        <p:nvSpPr>
          <p:cNvPr id="6" name="Title 1">
            <a:extLst>
              <a:ext uri="{FF2B5EF4-FFF2-40B4-BE49-F238E27FC236}">
                <a16:creationId xmlns:a16="http://schemas.microsoft.com/office/drawing/2014/main" id="{85F5A040-CB3A-4D42-9C65-908AC78DFABB}"/>
              </a:ext>
            </a:extLst>
          </p:cNvPr>
          <p:cNvSpPr>
            <a:spLocks noGrp="1"/>
          </p:cNvSpPr>
          <p:nvPr>
            <p:ph type="title"/>
          </p:nvPr>
        </p:nvSpPr>
        <p:spPr>
          <a:xfrm>
            <a:off x="457200" y="1071057"/>
            <a:ext cx="8644328" cy="480652"/>
          </a:xfrm>
        </p:spPr>
        <p:txBody>
          <a:bodyPr anchor="ctr">
            <a:noAutofit/>
          </a:bodyPr>
          <a:lstStyle/>
          <a:p>
            <a:r>
              <a:rPr lang="en-US" sz="1800" dirty="0" err="1"/>
              <a:t>CUHaCHa</a:t>
            </a:r>
            <a:r>
              <a:rPr lang="en-US" sz="1800" dirty="0"/>
              <a:t/>
            </a:r>
            <a:br>
              <a:rPr lang="en-US" sz="1800" dirty="0"/>
            </a:br>
            <a:r>
              <a:rPr lang="en-US" sz="1800" dirty="0" err="1"/>
              <a:t>EnhanCing</a:t>
            </a:r>
            <a:r>
              <a:rPr lang="en-US" sz="1800" dirty="0"/>
              <a:t> Sustainable </a:t>
            </a:r>
            <a:r>
              <a:rPr lang="en-US" sz="1800" dirty="0" err="1"/>
              <a:t>ToUrism</a:t>
            </a:r>
            <a:r>
              <a:rPr lang="en-US" sz="1800" dirty="0"/>
              <a:t> Development </a:t>
            </a:r>
            <a:r>
              <a:rPr lang="en-US" sz="1800" dirty="0" err="1"/>
              <a:t>througH</a:t>
            </a:r>
            <a:r>
              <a:rPr lang="en-US" sz="1800" dirty="0"/>
              <a:t> Culinary </a:t>
            </a:r>
            <a:r>
              <a:rPr lang="en-US" sz="1800" dirty="0" err="1"/>
              <a:t>HeritAge</a:t>
            </a:r>
            <a:endParaRPr lang="en-GB" sz="1800" dirty="0"/>
          </a:p>
        </p:txBody>
      </p:sp>
      <p:pic>
        <p:nvPicPr>
          <p:cNvPr id="7" name="Picture 6" descr="post slika"/>
          <p:cNvPicPr/>
          <p:nvPr/>
        </p:nvPicPr>
        <p:blipFill>
          <a:blip r:embed="rId5">
            <a:extLst>
              <a:ext uri="{28A0092B-C50C-407E-A947-70E740481C1C}">
                <a14:useLocalDpi xmlns:a14="http://schemas.microsoft.com/office/drawing/2010/main" val="0"/>
              </a:ext>
            </a:extLst>
          </a:blip>
          <a:srcRect/>
          <a:stretch>
            <a:fillRect/>
          </a:stretch>
        </p:blipFill>
        <p:spPr bwMode="auto">
          <a:xfrm>
            <a:off x="8913090" y="1237673"/>
            <a:ext cx="3426691" cy="3749963"/>
          </a:xfrm>
          <a:prstGeom prst="rect">
            <a:avLst/>
          </a:prstGeom>
          <a:noFill/>
          <a:ln>
            <a:noFill/>
          </a:ln>
        </p:spPr>
      </p:pic>
      <p:pic>
        <p:nvPicPr>
          <p:cNvPr id="8" name="Picture 7" descr="https://cuhacha.com/storage/2022/11/6981ACC4-89ED-417C-B534-1E62BE6F34C8.jp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64445" y="3888509"/>
            <a:ext cx="4725155" cy="1892234"/>
          </a:xfrm>
          <a:prstGeom prst="rect">
            <a:avLst/>
          </a:prstGeom>
          <a:noFill/>
          <a:ln>
            <a:noFill/>
          </a:ln>
        </p:spPr>
      </p:pic>
    </p:spTree>
    <p:extLst>
      <p:ext uri="{BB962C8B-B14F-4D97-AF65-F5344CB8AC3E}">
        <p14:creationId xmlns:p14="http://schemas.microsoft.com/office/powerpoint/2010/main" val="2692716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3E8444-2ABB-4414-BF13-BE460142B345}"/>
              </a:ext>
            </a:extLst>
          </p:cNvPr>
          <p:cNvSpPr>
            <a:spLocks noGrp="1"/>
          </p:cNvSpPr>
          <p:nvPr>
            <p:ph type="subTitle" idx="1"/>
          </p:nvPr>
        </p:nvSpPr>
        <p:spPr>
          <a:xfrm>
            <a:off x="441959" y="1715574"/>
            <a:ext cx="8918155" cy="3961326"/>
          </a:xfrm>
        </p:spPr>
        <p:txBody>
          <a:bodyPr>
            <a:noAutofit/>
          </a:bodyPr>
          <a:lstStyle/>
          <a:p>
            <a:r>
              <a:rPr lang="en-US" sz="1400" dirty="0">
                <a:hlinkClick r:id="rId3"/>
              </a:rPr>
              <a:t>https://www.interreg-hr-ba-me.eu/project/code</a:t>
            </a:r>
            <a:r>
              <a:rPr lang="en-US" sz="1400" dirty="0" smtClean="0">
                <a:hlinkClick r:id="rId3"/>
              </a:rPr>
              <a:t>/</a:t>
            </a:r>
            <a:r>
              <a:rPr lang="en-US" sz="1400" dirty="0" smtClean="0"/>
              <a:t>   CODE HUB Nik</a:t>
            </a:r>
            <a:r>
              <a:rPr lang="sr-Latn-ME" sz="1400" dirty="0" smtClean="0"/>
              <a:t>šić</a:t>
            </a:r>
            <a:endParaRPr lang="en-US" sz="1400" dirty="0" smtClean="0"/>
          </a:p>
          <a:p>
            <a:r>
              <a:rPr lang="en-US" sz="1400" dirty="0" smtClean="0">
                <a:hlinkClick r:id="rId4"/>
              </a:rPr>
              <a:t>https</a:t>
            </a:r>
            <a:r>
              <a:rPr lang="en-US" sz="1400" dirty="0">
                <a:hlinkClick r:id="rId4"/>
              </a:rPr>
              <a:t>://www.interreg-hr-ba-me.eu/project/2code</a:t>
            </a:r>
            <a:r>
              <a:rPr lang="en-US" sz="1400" dirty="0" smtClean="0">
                <a:hlinkClick r:id="rId4"/>
              </a:rPr>
              <a:t>/</a:t>
            </a:r>
            <a:r>
              <a:rPr lang="sr-Latn-ME" sz="1400" dirty="0" smtClean="0"/>
              <a:t>  2CODE promo video projekta</a:t>
            </a:r>
            <a:endParaRPr lang="en-US" sz="1400" dirty="0" smtClean="0">
              <a:solidFill>
                <a:srgbClr val="004FA8"/>
              </a:solidFill>
            </a:endParaRPr>
          </a:p>
          <a:p>
            <a:endParaRPr lang="en-US" sz="1400" dirty="0"/>
          </a:p>
          <a:p>
            <a:r>
              <a:rPr lang="sr-Latn-ME" sz="1400" dirty="0" smtClean="0">
                <a:solidFill>
                  <a:srgbClr val="004FA8"/>
                </a:solidFill>
              </a:rPr>
              <a:t>CODE total </a:t>
            </a:r>
            <a:r>
              <a:rPr lang="sr-Latn-ME" sz="1400" dirty="0"/>
              <a:t>budget  </a:t>
            </a:r>
            <a:r>
              <a:rPr lang="sr-Latn-ME" sz="1400" dirty="0" smtClean="0"/>
              <a:t>EUR 883.555 Tehnopolis EUR 176.486</a:t>
            </a:r>
            <a:endParaRPr lang="sr-Latn-ME" sz="1400" dirty="0" smtClean="0">
              <a:solidFill>
                <a:srgbClr val="004FA8"/>
              </a:solidFill>
            </a:endParaRPr>
          </a:p>
          <a:p>
            <a:r>
              <a:rPr lang="sr-Latn-ME" sz="1400" dirty="0"/>
              <a:t>2CODE total budget  </a:t>
            </a:r>
            <a:r>
              <a:rPr lang="sr-Latn-ME" sz="1400" dirty="0" smtClean="0"/>
              <a:t>EUR 929.745</a:t>
            </a:r>
            <a:r>
              <a:rPr lang="sr-Latn-ME" sz="1400" dirty="0"/>
              <a:t>, Tehnopolis </a:t>
            </a:r>
            <a:r>
              <a:rPr lang="sr-Latn-ME" sz="1400" dirty="0" smtClean="0"/>
              <a:t>EUR 259.462 </a:t>
            </a:r>
            <a:endParaRPr lang="en-GB" sz="1400" dirty="0">
              <a:solidFill>
                <a:srgbClr val="004FA8"/>
              </a:solidFill>
            </a:endParaRPr>
          </a:p>
        </p:txBody>
      </p:sp>
      <p:pic>
        <p:nvPicPr>
          <p:cNvPr id="9" name="Picture 2">
            <a:extLst>
              <a:ext uri="{FF2B5EF4-FFF2-40B4-BE49-F238E27FC236}">
                <a16:creationId xmlns:a16="http://schemas.microsoft.com/office/drawing/2014/main" id="{5891D328-6C97-4A76-B343-9F8999DAB9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2" y="5780743"/>
            <a:ext cx="1946496" cy="10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0367785-5882-4965-8F79-D208C121CF39}"/>
              </a:ext>
            </a:extLst>
          </p:cNvPr>
          <p:cNvPicPr>
            <a:picLocks noChangeAspect="1"/>
          </p:cNvPicPr>
          <p:nvPr/>
        </p:nvPicPr>
        <p:blipFill>
          <a:blip r:embed="rId6"/>
          <a:stretch>
            <a:fillRect/>
          </a:stretch>
        </p:blipFill>
        <p:spPr>
          <a:xfrm>
            <a:off x="8529345" y="5752215"/>
            <a:ext cx="2648072" cy="1092263"/>
          </a:xfrm>
          <a:prstGeom prst="rect">
            <a:avLst/>
          </a:prstGeom>
        </p:spPr>
      </p:pic>
      <p:sp>
        <p:nvSpPr>
          <p:cNvPr id="6" name="Title 1">
            <a:extLst>
              <a:ext uri="{FF2B5EF4-FFF2-40B4-BE49-F238E27FC236}">
                <a16:creationId xmlns:a16="http://schemas.microsoft.com/office/drawing/2014/main" id="{F87CA540-00D2-418B-9B18-57D4FC27729E}"/>
              </a:ext>
            </a:extLst>
          </p:cNvPr>
          <p:cNvSpPr>
            <a:spLocks noGrp="1"/>
          </p:cNvSpPr>
          <p:nvPr>
            <p:ph type="title"/>
          </p:nvPr>
        </p:nvSpPr>
        <p:spPr>
          <a:xfrm>
            <a:off x="2297235" y="1147061"/>
            <a:ext cx="6813529" cy="276084"/>
          </a:xfrm>
        </p:spPr>
        <p:txBody>
          <a:bodyPr anchor="ctr">
            <a:noAutofit/>
          </a:bodyPr>
          <a:lstStyle/>
          <a:p>
            <a:r>
              <a:rPr lang="en-GB" sz="3200" dirty="0" smtClean="0"/>
              <a:t>2CODE</a:t>
            </a:r>
            <a:r>
              <a:rPr lang="sr-Latn-ME" sz="3200" dirty="0" smtClean="0"/>
              <a:t> and CODE</a:t>
            </a:r>
            <a:br>
              <a:rPr lang="sr-Latn-ME" sz="3200" dirty="0" smtClean="0"/>
            </a:br>
            <a:r>
              <a:rPr lang="en-US" sz="1400" dirty="0"/>
              <a:t>Cooperation for Development of Cross Border Business Environment Enhanced</a:t>
            </a:r>
            <a:endParaRPr lang="en-GB" sz="1400" dirty="0"/>
          </a:p>
        </p:txBody>
      </p:sp>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9406255" y="2097087"/>
            <a:ext cx="2785745" cy="3027363"/>
          </a:xfrm>
          <a:prstGeom prst="rect">
            <a:avLst/>
          </a:prstGeom>
          <a:noFill/>
          <a:ln>
            <a:noFill/>
          </a:ln>
        </p:spPr>
      </p:pic>
    </p:spTree>
    <p:extLst>
      <p:ext uri="{BB962C8B-B14F-4D97-AF65-F5344CB8AC3E}">
        <p14:creationId xmlns:p14="http://schemas.microsoft.com/office/powerpoint/2010/main" val="3223717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RB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E79F3E5-D8B2-F049-BC65-FEE19D8E90B3}" vid="{4D4A104D-419A-7B49-9420-4EB0D8664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1123</Words>
  <Application>Microsoft Office PowerPoint</Application>
  <PresentationFormat>Widescreen</PresentationFormat>
  <Paragraphs>136</Paragraphs>
  <Slides>17</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Corbel</vt:lpstr>
      <vt:lpstr>Open Sans</vt:lpstr>
      <vt:lpstr>Wingdings</vt:lpstr>
      <vt:lpstr>Office Theme</vt:lpstr>
      <vt:lpstr>HRBAME</vt:lpstr>
      <vt:lpstr>PowerPoint Presentation</vt:lpstr>
      <vt:lpstr>Interreg IPA Cross-border Cooperation Programme Croatia-Bosnia and Herzegovina-Montenegro 2014-2020  Overview of past results and achievements   </vt:lpstr>
      <vt:lpstr>Programme and Calls</vt:lpstr>
      <vt:lpstr>Specific objective 1.1 To improve the quality of the services in public health and social care sector across the borders ASIQ project Improving Accessibility and Availability of Health and Social Services to Enhance Social Inclusion Quality for Children and Youth with Developmental Disabilities  https://www.interreg-hr-ba-me.eu/project/asiq/ </vt:lpstr>
      <vt:lpstr>Specific objective 1.1 To improve the quality of the services in public health and social care sector across the borders ER2 = S2 Equality, Respect, Rights = Social Satisfaction   https://www.interreg-hr-ba-me.eu/project/er2s2/  Sportske igre Tešanj</vt:lpstr>
      <vt:lpstr>PowerPoint Presentation</vt:lpstr>
      <vt:lpstr>PowerPoint Presentation</vt:lpstr>
      <vt:lpstr>CUHaCHa EnhanCing Sustainable ToUrism Development througH Culinary HeritAge</vt:lpstr>
      <vt:lpstr>2CODE and CODE Cooperation for Development of Cross Border Business Environment Enhanced</vt:lpstr>
      <vt:lpstr>iNnovaNet  Innovative technologies for stronger businesses and improved business environment </vt:lpstr>
      <vt:lpstr>Development through DIHs  Development through Digital Innovative Hubs in Gradiška, Daruvar, Lipik and Kotor</vt:lpstr>
      <vt:lpstr>CREATIVE@CBC Development of Cross-Border Cooperation Network of Creative Industries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 Petekić</dc:creator>
  <cp:lastModifiedBy>User</cp:lastModifiedBy>
  <cp:revision>115</cp:revision>
  <cp:lastPrinted>2023-03-01T12:36:17Z</cp:lastPrinted>
  <dcterms:created xsi:type="dcterms:W3CDTF">2022-05-16T12:39:28Z</dcterms:created>
  <dcterms:modified xsi:type="dcterms:W3CDTF">2023-03-03T09:14:53Z</dcterms:modified>
</cp:coreProperties>
</file>