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21"/>
  </p:notesMasterIdLst>
  <p:handoutMasterIdLst>
    <p:handoutMasterId r:id="rId22"/>
  </p:handoutMasterIdLst>
  <p:sldIdLst>
    <p:sldId id="287" r:id="rId2"/>
    <p:sldId id="418" r:id="rId3"/>
    <p:sldId id="419" r:id="rId4"/>
    <p:sldId id="420" r:id="rId5"/>
    <p:sldId id="422" r:id="rId6"/>
    <p:sldId id="421" r:id="rId7"/>
    <p:sldId id="423" r:id="rId8"/>
    <p:sldId id="426" r:id="rId9"/>
    <p:sldId id="424" r:id="rId10"/>
    <p:sldId id="427" r:id="rId11"/>
    <p:sldId id="428" r:id="rId12"/>
    <p:sldId id="429" r:id="rId13"/>
    <p:sldId id="430" r:id="rId14"/>
    <p:sldId id="378" r:id="rId15"/>
    <p:sldId id="434" r:id="rId16"/>
    <p:sldId id="433" r:id="rId17"/>
    <p:sldId id="292" r:id="rId18"/>
    <p:sldId id="417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EB6"/>
    <a:srgbClr val="0099BC"/>
    <a:srgbClr val="0A6EB7"/>
    <a:srgbClr val="DA5B57"/>
    <a:srgbClr val="00AEDD"/>
    <a:srgbClr val="9ACA3B"/>
    <a:srgbClr val="F68A42"/>
    <a:srgbClr val="1BBAA8"/>
    <a:srgbClr val="FF8328"/>
    <a:srgbClr val="BF6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86885" autoAdjust="0"/>
  </p:normalViewPr>
  <p:slideViewPr>
    <p:cSldViewPr snapToGrid="0" snapToObjects="1" showGuides="1">
      <p:cViewPr varScale="1">
        <p:scale>
          <a:sx n="72" d="100"/>
          <a:sy n="72" d="100"/>
        </p:scale>
        <p:origin x="816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58" d="100"/>
          <a:sy n="158" d="100"/>
        </p:scale>
        <p:origin x="684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>
                <a:latin typeface="Arial" panose="020B0604020202020204" pitchFamily="34" charset="0"/>
              </a:rPr>
              <a:t>3/2/2023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08FFD40-13C9-7B48-A0BE-E251E1E33FE5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F8E2375-F1B1-284C-A827-B0E603FDB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87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18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67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11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21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75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90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12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2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8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0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3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2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4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7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08762F4-9837-5D57-7BB3-0C891AACA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88" y="5413970"/>
            <a:ext cx="5839519" cy="1226299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1D63072C-52B1-F11F-B2EE-4B837D713B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258" y="972457"/>
            <a:ext cx="5921375" cy="364202"/>
          </a:xfrm>
        </p:spPr>
        <p:txBody>
          <a:bodyPr anchor="ctr" anchorCtr="0">
            <a:spAutoFit/>
          </a:bodyPr>
          <a:lstStyle>
            <a:lvl1pPr>
              <a:defRPr lang="de-DE"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70791B0-D6B8-BDAF-69E6-E495899310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3258" y="1401081"/>
            <a:ext cx="10080625" cy="2750004"/>
          </a:xfrm>
        </p:spPr>
        <p:txBody>
          <a:bodyPr>
            <a:normAutofit/>
          </a:bodyPr>
          <a:lstStyle>
            <a:lvl1pPr>
              <a:lnSpc>
                <a:spcPts val="6800"/>
              </a:lnSpc>
              <a:spcBef>
                <a:spcPts val="0"/>
              </a:spcBef>
              <a:defRPr lang="de-DE" sz="6000" b="1" i="0" kern="1200" spc="-100" baseline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2F37BB5A-3ABC-2892-2A2E-3F86454276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3258" y="4176710"/>
            <a:ext cx="5921375" cy="283924"/>
          </a:xfrm>
        </p:spPr>
        <p:txBody>
          <a:bodyPr anchor="ctr" anchorCtr="0">
            <a:spAutoFit/>
          </a:bodyPr>
          <a:lstStyle>
            <a:lvl1pPr>
              <a:defRPr lang="de-DE" sz="1400" b="0" kern="1200">
                <a:solidFill>
                  <a:schemeClr val="accent2">
                    <a:alpha val="7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Highl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8">
            <a:extLst>
              <a:ext uri="{FF2B5EF4-FFF2-40B4-BE49-F238E27FC236}">
                <a16:creationId xmlns:a16="http://schemas.microsoft.com/office/drawing/2014/main" id="{C3CA24EE-0B03-968E-0250-9FD11BE22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238" y="1125538"/>
            <a:ext cx="9145587" cy="122577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de-DE" sz="40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FE744792-4BE8-CF39-8A3D-5FDF366BF7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8" y="4724401"/>
            <a:ext cx="9145587" cy="820057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831A0FAE-3C56-47F2-0439-31F927F306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9176" y="3425371"/>
            <a:ext cx="10153650" cy="1117600"/>
          </a:xfrm>
          <a:solidFill>
            <a:schemeClr val="bg2"/>
          </a:solidFill>
          <a:ln w="34925" cap="rnd">
            <a:noFill/>
          </a:ln>
          <a:effectLst>
            <a:outerShdw blurRad="454947" dir="5040000" sx="102000" sy="102000" algn="ctr" rotWithShape="0">
              <a:prstClr val="black">
                <a:alpha val="13603"/>
              </a:prstClr>
            </a:outerShdw>
          </a:effectLst>
        </p:spPr>
        <p:txBody>
          <a:bodyPr lIns="1007999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F6C86515-47E9-0E81-0175-9A20580F98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7238" y="2510972"/>
            <a:ext cx="9145587" cy="820057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12814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8">
            <a:extLst>
              <a:ext uri="{FF2B5EF4-FFF2-40B4-BE49-F238E27FC236}">
                <a16:creationId xmlns:a16="http://schemas.microsoft.com/office/drawing/2014/main" id="{AC89592C-0D60-D7C8-9544-4FC562A8E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238" y="1125538"/>
            <a:ext cx="9145587" cy="112417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de-DE" sz="40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96DE102E-15E0-D6AC-5314-68C85D6A4F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93142" y="4767943"/>
            <a:ext cx="7979683" cy="1117600"/>
          </a:xfrm>
          <a:solidFill>
            <a:schemeClr val="bg2"/>
          </a:solidFill>
          <a:ln w="34925" cap="rnd">
            <a:noFill/>
          </a:ln>
          <a:effectLst/>
        </p:spPr>
        <p:txBody>
          <a:bodyPr lIns="360000" rIns="36000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B7FDFE6C-0385-EAC2-6040-1CBC58B56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9175" y="4775200"/>
            <a:ext cx="2167391" cy="1099457"/>
          </a:xfr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lIns="180000" r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86578A20-2453-D47E-BB45-6B72568B08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93142" y="2322286"/>
            <a:ext cx="7979683" cy="1117600"/>
          </a:xfrm>
          <a:solidFill>
            <a:schemeClr val="bg2"/>
          </a:solidFill>
          <a:ln w="34925" cap="rnd">
            <a:noFill/>
          </a:ln>
          <a:effectLst/>
        </p:spPr>
        <p:txBody>
          <a:bodyPr lIns="360000" rIns="36000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9D7B2DC4-5682-0E3B-F094-9BB06DE521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9175" y="2329543"/>
            <a:ext cx="2167391" cy="1099457"/>
          </a:xfrm>
          <a:solidFill>
            <a:schemeClr val="accent1"/>
          </a:solidFill>
          <a:ln>
            <a:noFill/>
          </a:ln>
        </p:spPr>
        <p:txBody>
          <a:bodyPr lIns="180000" r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bg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BA24670F-208A-032F-D552-8C61251882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93142" y="3541485"/>
            <a:ext cx="7979683" cy="1117600"/>
          </a:xfrm>
          <a:solidFill>
            <a:schemeClr val="bg2"/>
          </a:solidFill>
          <a:ln w="34925" cap="rnd">
            <a:noFill/>
          </a:ln>
          <a:effectLst/>
        </p:spPr>
        <p:txBody>
          <a:bodyPr lIns="360000" rIns="36000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48185637-3518-7F0C-C074-DF42156373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9175" y="3548742"/>
            <a:ext cx="2167391" cy="1099457"/>
          </a:xfr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lIns="180000" r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82595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8">
            <a:extLst>
              <a:ext uri="{FF2B5EF4-FFF2-40B4-BE49-F238E27FC236}">
                <a16:creationId xmlns:a16="http://schemas.microsoft.com/office/drawing/2014/main" id="{C75CF79E-797F-328A-029A-A7B2FA7A4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239" y="1125538"/>
            <a:ext cx="3278442" cy="2024062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de-DE" sz="40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773D921D-F62B-F026-5E65-61D436D76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8" y="3429000"/>
            <a:ext cx="3284991" cy="28575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64034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rgbClr val="CFDBEA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C8796B39-8593-F6F8-988F-801CE938EA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238" y="1125539"/>
            <a:ext cx="4562247" cy="1465262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de-DE" sz="40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BDDCB2D9-F5E6-C168-C09F-82C6D830F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8" y="2746829"/>
            <a:ext cx="4571361" cy="28575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3619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6213" y="1473200"/>
            <a:ext cx="10146612" cy="3679382"/>
          </a:xfrm>
          <a:effectLst/>
        </p:spPr>
        <p:txBody>
          <a:bodyPr tIns="0" anchor="ctr" anchorCtr="0"/>
          <a:lstStyle>
            <a:lvl1pPr algn="ctr">
              <a:defRPr sz="9600" b="1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950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8">
            <a:extLst>
              <a:ext uri="{FF2B5EF4-FFF2-40B4-BE49-F238E27FC236}">
                <a16:creationId xmlns:a16="http://schemas.microsoft.com/office/drawing/2014/main" id="{4870D471-81D5-8AA2-73FD-B99A3C6554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238" y="1125539"/>
            <a:ext cx="4990419" cy="1465262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de-DE" sz="40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ED0DD945-75DA-9396-94A4-5C8030BF66B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29010" y="1125538"/>
            <a:ext cx="4043815" cy="147251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9D81C8FB-8F04-93EC-6650-7AF7F39543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82332" y="3055938"/>
            <a:ext cx="2080305" cy="2684462"/>
          </a:xfrm>
          <a:solidFill>
            <a:schemeClr val="bg2"/>
          </a:solidFill>
        </p:spPr>
        <p:txBody>
          <a:bodyPr lIns="108000" tIns="360000" rIns="108000" bIns="180000">
            <a:no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BA8001B1-9E93-146A-0F74-12A2758A562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737426" y="3055938"/>
            <a:ext cx="2080305" cy="2684462"/>
          </a:xfrm>
          <a:solidFill>
            <a:schemeClr val="bg2"/>
          </a:solidFill>
        </p:spPr>
        <p:txBody>
          <a:bodyPr lIns="108000" tIns="360000" rIns="108000" bIns="180000">
            <a:no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66581D62-F91A-4C09-59A5-DE087D07152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92520" y="3055938"/>
            <a:ext cx="2080305" cy="2684462"/>
          </a:xfrm>
          <a:solidFill>
            <a:schemeClr val="bg2"/>
          </a:solidFill>
        </p:spPr>
        <p:txBody>
          <a:bodyPr lIns="108000" tIns="360000" rIns="108000" bIns="180000">
            <a:no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F16321B-C43F-EF64-5575-3E56A432BC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027238" y="3055938"/>
            <a:ext cx="2080305" cy="2684462"/>
          </a:xfrm>
          <a:solidFill>
            <a:schemeClr val="bg2"/>
          </a:solidFill>
        </p:spPr>
        <p:txBody>
          <a:bodyPr lIns="108000" tIns="360000" rIns="108000" bIns="180000">
            <a:no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34554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A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4">
            <a:extLst>
              <a:ext uri="{FF2B5EF4-FFF2-40B4-BE49-F238E27FC236}">
                <a16:creationId xmlns:a16="http://schemas.microsoft.com/office/drawing/2014/main" id="{1F01A652-7B7F-A681-73E4-8702DC29C45E}"/>
              </a:ext>
            </a:extLst>
          </p:cNvPr>
          <p:cNvSpPr/>
          <p:nvPr userDrawn="1"/>
        </p:nvSpPr>
        <p:spPr>
          <a:xfrm>
            <a:off x="1019175" y="2354943"/>
            <a:ext cx="11172825" cy="5640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3BD93AF-0EB2-41CE-3E53-121DD748C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79368" y="2511199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AAFD63B6-51F3-1CBD-12EE-9DAEF060B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9368" y="3142572"/>
            <a:ext cx="2167391" cy="2663142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8ED7AB8C-214E-9014-2B90-A5A5F0CC9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4495" y="2511199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985EA3D-D695-D52C-2456-E66A3632BF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7238" y="3142572"/>
            <a:ext cx="2167391" cy="2663142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7082F5E-A81E-5DE9-6892-F4536B014C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05434" y="2511199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9ED3CD3-0A06-CA3D-DD01-8FA5C6523F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5434" y="3142572"/>
            <a:ext cx="2167391" cy="2663142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0C1B3305-0DB8-E8FE-E319-C2B15F2876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3303" y="2511199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732C8718-F292-AE0B-B21A-3FAACBE8A0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3303" y="3142572"/>
            <a:ext cx="2167391" cy="2663142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CEA10445-89BC-5DF1-F41F-6ECB6D323E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27238" y="1125540"/>
            <a:ext cx="9145587" cy="106611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de-DE" sz="40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12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B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4">
            <a:extLst>
              <a:ext uri="{FF2B5EF4-FFF2-40B4-BE49-F238E27FC236}">
                <a16:creationId xmlns:a16="http://schemas.microsoft.com/office/drawing/2014/main" id="{1F01A652-7B7F-A681-73E4-8702DC29C45E}"/>
              </a:ext>
            </a:extLst>
          </p:cNvPr>
          <p:cNvSpPr/>
          <p:nvPr userDrawn="1"/>
        </p:nvSpPr>
        <p:spPr>
          <a:xfrm>
            <a:off x="0" y="2354943"/>
            <a:ext cx="11172825" cy="5640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3BD93AF-0EB2-41CE-3E53-121DD748C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79368" y="2511199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AAFD63B6-51F3-1CBD-12EE-9DAEF060B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9368" y="3142572"/>
            <a:ext cx="2167391" cy="2663142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8ED7AB8C-214E-9014-2B90-A5A5F0CC9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4495" y="2511199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985EA3D-D695-D52C-2456-E66A3632BF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7238" y="3142572"/>
            <a:ext cx="2167391" cy="2663142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7082F5E-A81E-5DE9-6892-F4536B014C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05434" y="2511199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9ED3CD3-0A06-CA3D-DD01-8FA5C6523F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5434" y="3142572"/>
            <a:ext cx="2167391" cy="2663142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0C1B3305-0DB8-E8FE-E319-C2B15F2876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3303" y="2511199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732C8718-F292-AE0B-B21A-3FAACBE8A0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3303" y="3142572"/>
            <a:ext cx="2167391" cy="2663142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CEA10445-89BC-5DF1-F41F-6ECB6D323E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27238" y="1125540"/>
            <a:ext cx="9145587" cy="106611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de-DE" sz="40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9368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we now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8">
            <a:extLst>
              <a:ext uri="{FF2B5EF4-FFF2-40B4-BE49-F238E27FC236}">
                <a16:creationId xmlns:a16="http://schemas.microsoft.com/office/drawing/2014/main" id="{BF665498-0B7C-70E4-DEEC-AB092EB329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238" y="1125539"/>
            <a:ext cx="6226210" cy="1465262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de-DE" sz="40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971AC81E-42E9-C332-2B4D-1E7F8588A9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27238" y="2746829"/>
            <a:ext cx="6238648" cy="138248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E068AF6-23BE-87F4-4EE3-040FB81507B7}"/>
              </a:ext>
            </a:extLst>
          </p:cNvPr>
          <p:cNvSpPr/>
          <p:nvPr userDrawn="1"/>
        </p:nvSpPr>
        <p:spPr>
          <a:xfrm>
            <a:off x="9463314" y="0"/>
            <a:ext cx="272868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15069D08-D0B4-4631-1432-F941E82744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98743" y="549275"/>
            <a:ext cx="2097314" cy="5737225"/>
          </a:xfrm>
        </p:spPr>
        <p:txBody>
          <a:bodyPr anchor="t" anchorCtr="0">
            <a:noAutofit/>
          </a:bodyPr>
          <a:lstStyle>
            <a:lvl1pPr>
              <a:lnSpc>
                <a:spcPct val="200000"/>
              </a:lnSpc>
              <a:spcBef>
                <a:spcPts val="0"/>
              </a:spcBef>
              <a:defRPr lang="de-DE"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5282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3BD93AF-0EB2-41CE-3E53-121DD748C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79368" y="2547257"/>
            <a:ext cx="2181603" cy="659717"/>
          </a:xfrm>
        </p:spPr>
        <p:txBody>
          <a:bodyPr anchor="t" anchorCtr="0">
            <a:no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4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AAFD63B6-51F3-1CBD-12EE-9DAEF060B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9368" y="3897313"/>
            <a:ext cx="2167391" cy="1821316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3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8ED7AB8C-214E-9014-2B90-A5A5F0CC9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4495" y="2547257"/>
            <a:ext cx="2167391" cy="659717"/>
          </a:xfrm>
        </p:spPr>
        <p:txBody>
          <a:bodyPr anchor="t" anchorCtr="0">
            <a:no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4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985EA3D-D695-D52C-2456-E66A3632BF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7238" y="3897313"/>
            <a:ext cx="2167391" cy="1821316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3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7082F5E-A81E-5DE9-6892-F4536B014C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05434" y="2547257"/>
            <a:ext cx="2167391" cy="659717"/>
          </a:xfrm>
        </p:spPr>
        <p:txBody>
          <a:bodyPr anchor="t" anchorCtr="0">
            <a:no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4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9ED3CD3-0A06-CA3D-DD01-8FA5C6523F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05434" y="3897313"/>
            <a:ext cx="2167391" cy="1821316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3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0C1B3305-0DB8-E8FE-E319-C2B15F2876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3303" y="2547257"/>
            <a:ext cx="2178126" cy="659717"/>
          </a:xfrm>
        </p:spPr>
        <p:txBody>
          <a:bodyPr anchor="t" anchorCtr="0">
            <a:no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4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732C8718-F292-AE0B-B21A-3FAACBE8A0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3303" y="3897313"/>
            <a:ext cx="2167391" cy="1821316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3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CEA10445-89BC-5DF1-F41F-6ECB6D323E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27238" y="1125540"/>
            <a:ext cx="9145587" cy="1066118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de-DE" sz="40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CEEBEA5A-25BF-6FFB-5C91-25F498F9E2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79368" y="3461883"/>
            <a:ext cx="2181603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7023222A-4EF6-3414-AA94-184A5C62F1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34495" y="3461883"/>
            <a:ext cx="2167391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39FB2A9B-568E-32D5-85BF-6A02A53416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05434" y="3461883"/>
            <a:ext cx="2167391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FFA1C90-86A9-5620-E564-24E4948A94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53303" y="3461883"/>
            <a:ext cx="2178126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14357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2">
    <p:bg>
      <p:bgPr>
        <a:solidFill>
          <a:srgbClr val="F4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6">
            <a:extLst>
              <a:ext uri="{FF2B5EF4-FFF2-40B4-BE49-F238E27FC236}">
                <a16:creationId xmlns:a16="http://schemas.microsoft.com/office/drawing/2014/main" id="{1D63072C-52B1-F11F-B2EE-4B837D713B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258" y="972457"/>
            <a:ext cx="5921375" cy="364202"/>
          </a:xfrm>
        </p:spPr>
        <p:txBody>
          <a:bodyPr anchor="ctr" anchorCtr="0">
            <a:spAutoFit/>
          </a:bodyPr>
          <a:lstStyle>
            <a:lvl1pPr>
              <a:defRPr lang="de-DE" sz="18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2F37BB5A-3ABC-2892-2A2E-3F86454276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3258" y="4176710"/>
            <a:ext cx="5921375" cy="283924"/>
          </a:xfrm>
        </p:spPr>
        <p:txBody>
          <a:bodyPr anchor="ctr" anchorCtr="0">
            <a:spAutoFit/>
          </a:bodyPr>
          <a:lstStyle>
            <a:lvl1pPr>
              <a:defRPr lang="de-DE" sz="1400" b="0" kern="1200">
                <a:solidFill>
                  <a:schemeClr val="accent2">
                    <a:alpha val="7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BE7447-DFA7-37BC-C176-4530676C7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64" y="5411962"/>
            <a:ext cx="5839519" cy="1226299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6F995350-193A-8B05-09C4-2BC274CB1C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3258" y="1401081"/>
            <a:ext cx="10080625" cy="2750004"/>
          </a:xfrm>
        </p:spPr>
        <p:txBody>
          <a:bodyPr>
            <a:normAutofit/>
          </a:bodyPr>
          <a:lstStyle>
            <a:lvl1pPr>
              <a:lnSpc>
                <a:spcPts val="6800"/>
              </a:lnSpc>
              <a:spcBef>
                <a:spcPts val="0"/>
              </a:spcBef>
              <a:defRPr lang="de-DE" sz="6000" b="1" i="0" kern="1200" spc="-100" baseline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2454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75" y="356459"/>
            <a:ext cx="10058400" cy="6030254"/>
          </a:xfrm>
          <a:prstGeom prst="rect">
            <a:avLst/>
          </a:prstGeom>
          <a:effectLst/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6E8CE5C-F9F3-434D-AC0B-6AB02A330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10473" y="810689"/>
            <a:ext cx="7696062" cy="482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C54EBF66-3BD6-226F-D2E4-2F92F99A37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239" y="1125538"/>
            <a:ext cx="3278442" cy="2024062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lang="de-DE" sz="40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6C5BE17A-FD78-F24A-BB7B-83C79B7261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8" y="3429000"/>
            <a:ext cx="3284991" cy="28575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41028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AE5F939-D6CD-76DD-F2E6-15FDD921C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238" y="1974624"/>
            <a:ext cx="9333140" cy="122577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de-DE" sz="44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440ABDF8-D122-F279-6CFB-BF69D466C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8" y="3429000"/>
            <a:ext cx="9333140" cy="28575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4138880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ign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4">
            <a:extLst>
              <a:ext uri="{FF2B5EF4-FFF2-40B4-BE49-F238E27FC236}">
                <a16:creationId xmlns:a16="http://schemas.microsoft.com/office/drawing/2014/main" id="{1F01A652-7B7F-A681-73E4-8702DC29C45E}"/>
              </a:ext>
            </a:extLst>
          </p:cNvPr>
          <p:cNvSpPr/>
          <p:nvPr userDrawn="1"/>
        </p:nvSpPr>
        <p:spPr>
          <a:xfrm>
            <a:off x="1019175" y="3429000"/>
            <a:ext cx="11172825" cy="5640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CD8DDE84-B979-8558-202E-B1C97925D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3258" y="1219653"/>
            <a:ext cx="10080625" cy="2038804"/>
          </a:xfrm>
        </p:spPr>
        <p:txBody>
          <a:bodyPr>
            <a:normAutofit/>
          </a:bodyPr>
          <a:lstStyle>
            <a:lvl1pPr>
              <a:lnSpc>
                <a:spcPts val="6800"/>
              </a:lnSpc>
              <a:spcBef>
                <a:spcPts val="0"/>
              </a:spcBef>
              <a:defRPr lang="de-DE" sz="8000" b="1" i="0" kern="1200" spc="-16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3BD93AF-0EB2-41CE-3E53-121DD748C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0858" y="3701370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AAFD63B6-51F3-1CBD-12EE-9DAEF060B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3601" y="4144057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8ED7AB8C-214E-9014-2B90-A5A5F0CC9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5373" y="3701370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985EA3D-D695-D52C-2456-E66A3632BF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18116" y="4144057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7082F5E-A81E-5DE9-6892-F4536B014C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07716" y="3701370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9ED3CD3-0A06-CA3D-DD01-8FA5C6523F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00459" y="4144057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696DD38E-80CB-E527-7FFD-6095842CF5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09089" y="3701370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B8244D74-8D3E-33BC-F41A-7EFF38AB54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01832" y="4144057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0C1B3305-0DB8-E8FE-E319-C2B15F2876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48516" y="3701370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732C8718-F292-AE0B-B21A-3FAACBE8A0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41259" y="4144057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3426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oong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4">
            <a:extLst>
              <a:ext uri="{FF2B5EF4-FFF2-40B4-BE49-F238E27FC236}">
                <a16:creationId xmlns:a16="http://schemas.microsoft.com/office/drawing/2014/main" id="{1F01A652-7B7F-A681-73E4-8702DC29C45E}"/>
              </a:ext>
            </a:extLst>
          </p:cNvPr>
          <p:cNvSpPr/>
          <p:nvPr userDrawn="1"/>
        </p:nvSpPr>
        <p:spPr>
          <a:xfrm>
            <a:off x="1019175" y="4394203"/>
            <a:ext cx="11172825" cy="5640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CD8DDE84-B979-8558-202E-B1C97925D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3258" y="508453"/>
            <a:ext cx="10080625" cy="2038804"/>
          </a:xfrm>
        </p:spPr>
        <p:txBody>
          <a:bodyPr>
            <a:normAutofit/>
          </a:bodyPr>
          <a:lstStyle>
            <a:lvl1pPr>
              <a:lnSpc>
                <a:spcPts val="6800"/>
              </a:lnSpc>
              <a:spcBef>
                <a:spcPts val="0"/>
              </a:spcBef>
              <a:defRPr lang="de-DE" sz="8000" b="1" i="0" kern="1200" spc="-16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3BD93AF-0EB2-41CE-3E53-121DD748C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7429" y="4666573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AAFD63B6-51F3-1CBD-12EE-9DAEF060B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0172" y="5109260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8ED7AB8C-214E-9014-2B90-A5A5F0CC9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1944" y="4666573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985EA3D-D695-D52C-2456-E66A3632BF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44687" y="5109260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7082F5E-A81E-5DE9-6892-F4536B014C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34287" y="4666573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9ED3CD3-0A06-CA3D-DD01-8FA5C6523F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27030" y="5109260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696DD38E-80CB-E527-7FFD-6095842CF5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35660" y="4666573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B8244D74-8D3E-33BC-F41A-7EFF38AB54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8403" y="5109260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0C1B3305-0DB8-E8FE-E319-C2B15F2876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75087" y="4666573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732C8718-F292-AE0B-B21A-3FAACBE8A0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67830" y="5109260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25" name="Rectangle 74">
            <a:extLst>
              <a:ext uri="{FF2B5EF4-FFF2-40B4-BE49-F238E27FC236}">
                <a16:creationId xmlns:a16="http://schemas.microsoft.com/office/drawing/2014/main" id="{2C8C7231-8E7C-3216-599A-7A2757D9D957}"/>
              </a:ext>
            </a:extLst>
          </p:cNvPr>
          <p:cNvSpPr/>
          <p:nvPr userDrawn="1"/>
        </p:nvSpPr>
        <p:spPr>
          <a:xfrm>
            <a:off x="1019175" y="2296889"/>
            <a:ext cx="11172825" cy="5640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2712F608-1D0C-A50D-0A0E-BD0541E6C1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47429" y="2569259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9FD9C8A6-CD90-67EF-7ADE-B16CE9CF67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40172" y="3011946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F87D4A40-37F6-2B8E-4206-525D8316E7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51944" y="2569259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6F6B3FC1-0084-0AFD-7A7E-405D49857C3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44687" y="3011946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D6E28EAF-ACEE-9871-86F6-A31AF1FC94D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34287" y="2569259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32A0E162-BC13-5180-CAAF-6FBE906EF3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627030" y="3011946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5B061380-6F81-1779-4846-B4D54787CF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535660" y="2569259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CB71E1CB-D9AB-EAD4-4C56-178837C7E8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28403" y="3011946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D5ADFF4D-A30D-9F1F-8C11-5CE0B099D8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75087" y="2569259"/>
            <a:ext cx="1596799" cy="311150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20000"/>
              </a:lnSpc>
              <a:spcBef>
                <a:spcPts val="1000"/>
              </a:spcBef>
              <a:defRPr lang="de-DE"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46F6610F-8B5D-3F6A-89C8-BAEEF68496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67830" y="3011946"/>
            <a:ext cx="1596799" cy="1291544"/>
          </a:xfrm>
        </p:spPr>
        <p:txBody>
          <a:bodyPr>
            <a:normAutofit/>
          </a:bodyPr>
          <a:lstStyle>
            <a:lvl1pPr marL="0" algn="l" defTabSz="914330" rtl="0" eaLnBrk="1" latinLnBrk="0" hangingPunct="1">
              <a:lnSpc>
                <a:spcPct val="100000"/>
              </a:lnSpc>
              <a:spcBef>
                <a:spcPts val="1000"/>
              </a:spcBef>
              <a:defRPr lang="de-DE"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8471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Chapt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solidFill>
            <a:srgbClr val="CFDBEA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5EDF0B29-E967-7E4A-0159-4B9D3929DF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7775" y="1088571"/>
            <a:ext cx="5988050" cy="214811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de-DE" sz="44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49B12B07-C14F-80A6-C7A1-CA8044C5B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2063" y="3302001"/>
            <a:ext cx="5988050" cy="262731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2000" b="0" kern="120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F0B47F0-4313-1FDD-69D3-E25587C0FA47}"/>
              </a:ext>
            </a:extLst>
          </p:cNvPr>
          <p:cNvGrpSpPr/>
          <p:nvPr userDrawn="1"/>
        </p:nvGrpSpPr>
        <p:grpSpPr>
          <a:xfrm>
            <a:off x="3041997" y="3442555"/>
            <a:ext cx="1025180" cy="2281970"/>
            <a:chOff x="3041997" y="3442555"/>
            <a:chExt cx="1025180" cy="2281970"/>
          </a:xfrm>
        </p:grpSpPr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8009784E-3E10-8E6E-97D1-B7CA19F16D9E}"/>
                </a:ext>
              </a:extLst>
            </p:cNvPr>
            <p:cNvSpPr/>
            <p:nvPr/>
          </p:nvSpPr>
          <p:spPr>
            <a:xfrm>
              <a:off x="3041997" y="3442555"/>
              <a:ext cx="1025180" cy="22819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762000" dist="254000" dir="5400000" sx="90418" sy="90418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0" rtlCol="0" anchor="ctr"/>
            <a:lstStyle/>
            <a:p>
              <a:pPr algn="r"/>
              <a:endParaRPr lang="en-US" sz="1400" dirty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8CF05BDC-8E9E-4EC4-584C-647EB2E39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393" y="5283397"/>
              <a:ext cx="306387" cy="247432"/>
            </a:xfrm>
            <a:custGeom>
              <a:avLst/>
              <a:gdLst>
                <a:gd name="T0" fmla="*/ 159 w 160"/>
                <a:gd name="T1" fmla="*/ 66 h 128"/>
                <a:gd name="T2" fmla="*/ 98 w 160"/>
                <a:gd name="T3" fmla="*/ 127 h 128"/>
                <a:gd name="T4" fmla="*/ 96 w 160"/>
                <a:gd name="T5" fmla="*/ 128 h 128"/>
                <a:gd name="T6" fmla="*/ 94 w 160"/>
                <a:gd name="T7" fmla="*/ 127 h 128"/>
                <a:gd name="T8" fmla="*/ 94 w 160"/>
                <a:gd name="T9" fmla="*/ 124 h 128"/>
                <a:gd name="T10" fmla="*/ 152 w 160"/>
                <a:gd name="T11" fmla="*/ 66 h 128"/>
                <a:gd name="T12" fmla="*/ 2 w 160"/>
                <a:gd name="T13" fmla="*/ 66 h 128"/>
                <a:gd name="T14" fmla="*/ 0 w 160"/>
                <a:gd name="T15" fmla="*/ 64 h 128"/>
                <a:gd name="T16" fmla="*/ 2 w 160"/>
                <a:gd name="T17" fmla="*/ 61 h 128"/>
                <a:gd name="T18" fmla="*/ 152 w 160"/>
                <a:gd name="T19" fmla="*/ 61 h 128"/>
                <a:gd name="T20" fmla="*/ 94 w 160"/>
                <a:gd name="T21" fmla="*/ 4 h 128"/>
                <a:gd name="T22" fmla="*/ 94 w 160"/>
                <a:gd name="T23" fmla="*/ 1 h 128"/>
                <a:gd name="T24" fmla="*/ 98 w 160"/>
                <a:gd name="T25" fmla="*/ 1 h 128"/>
                <a:gd name="T26" fmla="*/ 159 w 160"/>
                <a:gd name="T27" fmla="*/ 62 h 128"/>
                <a:gd name="T28" fmla="*/ 160 w 160"/>
                <a:gd name="T29" fmla="*/ 63 h 128"/>
                <a:gd name="T30" fmla="*/ 160 w 160"/>
                <a:gd name="T31" fmla="*/ 63 h 128"/>
                <a:gd name="T32" fmla="*/ 160 w 160"/>
                <a:gd name="T33" fmla="*/ 63 h 128"/>
                <a:gd name="T34" fmla="*/ 160 w 160"/>
                <a:gd name="T35" fmla="*/ 64 h 128"/>
                <a:gd name="T36" fmla="*/ 159 w 160"/>
                <a:gd name="T37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59" y="66"/>
                  </a:moveTo>
                  <a:cubicBezTo>
                    <a:pt x="98" y="127"/>
                    <a:pt x="98" y="127"/>
                    <a:pt x="98" y="127"/>
                  </a:cubicBezTo>
                  <a:cubicBezTo>
                    <a:pt x="97" y="128"/>
                    <a:pt x="97" y="128"/>
                    <a:pt x="96" y="128"/>
                  </a:cubicBezTo>
                  <a:cubicBezTo>
                    <a:pt x="95" y="128"/>
                    <a:pt x="95" y="128"/>
                    <a:pt x="94" y="127"/>
                  </a:cubicBezTo>
                  <a:cubicBezTo>
                    <a:pt x="93" y="126"/>
                    <a:pt x="93" y="125"/>
                    <a:pt x="94" y="124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5"/>
                    <a:pt x="0" y="64"/>
                  </a:cubicBezTo>
                  <a:cubicBezTo>
                    <a:pt x="0" y="63"/>
                    <a:pt x="1" y="61"/>
                    <a:pt x="2" y="61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3"/>
                    <a:pt x="93" y="2"/>
                    <a:pt x="94" y="1"/>
                  </a:cubicBezTo>
                  <a:cubicBezTo>
                    <a:pt x="95" y="0"/>
                    <a:pt x="97" y="0"/>
                    <a:pt x="98" y="1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2"/>
                    <a:pt x="160" y="62"/>
                    <a:pt x="160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0" y="65"/>
                    <a:pt x="160" y="65"/>
                    <a:pt x="159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0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AE5F939-D6CD-76DD-F2E6-15FDD921C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238" y="1125538"/>
            <a:ext cx="9333140" cy="122577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de-DE" sz="4400" b="1" i="0" kern="1200" spc="-100" baseline="0">
                <a:solidFill>
                  <a:schemeClr val="accent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440ABDF8-D122-F279-6CFB-BF69D466C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8" y="2475366"/>
            <a:ext cx="9333140" cy="381113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AE5F939-D6CD-76DD-F2E6-15FDD921C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238" y="1125538"/>
            <a:ext cx="9333140" cy="122577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de-DE" sz="44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1270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AE5F939-D6CD-76DD-F2E6-15FDD921C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238" y="1125538"/>
            <a:ext cx="9333140" cy="122577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de-DE" sz="4400" b="1" i="0" kern="1200" spc="-100" baseline="0">
                <a:solidFill>
                  <a:schemeClr val="accent3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440ABDF8-D122-F279-6CFB-BF69D466C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8" y="2475366"/>
            <a:ext cx="9333140" cy="3811134"/>
          </a:xfrm>
        </p:spPr>
        <p:txBody>
          <a:bodyPr numCol="2" spcCol="36000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0248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8">
            <a:extLst>
              <a:ext uri="{FF2B5EF4-FFF2-40B4-BE49-F238E27FC236}">
                <a16:creationId xmlns:a16="http://schemas.microsoft.com/office/drawing/2014/main" id="{F1301140-6C45-832F-32CD-4FC883465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238" y="1125538"/>
            <a:ext cx="9333140" cy="122577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de-DE" sz="4000" b="1" i="0" kern="1200" spc="-100" baseline="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9552784F-1045-0C7B-8BF4-E56769B08D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8" y="3229428"/>
            <a:ext cx="9333140" cy="305707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CDDDD7-2C83-DF71-6351-416FAFDE8975}"/>
              </a:ext>
            </a:extLst>
          </p:cNvPr>
          <p:cNvSpPr/>
          <p:nvPr userDrawn="1"/>
        </p:nvSpPr>
        <p:spPr>
          <a:xfrm>
            <a:off x="1013803" y="2415986"/>
            <a:ext cx="3681567" cy="564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99" rIns="360000" rtlCol="0" anchor="ctr"/>
          <a:lstStyle/>
          <a:p>
            <a:endParaRPr lang="en-US" b="1" dirty="0"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6D60742-117D-780B-1681-AC4A81AEC3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7238" y="2466975"/>
            <a:ext cx="2605087" cy="457200"/>
          </a:xfrm>
        </p:spPr>
        <p:txBody>
          <a:bodyPr>
            <a:normAutofit/>
          </a:bodyPr>
          <a:lstStyle>
            <a:lvl1pPr>
              <a:defRPr lang="de-DE" sz="1800" b="1" kern="1200">
                <a:solidFill>
                  <a:schemeClr val="lt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008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" y="6291470"/>
            <a:ext cx="984250" cy="566529"/>
          </a:xfrm>
          <a:prstGeom prst="rect">
            <a:avLst/>
          </a:prstGeom>
          <a:solidFill>
            <a:srgbClr val="CFD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-57771" y="563244"/>
            <a:ext cx="1088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i="0" dirty="0">
                <a:solidFill>
                  <a:schemeClr val="tx1"/>
                </a:solidFill>
                <a:latin typeface="Arial" panose="020B0604020202020204" pitchFamily="34" charset="0"/>
                <a:ea typeface="Montserrat SemiBold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0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1000" b="1" i="0" baseline="0" smtClean="0">
                <a:solidFill>
                  <a:schemeClr val="tx1"/>
                </a:solidFill>
                <a:latin typeface="Arial" panose="020B0604020202020204" pitchFamily="34" charset="0"/>
                <a:ea typeface="Open Sans Semibold" charset="0"/>
                <a:cs typeface="Arial" panose="020B0604020202020204" pitchFamily="34" charset="0"/>
              </a:rPr>
              <a:pPr algn="ctr"/>
              <a:t>‹#›</a:t>
            </a:fld>
            <a:endParaRPr lang="en-US" sz="1000" b="1" i="0" baseline="0" dirty="0">
              <a:solidFill>
                <a:schemeClr val="tx1"/>
              </a:solidFill>
              <a:latin typeface="Arial" panose="020B0604020202020204" pitchFamily="34" charset="0"/>
              <a:ea typeface="Open Sans Semibold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C38262-3766-4BFE-72B9-A0240EE2705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0" y="6293073"/>
            <a:ext cx="564927" cy="5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98" r:id="rId2"/>
    <p:sldLayoutId id="2147484099" r:id="rId3"/>
    <p:sldLayoutId id="2147484100" r:id="rId4"/>
    <p:sldLayoutId id="2147484038" r:id="rId5"/>
    <p:sldLayoutId id="2147484032" r:id="rId6"/>
    <p:sldLayoutId id="2147484110" r:id="rId7"/>
    <p:sldLayoutId id="2147484101" r:id="rId8"/>
    <p:sldLayoutId id="2147484041" r:id="rId9"/>
    <p:sldLayoutId id="2147484039" r:id="rId10"/>
    <p:sldLayoutId id="2147484103" r:id="rId11"/>
    <p:sldLayoutId id="2147484102" r:id="rId12"/>
    <p:sldLayoutId id="2147484048" r:id="rId13"/>
    <p:sldLayoutId id="2147484037" r:id="rId14"/>
    <p:sldLayoutId id="2147484104" r:id="rId15"/>
    <p:sldLayoutId id="2147484106" r:id="rId16"/>
    <p:sldLayoutId id="2147484107" r:id="rId17"/>
    <p:sldLayoutId id="2147484108" r:id="rId18"/>
    <p:sldLayoutId id="2147484109" r:id="rId19"/>
    <p:sldLayoutId id="2147484097" r:id="rId20"/>
    <p:sldLayoutId id="2147484105" r:id="rId21"/>
    <p:sldLayoutId id="2147484033" r:id="rId2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00" baseline="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1" i="0" kern="1200">
          <a:solidFill>
            <a:schemeClr val="tx1">
              <a:alpha val="7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1" i="0" kern="1200" baseline="0">
          <a:solidFill>
            <a:schemeClr val="tx1">
              <a:alpha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60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78ECEB0-170C-305A-3298-0D8A9241C7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64" y="5411962"/>
            <a:ext cx="5839519" cy="1226299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9C4572D-B5FA-ABA9-E8DC-C70C81DDA1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3258" y="4192868"/>
            <a:ext cx="5921375" cy="251607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accent2">
                    <a:alpha val="70000"/>
                  </a:schemeClr>
                </a:solidFill>
                <a:latin typeface="Georgia" panose="02040502050405020303" pitchFamily="18" charset="0"/>
              </a:rPr>
              <a:t>Besiana Ninka/ Interact office Vienna / 02.03.2023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817F0B7-0F67-5746-1037-41614EBFA4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ts val="6500"/>
              </a:lnSpc>
            </a:pPr>
            <a:r>
              <a:rPr lang="en-US" sz="6000" dirty="0">
                <a:solidFill>
                  <a:schemeClr val="accent2"/>
                </a:solidFill>
              </a:rPr>
              <a:t>How can young people get involved in Interreg IPA </a:t>
            </a:r>
            <a:r>
              <a:rPr lang="en-US" sz="6000" dirty="0" err="1">
                <a:solidFill>
                  <a:schemeClr val="accent2"/>
                </a:solidFill>
              </a:rPr>
              <a:t>programmes</a:t>
            </a:r>
            <a:r>
              <a:rPr lang="en-US" sz="60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7BA9B-A0AC-4061-B4EA-41BC335F5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258" y="764708"/>
            <a:ext cx="5921375" cy="77970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 meaningful youth participation in Interreg IPA:</a:t>
            </a:r>
          </a:p>
          <a:p>
            <a:pPr>
              <a:spcBef>
                <a:spcPts val="0"/>
              </a:spcBef>
            </a:pPr>
            <a:r>
              <a:rPr lang="en-GB" dirty="0"/>
              <a:t>How to enable young people to take action?</a:t>
            </a:r>
          </a:p>
        </p:txBody>
      </p:sp>
    </p:spTree>
    <p:extLst>
      <p:ext uri="{BB962C8B-B14F-4D97-AF65-F5344CB8AC3E}">
        <p14:creationId xmlns:p14="http://schemas.microsoft.com/office/powerpoint/2010/main" val="677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6EF6D91-6E6F-4882-A3AC-EECF7280DD4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r="23126"/>
          <a:stretch>
            <a:fillRect/>
          </a:stretch>
        </p:blipFill>
        <p:spPr/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25155AB-001C-A94A-6A97-2C137D366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How can you</a:t>
            </a:r>
            <a:br>
              <a:rPr lang="de-DE" dirty="0"/>
            </a:br>
            <a:r>
              <a:rPr lang="en-US" dirty="0">
                <a:solidFill>
                  <a:schemeClr val="tx1"/>
                </a:solidFill>
              </a:rPr>
              <a:t>engage with young people?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37D0DEFB-6DC0-1D58-DA95-028DD9D3A8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FF55B-E814-456F-90D7-E9AE007237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8" y="2475366"/>
            <a:ext cx="9333140" cy="381113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59B44-F9FE-408A-9320-87BA6EDD5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IVY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CCC88-A008-40D7-A762-FD20EEC69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8" y="2413340"/>
            <a:ext cx="9333140" cy="39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FF55B-E814-456F-90D7-E9AE007237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59B44-F9FE-408A-9320-87BA6EDD5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ASOC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C0D1D-B6E9-459A-8972-3A8876E5D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8" y="2475366"/>
            <a:ext cx="9333140" cy="38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7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25155AB-001C-A94A-6A97-2C137D366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 do we do</a:t>
            </a:r>
            <a:br>
              <a:rPr lang="de-DE" dirty="0"/>
            </a:br>
            <a:r>
              <a:rPr lang="en-US" dirty="0">
                <a:solidFill>
                  <a:schemeClr val="tx1"/>
                </a:solidFill>
              </a:rPr>
              <a:t>in Interact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" name="Picture Placeholder 1">
            <a:extLst>
              <a:ext uri="{FF2B5EF4-FFF2-40B4-BE49-F238E27FC236}">
                <a16:creationId xmlns:a16="http://schemas.microsoft.com/office/drawing/2014/main" id="{E213FD4B-68FA-4787-B1AC-16428E9AA9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3" r="23093"/>
          <a:stretch/>
        </p:blipFill>
        <p:spPr>
          <a:xfrm>
            <a:off x="1023938" y="0"/>
            <a:ext cx="3043237" cy="4572000"/>
          </a:xfrm>
        </p:spPr>
      </p:pic>
    </p:spTree>
    <p:extLst>
      <p:ext uri="{BB962C8B-B14F-4D97-AF65-F5344CB8AC3E}">
        <p14:creationId xmlns:p14="http://schemas.microsoft.com/office/powerpoint/2010/main" val="40202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2F11AB-54EA-0572-D73B-A8D9A0ABE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Inclusive </a:t>
            </a:r>
            <a:r>
              <a:rPr lang="en-GB" dirty="0">
                <a:solidFill>
                  <a:schemeClr val="tx1"/>
                </a:solidFill>
              </a:rPr>
              <a:t>growth</a:t>
            </a:r>
            <a:r>
              <a:rPr lang="de-DE" dirty="0">
                <a:solidFill>
                  <a:schemeClr val="tx1"/>
                </a:solidFill>
              </a:rPr>
              <a:t> </a:t>
            </a:r>
            <a:br>
              <a:rPr lang="de-DE" dirty="0"/>
            </a:br>
            <a:r>
              <a:rPr lang="de-DE" dirty="0"/>
              <a:t>network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4F6258-C73C-0575-3C96-DDBD10EAC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8" y="3429000"/>
            <a:ext cx="3284991" cy="2857500"/>
          </a:xfrm>
        </p:spPr>
        <p:txBody>
          <a:bodyPr/>
          <a:lstStyle/>
          <a:p>
            <a:r>
              <a:rPr lang="en-US" i="1" dirty="0"/>
              <a:t>This network focuses on making available relevant data,</a:t>
            </a:r>
          </a:p>
          <a:p>
            <a:r>
              <a:rPr lang="en-US" i="1" dirty="0"/>
              <a:t>facilitating the exchange of practices and gaining</a:t>
            </a:r>
          </a:p>
          <a:p>
            <a:r>
              <a:rPr lang="en-US" i="1" dirty="0"/>
              <a:t>knowledge about the current experiences and themes, </a:t>
            </a:r>
          </a:p>
          <a:p>
            <a:r>
              <a:rPr lang="en-US" i="1" dirty="0"/>
              <a:t>with the aim to support a common Interreg response </a:t>
            </a:r>
          </a:p>
          <a:p>
            <a:r>
              <a:rPr lang="en-US" i="1" dirty="0"/>
              <a:t>to the EU Inclusive Growth policy.</a:t>
            </a:r>
            <a:endParaRPr lang="en-US" b="1" i="1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E70D4BD-1843-44AC-9DDE-9A2E0AE73415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3"/>
          <a:srcRect l="23268" t="1084" r="5586" b="-1084"/>
          <a:stretch/>
        </p:blipFill>
        <p:spPr>
          <a:xfrm>
            <a:off x="6096000" y="818707"/>
            <a:ext cx="7694428" cy="49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2F11AB-54EA-0572-D73B-A8D9A0ABE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Interact</a:t>
            </a:r>
            <a:r>
              <a:rPr lang="de-DE" dirty="0">
                <a:solidFill>
                  <a:schemeClr val="tx1"/>
                </a:solidFill>
              </a:rPr>
              <a:t> online </a:t>
            </a:r>
            <a:br>
              <a:rPr lang="de-DE" dirty="0"/>
            </a:br>
            <a:r>
              <a:rPr lang="en-GB" dirty="0"/>
              <a:t>learning</a:t>
            </a:r>
            <a:r>
              <a:rPr lang="de-DE" dirty="0"/>
              <a:t> </a:t>
            </a:r>
            <a:r>
              <a:rPr lang="en-GB" dirty="0"/>
              <a:t>platform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4F6258-C73C-0575-3C96-DDBD10EAC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8" y="3149600"/>
            <a:ext cx="3512325" cy="3136900"/>
          </a:xfrm>
        </p:spPr>
        <p:txBody>
          <a:bodyPr>
            <a:normAutofit fontScale="70000" lnSpcReduction="20000"/>
          </a:bodyPr>
          <a:lstStyle/>
          <a:p>
            <a:r>
              <a:rPr lang="en-US" sz="2300" i="1" dirty="0"/>
              <a:t>This platform enhances knowledge delivery and learning experiences within the Interreg community. </a:t>
            </a:r>
          </a:p>
          <a:p>
            <a:r>
              <a:rPr lang="en-US" sz="2300" i="1" dirty="0"/>
              <a:t>The courses are tailor-made for the Interreg community, allowing you to be flexible in what, how, when and where you learn.</a:t>
            </a:r>
          </a:p>
          <a:p>
            <a:endParaRPr lang="en-US" sz="2300" i="1" dirty="0"/>
          </a:p>
          <a:p>
            <a:r>
              <a:rPr lang="en-US" sz="2300" i="1" dirty="0"/>
              <a:t>We bring together expertise from all over Europe and </a:t>
            </a:r>
          </a:p>
          <a:p>
            <a:r>
              <a:rPr lang="en-US" sz="2300" i="1" dirty="0"/>
              <a:t>from different types of stakeholders. </a:t>
            </a:r>
          </a:p>
          <a:p>
            <a:r>
              <a:rPr lang="en-US" sz="2300" i="1" dirty="0"/>
              <a:t>You are very welcome to join our online courses and meet other learners from all around Europe.</a:t>
            </a:r>
            <a:endParaRPr lang="en-US" sz="2300" b="1" dirty="0">
              <a:solidFill>
                <a:schemeClr val="tx1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E1964-3120-4BB1-A898-EFB2EA7E8AB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5DCA8-1937-412F-BB7D-163754DF3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35" r="30076" b="4458"/>
          <a:stretch/>
        </p:blipFill>
        <p:spPr>
          <a:xfrm>
            <a:off x="6117021" y="810689"/>
            <a:ext cx="7696062" cy="485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2F11AB-54EA-0572-D73B-A8D9A0ABE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Interact</a:t>
            </a:r>
            <a:r>
              <a:rPr lang="de-DE" dirty="0">
                <a:solidFill>
                  <a:schemeClr val="tx1"/>
                </a:solidFill>
              </a:rPr>
              <a:t> online </a:t>
            </a:r>
            <a:br>
              <a:rPr lang="de-DE" dirty="0"/>
            </a:br>
            <a:r>
              <a:rPr lang="en-GB" dirty="0"/>
              <a:t>learning</a:t>
            </a:r>
            <a:r>
              <a:rPr lang="de-DE" dirty="0"/>
              <a:t> </a:t>
            </a:r>
            <a:r>
              <a:rPr lang="en-GB" dirty="0"/>
              <a:t>platform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4F6258-C73C-0575-3C96-DDBD10EAC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8" y="3149600"/>
            <a:ext cx="3512325" cy="3136900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E1964-3120-4BB1-A898-EFB2EA7E8AB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9CBE40-8CF0-4F3A-966E-A913BF3A5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r="18621" b="9578"/>
          <a:stretch/>
        </p:blipFill>
        <p:spPr>
          <a:xfrm>
            <a:off x="6155100" y="824547"/>
            <a:ext cx="6036900" cy="48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6BC3F7D-E0EB-994F-181D-CF72B9429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Some</a:t>
            </a:r>
            <a:r>
              <a:rPr lang="de-DE" dirty="0">
                <a:solidFill>
                  <a:schemeClr val="tx1"/>
                </a:solidFill>
              </a:rPr>
              <a:t>  </a:t>
            </a:r>
            <a:br>
              <a:rPr lang="de-DE" dirty="0"/>
            </a:br>
            <a:r>
              <a:rPr lang="en-GB" dirty="0"/>
              <a:t>reflections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B6D8ECA-3E41-D5D1-4EBF-2049D718F9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7237" y="4210595"/>
            <a:ext cx="9145587" cy="820057"/>
          </a:xfrm>
        </p:spPr>
        <p:txBody>
          <a:bodyPr/>
          <a:lstStyle/>
          <a:p>
            <a:endParaRPr lang="de-DE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1"/>
                </a:solidFill>
                <a:cs typeface="Arial" panose="020B0604020202020204" pitchFamily="34" charset="0"/>
              </a:rPr>
              <a:t>Managing </a:t>
            </a:r>
            <a:r>
              <a:rPr lang="en-US" dirty="0">
                <a:solidFill>
                  <a:schemeClr val="tx1"/>
                </a:solidFill>
              </a:rPr>
              <a:t>expectations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D67A5F7-F416-1764-D9DD-F8BA1237EE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7238" y="2362926"/>
            <a:ext cx="9145587" cy="820057"/>
          </a:xfrm>
        </p:spPr>
        <p:txBody>
          <a:bodyPr/>
          <a:lstStyle/>
          <a:p>
            <a:endParaRPr lang="en-GB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accent1"/>
                </a:solidFill>
                <a:cs typeface="Arial" panose="020B0604020202020204" pitchFamily="34" charset="0"/>
              </a:rPr>
              <a:t>Embrace </a:t>
            </a:r>
            <a:r>
              <a:rPr lang="en-GB" dirty="0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challenges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endParaRPr lang="de-DE" dirty="0"/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0EF0C01B-F4B9-4454-A8FB-CC53C3AA4479}"/>
              </a:ext>
            </a:extLst>
          </p:cNvPr>
          <p:cNvSpPr txBox="1">
            <a:spLocks/>
          </p:cNvSpPr>
          <p:nvPr/>
        </p:nvSpPr>
        <p:spPr>
          <a:xfrm>
            <a:off x="1019176" y="5018787"/>
            <a:ext cx="10153650" cy="1117600"/>
          </a:xfrm>
          <a:prstGeom prst="rect">
            <a:avLst/>
          </a:prstGeom>
          <a:solidFill>
            <a:schemeClr val="bg2"/>
          </a:solidFill>
          <a:ln w="34925" cap="rnd">
            <a:noFill/>
          </a:ln>
          <a:effectLst>
            <a:outerShdw blurRad="454947" dir="5040000" sx="102000" sy="102000" algn="ctr" rotWithShape="0">
              <a:prstClr val="black">
                <a:alpha val="13603"/>
              </a:prstClr>
            </a:outerShdw>
          </a:effectLst>
        </p:spPr>
        <p:txBody>
          <a:bodyPr vert="horz" lIns="1007999" tIns="0" rIns="0" bIns="0" rtlCol="0" anchor="ctr" anchorCtr="0">
            <a:noAutofit/>
          </a:bodyPr>
          <a:lstStyle>
            <a:lvl1pPr marL="0" indent="0" algn="l" defTabSz="91431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a typeface="Open Sans" charset="0"/>
                <a:cs typeface="Arial" panose="020B0604020202020204" pitchFamily="34" charset="0"/>
              </a:rPr>
              <a:t>Keep </a:t>
            </a:r>
            <a:r>
              <a:rPr lang="en-US" dirty="0">
                <a:solidFill>
                  <a:schemeClr val="tx1"/>
                </a:solidFill>
              </a:rPr>
              <a:t>the momentum 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8C64B0FB-2719-45D7-A1F7-31EC3E62BB4E}"/>
              </a:ext>
            </a:extLst>
          </p:cNvPr>
          <p:cNvSpPr txBox="1">
            <a:spLocks/>
          </p:cNvSpPr>
          <p:nvPr/>
        </p:nvSpPr>
        <p:spPr>
          <a:xfrm>
            <a:off x="1019176" y="3037122"/>
            <a:ext cx="10153650" cy="1117600"/>
          </a:xfrm>
          <a:prstGeom prst="rect">
            <a:avLst/>
          </a:prstGeom>
          <a:solidFill>
            <a:schemeClr val="bg2"/>
          </a:solidFill>
          <a:ln w="34925" cap="rnd">
            <a:noFill/>
          </a:ln>
          <a:effectLst>
            <a:outerShdw blurRad="454947" dir="5040000" sx="102000" sy="102000" algn="ctr" rotWithShape="0">
              <a:prstClr val="black">
                <a:alpha val="13603"/>
              </a:prstClr>
            </a:outerShdw>
          </a:effectLst>
        </p:spPr>
        <p:txBody>
          <a:bodyPr vert="horz" lIns="1007999" tIns="0" rIns="0" bIns="0" rtlCol="0" anchor="ctr" anchorCtr="0">
            <a:noAutofit/>
          </a:bodyPr>
          <a:lstStyle>
            <a:lvl1pPr marL="0" indent="0" algn="l" defTabSz="914318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ea typeface="Open Sans" charset="0"/>
                <a:cs typeface="Arial" panose="020B0604020202020204" pitchFamily="34" charset="0"/>
              </a:rPr>
              <a:t>Design</a:t>
            </a:r>
            <a:r>
              <a:rPr lang="en-US" dirty="0">
                <a:solidFill>
                  <a:schemeClr val="accent1"/>
                </a:solidFill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GB">
                <a:solidFill>
                  <a:schemeClr val="tx1"/>
                </a:solidFill>
              </a:rPr>
              <a:t>genuine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4354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 build="p"/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B514933-ADE6-E88F-A381-29FDDBAB88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IPA CBC </a:t>
            </a:r>
            <a:r>
              <a:rPr lang="en-GB" dirty="0"/>
              <a:t>programmes</a:t>
            </a:r>
            <a:r>
              <a:rPr lang="de-DE" dirty="0"/>
              <a:t> in Montenegro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7CD91B-81B4-F678-EBD8-8F4628895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IPA CBC Montenegro – Albania</a:t>
            </a:r>
          </a:p>
          <a:p>
            <a:endParaRPr lang="en-GB" dirty="0"/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IPA CBC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Bosnia and Herzegovina – Montenegro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/>
              <a:t>IPA CBC Serbia – Montenegro 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5544E2-8467-50DE-523C-B33944022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>
                <a:solidFill>
                  <a:schemeClr val="accent2"/>
                </a:solidFill>
              </a:rPr>
              <a:t>Cooperation </a:t>
            </a:r>
            <a:r>
              <a:rPr lang="de-DE"/>
              <a:t>works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9B74AB-79FD-F49E-F5F2-6845B23F9E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2AC7CC-2E87-A7CE-0D36-AE9677E2D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Interreg</a:t>
            </a:r>
            <a:r>
              <a:rPr lang="de-DE" dirty="0"/>
              <a:t> IPA </a:t>
            </a:r>
            <a:r>
              <a:rPr lang="en-GB" dirty="0"/>
              <a:t>programmes</a:t>
            </a:r>
            <a:r>
              <a:rPr lang="de-DE" dirty="0"/>
              <a:t> in Montenegro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2236BF-EF5C-7040-A85B-0C21891820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1900" b="1" dirty="0">
                <a:solidFill>
                  <a:schemeClr val="accent1"/>
                </a:solidFill>
              </a:rPr>
              <a:t>Programme area</a:t>
            </a:r>
            <a:r>
              <a:rPr lang="en-GB" sz="1900" dirty="0">
                <a:solidFill>
                  <a:schemeClr val="tx1"/>
                </a:solidFill>
              </a:rPr>
              <a:t>: </a:t>
            </a:r>
            <a:r>
              <a:rPr lang="en-GB" sz="2100" dirty="0"/>
              <a:t>Italy (Puglia &amp; Molise Region), Albania &amp; Montenegro (whole territory</a:t>
            </a:r>
            <a:r>
              <a:rPr lang="en-GB" sz="1900" dirty="0">
                <a:solidFill>
                  <a:schemeClr val="tx1"/>
                </a:solidFill>
              </a:rPr>
              <a:t>)</a:t>
            </a:r>
          </a:p>
          <a:p>
            <a:r>
              <a:rPr lang="en-GB" sz="1900" dirty="0">
                <a:solidFill>
                  <a:schemeClr val="tx1"/>
                </a:solidFill>
              </a:rPr>
              <a:t> </a:t>
            </a:r>
          </a:p>
          <a:p>
            <a:r>
              <a:rPr lang="en-US" sz="1900" b="1" dirty="0">
                <a:solidFill>
                  <a:schemeClr val="accent1"/>
                </a:solidFill>
              </a:rPr>
              <a:t>PA 1</a:t>
            </a:r>
            <a:r>
              <a:rPr lang="en-US" sz="1900" dirty="0">
                <a:solidFill>
                  <a:schemeClr val="tx1"/>
                </a:solidFill>
              </a:rPr>
              <a:t>. </a:t>
            </a:r>
            <a:r>
              <a:rPr lang="en-US" sz="2100" dirty="0"/>
              <a:t>A smarter South Adriatic </a:t>
            </a:r>
            <a:r>
              <a:rPr lang="en-US" sz="2100" dirty="0" err="1"/>
              <a:t>programme</a:t>
            </a:r>
            <a:r>
              <a:rPr lang="en-US" sz="2100" dirty="0"/>
              <a:t> area, by promoting innovative and smart economic</a:t>
            </a:r>
          </a:p>
          <a:p>
            <a:r>
              <a:rPr lang="en-US" sz="2100" dirty="0"/>
              <a:t>transformation </a:t>
            </a:r>
            <a:r>
              <a:rPr lang="en-US" sz="1900" b="1" dirty="0">
                <a:solidFill>
                  <a:schemeClr val="accent1"/>
                </a:solidFill>
              </a:rPr>
              <a:t>(SMART)</a:t>
            </a:r>
          </a:p>
          <a:p>
            <a:endParaRPr lang="en-US" sz="1900" b="1" dirty="0">
              <a:solidFill>
                <a:schemeClr val="accent1"/>
              </a:solidFill>
            </a:endParaRPr>
          </a:p>
          <a:p>
            <a:r>
              <a:rPr lang="en-US" sz="1900" b="1" dirty="0">
                <a:solidFill>
                  <a:schemeClr val="accent1"/>
                </a:solidFill>
              </a:rPr>
              <a:t>PA 2</a:t>
            </a:r>
            <a:r>
              <a:rPr lang="en-US" sz="1900" dirty="0">
                <a:solidFill>
                  <a:schemeClr val="tx1"/>
                </a:solidFill>
              </a:rPr>
              <a:t>. </a:t>
            </a:r>
            <a:r>
              <a:rPr lang="en-US" sz="2100" dirty="0"/>
              <a:t>A greener South Adriatic </a:t>
            </a:r>
            <a:r>
              <a:rPr lang="en-US" sz="2100" dirty="0" err="1"/>
              <a:t>programme</a:t>
            </a:r>
            <a:r>
              <a:rPr lang="en-US" sz="2100" dirty="0"/>
              <a:t> area, by promoting clean and fair energy transition, green and blue investment, the circular economy, climate adaptation and risk management </a:t>
            </a:r>
            <a:r>
              <a:rPr lang="en-US" sz="1900" b="1" dirty="0">
                <a:solidFill>
                  <a:schemeClr val="accent1"/>
                </a:solidFill>
              </a:rPr>
              <a:t>(GREEN)</a:t>
            </a:r>
          </a:p>
          <a:p>
            <a:endParaRPr lang="en-US" sz="1900" b="1" dirty="0">
              <a:solidFill>
                <a:schemeClr val="accent1"/>
              </a:solidFill>
            </a:endParaRPr>
          </a:p>
          <a:p>
            <a:r>
              <a:rPr lang="en-US" sz="1900" b="1" dirty="0">
                <a:solidFill>
                  <a:schemeClr val="accent1"/>
                </a:solidFill>
              </a:rPr>
              <a:t>PA 3</a:t>
            </a:r>
            <a:r>
              <a:rPr lang="en-US" sz="1900" dirty="0">
                <a:solidFill>
                  <a:schemeClr val="tx1"/>
                </a:solidFill>
              </a:rPr>
              <a:t>. </a:t>
            </a:r>
            <a:r>
              <a:rPr lang="en-US" sz="2100" dirty="0"/>
              <a:t>A more connected South Adriatic </a:t>
            </a:r>
            <a:r>
              <a:rPr lang="en-US" sz="2100" dirty="0" err="1"/>
              <a:t>programme</a:t>
            </a:r>
            <a:r>
              <a:rPr lang="en-US" sz="2100" dirty="0"/>
              <a:t> area by enhancing mobility and regional connectivity </a:t>
            </a:r>
            <a:r>
              <a:rPr lang="en-US" sz="1900" b="1" dirty="0">
                <a:solidFill>
                  <a:schemeClr val="accent1"/>
                </a:solidFill>
              </a:rPr>
              <a:t>(CONNECTED)</a:t>
            </a:r>
            <a:endParaRPr lang="en-GB" sz="1900" b="1" dirty="0">
              <a:solidFill>
                <a:schemeClr val="accent1"/>
              </a:solidFill>
            </a:endParaRPr>
          </a:p>
          <a:p>
            <a:endParaRPr lang="en-GB" sz="1900" b="1" dirty="0">
              <a:solidFill>
                <a:schemeClr val="accent1"/>
              </a:solidFill>
            </a:endParaRPr>
          </a:p>
          <a:p>
            <a:r>
              <a:rPr lang="en-US" sz="1900" b="1" dirty="0">
                <a:solidFill>
                  <a:schemeClr val="accent1"/>
                </a:solidFill>
              </a:rPr>
              <a:t>PA 4. </a:t>
            </a:r>
            <a:r>
              <a:rPr lang="en-US" sz="2100" dirty="0"/>
              <a:t>A more social South Adriatic </a:t>
            </a:r>
            <a:r>
              <a:rPr lang="en-US" sz="2100" dirty="0" err="1"/>
              <a:t>programme</a:t>
            </a:r>
            <a:r>
              <a:rPr lang="en-US" sz="2100" dirty="0"/>
              <a:t> area </a:t>
            </a:r>
            <a:r>
              <a:rPr lang="en-US" sz="1900" b="1" dirty="0">
                <a:solidFill>
                  <a:schemeClr val="accent1"/>
                </a:solidFill>
              </a:rPr>
              <a:t>(SOCIAL)</a:t>
            </a:r>
          </a:p>
          <a:p>
            <a:endParaRPr lang="en-GB" sz="1900" dirty="0">
              <a:solidFill>
                <a:schemeClr val="tx1"/>
              </a:solidFill>
            </a:endParaRPr>
          </a:p>
          <a:p>
            <a:r>
              <a:rPr lang="en-US" sz="1900" b="1" dirty="0">
                <a:solidFill>
                  <a:schemeClr val="accent1"/>
                </a:solidFill>
              </a:rPr>
              <a:t>PA 5</a:t>
            </a:r>
            <a:r>
              <a:rPr lang="en-US" sz="1900" dirty="0">
                <a:solidFill>
                  <a:schemeClr val="tx1"/>
                </a:solidFill>
              </a:rPr>
              <a:t>. </a:t>
            </a:r>
            <a:r>
              <a:rPr lang="en-US" sz="2100" dirty="0"/>
              <a:t>A better governance in the South Adriatic </a:t>
            </a:r>
            <a:r>
              <a:rPr lang="en-US" sz="2100" dirty="0" err="1"/>
              <a:t>programme</a:t>
            </a:r>
            <a:r>
              <a:rPr lang="en-US" sz="2100" dirty="0"/>
              <a:t> area </a:t>
            </a:r>
            <a:r>
              <a:rPr lang="en-US" sz="1900" b="1" dirty="0">
                <a:solidFill>
                  <a:schemeClr val="accent1"/>
                </a:solidFill>
              </a:rPr>
              <a:t>(GOVERNANCE)</a:t>
            </a:r>
            <a:endParaRPr lang="en-GB" sz="1900" b="1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2347D09-A12A-C878-BCAB-F9DE771660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Interreg</a:t>
            </a:r>
            <a:r>
              <a:rPr lang="de-DE" dirty="0"/>
              <a:t> IPA South </a:t>
            </a:r>
            <a:r>
              <a:rPr lang="en-GB" dirty="0"/>
              <a:t>Adriatic</a:t>
            </a:r>
          </a:p>
        </p:txBody>
      </p:sp>
    </p:spTree>
    <p:extLst>
      <p:ext uri="{BB962C8B-B14F-4D97-AF65-F5344CB8AC3E}">
        <p14:creationId xmlns:p14="http://schemas.microsoft.com/office/powerpoint/2010/main" val="4215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2AC7CC-2E87-A7CE-0D36-AE9677E2D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Interreg</a:t>
            </a:r>
            <a:r>
              <a:rPr lang="de-DE" dirty="0"/>
              <a:t> IPA </a:t>
            </a:r>
            <a:r>
              <a:rPr lang="en-US" dirty="0"/>
              <a:t>South Adriatic 1/4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2236BF-EF5C-7040-A85B-0C21891820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Key </a:t>
            </a:r>
            <a:r>
              <a:rPr lang="de-DE" b="1" dirty="0" err="1"/>
              <a:t>aspects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call</a:t>
            </a:r>
            <a:r>
              <a:rPr lang="de-DE" b="1" dirty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Capitalisation</a:t>
            </a:r>
            <a:r>
              <a:rPr lang="en-US" dirty="0"/>
              <a:t> Small-Scale Projects (open to all the specific objectives);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29 </a:t>
            </a:r>
            <a:r>
              <a:rPr lang="de-DE" dirty="0" err="1"/>
              <a:t>December</a:t>
            </a:r>
            <a:r>
              <a:rPr lang="de-DE" dirty="0"/>
              <a:t> 2022 </a:t>
            </a:r>
            <a:r>
              <a:rPr lang="en-GB" dirty="0"/>
              <a:t>(</a:t>
            </a:r>
            <a:r>
              <a:rPr lang="en-US" dirty="0"/>
              <a:t>open for 90 calendar days from the day of publication);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Max. EUR 200.000 (IPA + National co-financing);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Shall not be longer than 12 months duration;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Implemented only through Simplified Cost Options;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Pre-financing 30%.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2347D09-A12A-C878-BCAB-F9DE771660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call for proposals</a:t>
            </a:r>
          </a:p>
        </p:txBody>
      </p:sp>
    </p:spTree>
    <p:extLst>
      <p:ext uri="{BB962C8B-B14F-4D97-AF65-F5344CB8AC3E}">
        <p14:creationId xmlns:p14="http://schemas.microsoft.com/office/powerpoint/2010/main" val="23695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2AC7CC-2E87-A7CE-0D36-AE9677E2D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Interreg</a:t>
            </a:r>
            <a:r>
              <a:rPr lang="de-DE" dirty="0"/>
              <a:t> IPA </a:t>
            </a:r>
            <a:r>
              <a:rPr lang="en-US" dirty="0"/>
              <a:t>South Adriatic 2/4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2236BF-EF5C-7040-A85B-0C21891820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Fields of actions:</a:t>
            </a:r>
          </a:p>
          <a:p>
            <a:r>
              <a:rPr lang="en-US" dirty="0"/>
              <a:t> - Public services</a:t>
            </a:r>
          </a:p>
          <a:p>
            <a:r>
              <a:rPr lang="en-US" dirty="0"/>
              <a:t> -  Digital services </a:t>
            </a:r>
          </a:p>
          <a:p>
            <a:r>
              <a:rPr lang="en-US" dirty="0"/>
              <a:t> - Small investments</a:t>
            </a:r>
          </a:p>
          <a:p>
            <a:r>
              <a:rPr lang="en-US" dirty="0"/>
              <a:t> - Innovative experimental applications </a:t>
            </a:r>
          </a:p>
          <a:p>
            <a:r>
              <a:rPr lang="en-US" dirty="0"/>
              <a:t> -  Agreements</a:t>
            </a:r>
          </a:p>
          <a:p>
            <a:r>
              <a:rPr lang="en-US" dirty="0"/>
              <a:t> - Joint models/processes</a:t>
            </a:r>
          </a:p>
          <a:p>
            <a:r>
              <a:rPr lang="en-US" dirty="0"/>
              <a:t>- Capacity building/trainings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2347D09-A12A-C878-BCAB-F9DE771660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call for proposals</a:t>
            </a:r>
          </a:p>
        </p:txBody>
      </p:sp>
    </p:spTree>
    <p:extLst>
      <p:ext uri="{BB962C8B-B14F-4D97-AF65-F5344CB8AC3E}">
        <p14:creationId xmlns:p14="http://schemas.microsoft.com/office/powerpoint/2010/main" val="9450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2AC7CC-2E87-A7CE-0D36-AE9677E2D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Interreg</a:t>
            </a:r>
            <a:r>
              <a:rPr lang="de-DE" dirty="0"/>
              <a:t> IPA </a:t>
            </a:r>
            <a:r>
              <a:rPr lang="en-US" dirty="0"/>
              <a:t>South Adriatic 3/4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2236BF-EF5C-7040-A85B-0C21891820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Beneficiaries and target groups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authorities such as ministries, regions and local municipalities;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bodies such as agencies, bodies governed by public law, universities and research </a:t>
            </a:r>
            <a:r>
              <a:rPr lang="en-US" dirty="0" err="1"/>
              <a:t>centres</a:t>
            </a:r>
            <a:r>
              <a:rPr lang="en-US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partners such as chambers of commerce, NGOs, associations and foundations’; </a:t>
            </a:r>
          </a:p>
          <a:p>
            <a:endParaRPr lang="en-US" dirty="0"/>
          </a:p>
          <a:p>
            <a:r>
              <a:rPr lang="en-US" dirty="0"/>
              <a:t>Their target groups, using/benefitting from their actions: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SMEs, public, private and non-profit </a:t>
            </a:r>
            <a:r>
              <a:rPr lang="en-US" dirty="0" err="1"/>
              <a:t>organisations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2347D09-A12A-C878-BCAB-F9DE771660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call for proposals</a:t>
            </a:r>
          </a:p>
        </p:txBody>
      </p:sp>
    </p:spTree>
    <p:extLst>
      <p:ext uri="{BB962C8B-B14F-4D97-AF65-F5344CB8AC3E}">
        <p14:creationId xmlns:p14="http://schemas.microsoft.com/office/powerpoint/2010/main" val="19183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2AC7CC-2E87-A7CE-0D36-AE9677E2D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Interreg</a:t>
            </a:r>
            <a:r>
              <a:rPr lang="de-DE" dirty="0"/>
              <a:t> IPA </a:t>
            </a:r>
            <a:r>
              <a:rPr lang="en-US" dirty="0"/>
              <a:t>South Adriatic 4/4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2236BF-EF5C-7040-A85B-0C21891820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Zoom in: young citizens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S.O</a:t>
            </a:r>
            <a:r>
              <a:rPr lang="en-US" dirty="0"/>
              <a:t>. 1.1 SMEs: Measures for local SMEs contrast unemployment  and migration of younger population to more attractive locations;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S.O</a:t>
            </a:r>
            <a:r>
              <a:rPr lang="en-US" dirty="0"/>
              <a:t>. 4.1 SKILLS: Targeting vulnerable groups, including unemployed young citizens and NEETs;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S.O</a:t>
            </a:r>
            <a:r>
              <a:rPr lang="en-US" dirty="0"/>
              <a:t>. 4.2 Inclusive TOURISM: Targeting more skilled and young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2347D09-A12A-C878-BCAB-F9DE771660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call for proposals</a:t>
            </a:r>
          </a:p>
        </p:txBody>
      </p:sp>
    </p:spTree>
    <p:extLst>
      <p:ext uri="{BB962C8B-B14F-4D97-AF65-F5344CB8AC3E}">
        <p14:creationId xmlns:p14="http://schemas.microsoft.com/office/powerpoint/2010/main" val="20115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2AC7CC-2E87-A7CE-0D36-AE9677E2D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Interreg</a:t>
            </a:r>
            <a:r>
              <a:rPr lang="de-DE" dirty="0"/>
              <a:t> IPA </a:t>
            </a:r>
            <a:r>
              <a:rPr lang="en-GB" dirty="0"/>
              <a:t>programmes</a:t>
            </a:r>
            <a:r>
              <a:rPr lang="de-DE" dirty="0"/>
              <a:t> in Montenegro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2236BF-EF5C-7040-A85B-0C21891820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Programme area</a:t>
            </a:r>
            <a:r>
              <a:rPr lang="en-GB" dirty="0">
                <a:solidFill>
                  <a:schemeClr val="tx1"/>
                </a:solidFill>
              </a:rPr>
              <a:t>: </a:t>
            </a:r>
          </a:p>
          <a:p>
            <a:r>
              <a:rPr lang="en-GB" dirty="0">
                <a:solidFill>
                  <a:schemeClr val="tx1"/>
                </a:solidFill>
              </a:rPr>
              <a:t> - </a:t>
            </a:r>
            <a:r>
              <a:rPr lang="en-US" dirty="0"/>
              <a:t>12 counties from Croatia,</a:t>
            </a:r>
          </a:p>
          <a:p>
            <a:r>
              <a:rPr lang="en-US" dirty="0"/>
              <a:t> - 109 municipalities  and </a:t>
            </a:r>
            <a:r>
              <a:rPr lang="en-US" dirty="0" err="1"/>
              <a:t>Brčko</a:t>
            </a:r>
            <a:r>
              <a:rPr lang="en-US" dirty="0"/>
              <a:t> District in Bosnia and Herzegovina</a:t>
            </a:r>
          </a:p>
          <a:p>
            <a:r>
              <a:rPr lang="en-US" dirty="0"/>
              <a:t> - 11 municipalities from Montenegro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Priority 1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/>
              <a:t>Smart investments in research, innovation and competitive entrepreneurship</a:t>
            </a:r>
          </a:p>
          <a:p>
            <a:r>
              <a:rPr lang="en-US" b="1" dirty="0">
                <a:solidFill>
                  <a:schemeClr val="accent1"/>
                </a:solidFill>
              </a:rPr>
              <a:t>Priority 2</a:t>
            </a:r>
            <a:r>
              <a:rPr lang="en-US" dirty="0"/>
              <a:t>. Green investments in environmental protection and efficient risk management</a:t>
            </a:r>
          </a:p>
          <a:p>
            <a:r>
              <a:rPr lang="en-US" b="1" dirty="0">
                <a:solidFill>
                  <a:schemeClr val="accent1"/>
                </a:solidFill>
              </a:rPr>
              <a:t>Priority 3</a:t>
            </a:r>
            <a:r>
              <a:rPr lang="en-US" dirty="0"/>
              <a:t>. Accessible and resilient health services</a:t>
            </a:r>
          </a:p>
          <a:p>
            <a:r>
              <a:rPr lang="en-US" b="1" dirty="0">
                <a:solidFill>
                  <a:schemeClr val="accent1"/>
                </a:solidFill>
              </a:rPr>
              <a:t>Priority 4</a:t>
            </a:r>
            <a:r>
              <a:rPr lang="en-US" dirty="0"/>
              <a:t>. Sustainable and inclusive tourism and culture</a:t>
            </a:r>
          </a:p>
          <a:p>
            <a:endParaRPr lang="en-US" dirty="0"/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call for proposals: </a:t>
            </a:r>
            <a:r>
              <a:rPr lang="en-US" b="1" dirty="0">
                <a:solidFill>
                  <a:schemeClr val="accent1"/>
                </a:solidFill>
              </a:rPr>
              <a:t>1</a:t>
            </a:r>
            <a:r>
              <a:rPr lang="en-US" b="1" baseline="30000" dirty="0">
                <a:solidFill>
                  <a:schemeClr val="accent1"/>
                </a:solidFill>
              </a:rPr>
              <a:t>st </a:t>
            </a:r>
            <a:r>
              <a:rPr lang="en-US" b="1" dirty="0">
                <a:solidFill>
                  <a:schemeClr val="accent1"/>
                </a:solidFill>
              </a:rPr>
              <a:t>quarter 2023</a:t>
            </a:r>
          </a:p>
          <a:p>
            <a:endParaRPr lang="en-US" sz="2500" dirty="0"/>
          </a:p>
          <a:p>
            <a:endParaRPr lang="en-US" sz="2500" b="1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2347D09-A12A-C878-BCAB-F9DE771660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Interreg</a:t>
            </a:r>
            <a:r>
              <a:rPr lang="de-DE" dirty="0"/>
              <a:t> IPA </a:t>
            </a:r>
            <a:r>
              <a:rPr lang="en-US" dirty="0"/>
              <a:t>HR-BA-ME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1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2AC7CC-2E87-A7CE-0D36-AE9677E2D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Interreg</a:t>
            </a:r>
            <a:r>
              <a:rPr lang="de-DE" dirty="0"/>
              <a:t> IPA </a:t>
            </a:r>
            <a:r>
              <a:rPr lang="en-GB" dirty="0"/>
              <a:t>programmes</a:t>
            </a:r>
            <a:r>
              <a:rPr lang="de-DE" dirty="0"/>
              <a:t> in Montenegro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2236BF-EF5C-7040-A85B-0C21891820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Programme area</a:t>
            </a:r>
            <a:r>
              <a:rPr lang="en-GB" dirty="0">
                <a:solidFill>
                  <a:schemeClr val="tx1"/>
                </a:solidFill>
              </a:rPr>
              <a:t>: </a:t>
            </a:r>
          </a:p>
          <a:p>
            <a:r>
              <a:rPr lang="en-GB" dirty="0"/>
              <a:t>Croatia, Greece, Italy (part of), Slovenia, Albania, Bosnia-Herzegovina, Montenegro, Serbia</a:t>
            </a:r>
          </a:p>
          <a:p>
            <a:r>
              <a:rPr lang="en-GB" dirty="0"/>
              <a:t>New entry: North Macedonia and San Marino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Priority 1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it-IT" dirty="0"/>
              <a:t>supporting a </a:t>
            </a:r>
            <a:r>
              <a:rPr lang="it-IT" dirty="0" err="1"/>
              <a:t>smarter</a:t>
            </a:r>
            <a:r>
              <a:rPr lang="it-IT" dirty="0"/>
              <a:t> </a:t>
            </a:r>
            <a:r>
              <a:rPr lang="en-GB" dirty="0"/>
              <a:t>Adriatic</a:t>
            </a:r>
            <a:r>
              <a:rPr lang="it-IT" dirty="0"/>
              <a:t> </a:t>
            </a:r>
            <a:r>
              <a:rPr lang="it-IT" dirty="0" err="1"/>
              <a:t>Ionian</a:t>
            </a:r>
            <a:r>
              <a:rPr lang="it-IT" dirty="0"/>
              <a:t> </a:t>
            </a:r>
            <a:r>
              <a:rPr lang="it-IT" dirty="0" err="1"/>
              <a:t>region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Priority 2</a:t>
            </a:r>
            <a:r>
              <a:rPr lang="en-US" dirty="0"/>
              <a:t>. supporting a greener and climate resilient </a:t>
            </a:r>
            <a:r>
              <a:rPr lang="it-IT" dirty="0" err="1"/>
              <a:t>Adriatic</a:t>
            </a:r>
            <a:r>
              <a:rPr lang="it-IT" dirty="0"/>
              <a:t> </a:t>
            </a:r>
            <a:r>
              <a:rPr lang="it-IT" dirty="0" err="1"/>
              <a:t>Ionian</a:t>
            </a:r>
            <a:r>
              <a:rPr lang="en-US" dirty="0"/>
              <a:t> region</a:t>
            </a:r>
          </a:p>
          <a:p>
            <a:r>
              <a:rPr lang="en-US" b="1" dirty="0">
                <a:solidFill>
                  <a:schemeClr val="accent1"/>
                </a:solidFill>
              </a:rPr>
              <a:t>Priority 3</a:t>
            </a:r>
            <a:r>
              <a:rPr lang="en-US" dirty="0"/>
              <a:t>. supporting a carbon neutral and better connected </a:t>
            </a:r>
            <a:r>
              <a:rPr lang="it-IT" dirty="0" err="1"/>
              <a:t>Adriatic</a:t>
            </a:r>
            <a:r>
              <a:rPr lang="it-IT" dirty="0"/>
              <a:t> </a:t>
            </a:r>
            <a:r>
              <a:rPr lang="it-IT" dirty="0" err="1"/>
              <a:t>Ionian</a:t>
            </a:r>
            <a:r>
              <a:rPr lang="en-US" dirty="0"/>
              <a:t> region</a:t>
            </a:r>
          </a:p>
          <a:p>
            <a:r>
              <a:rPr lang="en-US" b="1" dirty="0">
                <a:solidFill>
                  <a:schemeClr val="accent1"/>
                </a:solidFill>
              </a:rPr>
              <a:t>Priority 4</a:t>
            </a:r>
            <a:r>
              <a:rPr lang="en-US" dirty="0"/>
              <a:t>. supporting the governance of the Adriatic Ionian region</a:t>
            </a:r>
          </a:p>
          <a:p>
            <a:endParaRPr lang="en-US" dirty="0"/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call for proposals: </a:t>
            </a:r>
            <a:r>
              <a:rPr lang="en-US" b="1" dirty="0">
                <a:solidFill>
                  <a:schemeClr val="accent1"/>
                </a:solidFill>
              </a:rPr>
              <a:t>1</a:t>
            </a:r>
            <a:r>
              <a:rPr lang="en-US" b="1" baseline="30000" dirty="0">
                <a:solidFill>
                  <a:schemeClr val="accent1"/>
                </a:solidFill>
              </a:rPr>
              <a:t>st </a:t>
            </a:r>
            <a:r>
              <a:rPr lang="en-US" b="1" dirty="0">
                <a:solidFill>
                  <a:schemeClr val="accent1"/>
                </a:solidFill>
              </a:rPr>
              <a:t>quarter 2023</a:t>
            </a:r>
          </a:p>
          <a:p>
            <a:endParaRPr lang="en-US" sz="2500" dirty="0"/>
          </a:p>
          <a:p>
            <a:endParaRPr lang="en-US" sz="2500" b="1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2347D09-A12A-C878-BCAB-F9DE771660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Interreg</a:t>
            </a:r>
            <a:r>
              <a:rPr lang="de-DE" dirty="0"/>
              <a:t> IPA </a:t>
            </a:r>
            <a:r>
              <a:rPr lang="en-US" dirty="0" err="1"/>
              <a:t>ADRION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9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2AC7CC-2E87-A7CE-0D36-AE9677E2D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Interreg</a:t>
            </a:r>
            <a:r>
              <a:rPr lang="de-DE" dirty="0"/>
              <a:t> IPA </a:t>
            </a:r>
            <a:r>
              <a:rPr lang="en-US" dirty="0" err="1"/>
              <a:t>ADRION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2236BF-EF5C-7040-A85B-0C21891820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b="1" cap="all" dirty="0"/>
              <a:t>5</a:t>
            </a:r>
            <a:r>
              <a:rPr lang="en-US" b="1" cap="all" baseline="30000" dirty="0"/>
              <a:t>th</a:t>
            </a:r>
            <a:r>
              <a:rPr lang="en-US" b="1" cap="all" dirty="0"/>
              <a:t>  EXTRAORDINARY CALL FOR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Open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en-US" dirty="0"/>
              <a:t>Universities and research </a:t>
            </a:r>
            <a:r>
              <a:rPr lang="en-US" dirty="0" err="1"/>
              <a:t>centres</a:t>
            </a:r>
            <a:r>
              <a:rPr lang="en-US" dirty="0"/>
              <a:t>, as well as business institutions </a:t>
            </a:r>
            <a:r>
              <a:rPr lang="en-US" b="1" dirty="0">
                <a:solidFill>
                  <a:schemeClr val="accent1"/>
                </a:solidFill>
              </a:rPr>
              <a:t>to raise competences and </a:t>
            </a:r>
            <a:r>
              <a:rPr lang="en-US" b="1" dirty="0">
                <a:solidFill>
                  <a:srgbClr val="0E6EB6"/>
                </a:solidFill>
              </a:rPr>
              <a:t>skills</a:t>
            </a:r>
            <a:r>
              <a:rPr lang="en-US" dirty="0"/>
              <a:t> in domains considered of strategic relevance for the Adriatic-Ionian </a:t>
            </a:r>
            <a:r>
              <a:rPr lang="en-US" dirty="0" err="1"/>
              <a:t>programme</a:t>
            </a:r>
            <a:r>
              <a:rPr lang="en-US" dirty="0"/>
              <a:t> area, namely: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Renewable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Circular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and with the aim to develop </a:t>
            </a:r>
            <a:r>
              <a:rPr lang="en-US" b="1" dirty="0">
                <a:solidFill>
                  <a:schemeClr val="accent1"/>
                </a:solidFill>
              </a:rPr>
              <a:t>preparatory measures for the activation of joint Master </a:t>
            </a:r>
            <a:r>
              <a:rPr lang="en-US" b="1" dirty="0" err="1">
                <a:solidFill>
                  <a:schemeClr val="accent1"/>
                </a:solidFill>
              </a:rPr>
              <a:t>Programmes</a:t>
            </a:r>
            <a:r>
              <a:rPr lang="en-US" dirty="0"/>
              <a:t> to be running in the 2021-2027 programming period. </a:t>
            </a: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2347D09-A12A-C878-BCAB-F9DE771660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Bridging two periods</a:t>
            </a:r>
          </a:p>
        </p:txBody>
      </p:sp>
    </p:spTree>
    <p:extLst>
      <p:ext uri="{BB962C8B-B14F-4D97-AF65-F5344CB8AC3E}">
        <p14:creationId xmlns:p14="http://schemas.microsoft.com/office/powerpoint/2010/main" val="1509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Interact IV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0E6EB6"/>
      </a:accent1>
      <a:accent2>
        <a:srgbClr val="113D66"/>
      </a:accent2>
      <a:accent3>
        <a:srgbClr val="0099BC"/>
      </a:accent3>
      <a:accent4>
        <a:srgbClr val="EDC200"/>
      </a:accent4>
      <a:accent5>
        <a:srgbClr val="267067"/>
      </a:accent5>
      <a:accent6>
        <a:srgbClr val="F7A833"/>
      </a:accent6>
      <a:hlink>
        <a:srgbClr val="0099BC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????? Light"/>
        <a:font script="Hang" typeface="?? ??"/>
        <a:font script="Hans" typeface="?? Light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>
        <a:spAutoFit/>
      </a:bodyPr>
      <a:lstStyle>
        <a:defPPr>
          <a:defRPr sz="4000" b="1" dirty="0" err="1">
            <a:solidFill>
              <a:srgbClr val="004E84"/>
            </a:solidFill>
          </a:defRPr>
        </a:defPPr>
      </a:lstStyle>
    </a:txDef>
  </a:objectDefaults>
  <a:extraClrSchemeLst/>
  <a:custClrLst>
    <a:custClr name="A better Interreg Governance">
      <a:srgbClr val="0E6EB6"/>
    </a:custClr>
    <a:custClr name="Deep Sea">
      <a:srgbClr val="123D67"/>
    </a:custClr>
    <a:custClr name="Deep Woods">
      <a:srgbClr val="267067"/>
    </a:custClr>
    <a:custClr name="Golden Hour">
      <a:srgbClr val="F7A833"/>
    </a:custClr>
    <a:custClr name="Complementary Yellow">
      <a:srgbClr val="E7C41F"/>
    </a:custClr>
    <a:custClr name="Azure Blue">
      <a:srgbClr val="0099BC"/>
    </a:custClr>
    <a:custClr name="Fresh Grass">
      <a:srgbClr val="63BA8D"/>
    </a:custClr>
    <a:custClr name="Rich Earth">
      <a:srgbClr val="CD732A"/>
    </a:custClr>
    <a:custClr name="A better Interreg Governance light">
      <a:srgbClr val="C9E8FB"/>
    </a:custClr>
    <a:custClr name="Deep Sea Light">
      <a:srgbClr val="CFDBEA"/>
    </a:custClr>
    <a:custClr name="Deep Wood Light">
      <a:srgbClr val="BFDDDE"/>
    </a:custClr>
    <a:custClr name="Golden Hour Light">
      <a:srgbClr val="FFF2CE"/>
    </a:custClr>
    <a:custClr name="Azure Blue Light">
      <a:srgbClr val="D5E9F2"/>
    </a:custClr>
    <a:custClr name="Fresh Grass Light">
      <a:srgbClr val="E1EFE3"/>
    </a:custClr>
    <a:custClr name="Rich Earth Light">
      <a:srgbClr val="F7DCC4"/>
    </a:custClr>
    <a:custClr name="Light Grey">
      <a:srgbClr val="E5E3E4"/>
    </a:custClr>
    <a:custClr name="Ivory">
      <a:srgbClr val="F4F2F2"/>
    </a:custClr>
    <a:custClr name="Middle Grey">
      <a:srgbClr val="A0A7AB"/>
    </a:custClr>
    <a:custClr name="Light Taupe">
      <a:srgbClr val="CACCCA"/>
    </a:custClr>
    <a:custClr name="Dark Grey">
      <a:srgbClr val="5B6163"/>
    </a:custClr>
    <a:custClr name="Taupe">
      <a:srgbClr val="848584"/>
    </a:custClr>
    <a:custClr name="A smarte Europe">
      <a:srgbClr val="18BAA8"/>
    </a:custClr>
    <a:custClr name="A more connected Europe">
      <a:srgbClr val="F68A42"/>
    </a:custClr>
    <a:custClr name="A safer und more secure Europe">
      <a:srgbClr val="DA5C57"/>
    </a:custClr>
    <a:custClr name="A greener, low-carbon Europe">
      <a:srgbClr val="9ACA3C"/>
    </a:custClr>
    <a:custClr name="A Europe closer to citizens">
      <a:srgbClr val="00ADDC"/>
    </a:custClr>
    <a:custClr name="A better Interreg governance">
      <a:srgbClr val="0E6EB6"/>
    </a:custClr>
    <a:custClr name="A more social Europe">
      <a:srgbClr val="DA5C5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877</Words>
  <Application>Microsoft Office PowerPoint</Application>
  <PresentationFormat>Widescreen</PresentationFormat>
  <Paragraphs>150</Paragraphs>
  <Slides>19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Georgia</vt:lpstr>
      <vt:lpstr>Montserrat SemiBold</vt:lpstr>
      <vt:lpstr>Open Sans</vt:lpstr>
      <vt:lpstr>Open Sans Semibold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iService adverising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 IV</dc:title>
  <dc:subject>powerpoint template</dc:subject>
  <dc:creator>Besiana Ninka Interact</dc:creator>
  <cp:keywords/>
  <dc:description>Latest version</dc:description>
  <cp:lastModifiedBy>Ninka Besiana</cp:lastModifiedBy>
  <cp:revision>417</cp:revision>
  <dcterms:created xsi:type="dcterms:W3CDTF">2017-07-25T02:03:18Z</dcterms:created>
  <dcterms:modified xsi:type="dcterms:W3CDTF">2023-03-02T08:19:47Z</dcterms:modified>
  <cp:category/>
</cp:coreProperties>
</file>